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1" r:id="rId2"/>
    <p:sldId id="299" r:id="rId3"/>
    <p:sldId id="298" r:id="rId4"/>
    <p:sldId id="276" r:id="rId5"/>
    <p:sldId id="289" r:id="rId6"/>
    <p:sldId id="279" r:id="rId7"/>
    <p:sldId id="291" r:id="rId8"/>
    <p:sldId id="292" r:id="rId9"/>
    <p:sldId id="283" r:id="rId10"/>
    <p:sldId id="282" r:id="rId11"/>
    <p:sldId id="300" r:id="rId12"/>
    <p:sldId id="286" r:id="rId13"/>
    <p:sldId id="287" r:id="rId14"/>
    <p:sldId id="293" r:id="rId15"/>
    <p:sldId id="288" r:id="rId16"/>
    <p:sldId id="290" r:id="rId17"/>
    <p:sldId id="295" r:id="rId18"/>
    <p:sldId id="297" r:id="rId19"/>
    <p:sldId id="296" r:id="rId20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C"/>
    <a:srgbClr val="D3F1FD"/>
    <a:srgbClr val="0DB4FF"/>
    <a:srgbClr val="5DCB94"/>
    <a:srgbClr val="65CFFF"/>
    <a:srgbClr val="0099DF"/>
    <a:srgbClr val="ECFAFE"/>
    <a:srgbClr val="003A1D"/>
    <a:srgbClr val="A07FBB"/>
    <a:srgbClr val="8A7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2792" autoAdjust="0"/>
  </p:normalViewPr>
  <p:slideViewPr>
    <p:cSldViewPr>
      <p:cViewPr>
        <p:scale>
          <a:sx n="110" d="100"/>
          <a:sy n="110" d="100"/>
        </p:scale>
        <p:origin x="-1644" y="-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1">
                <a:solidFill>
                  <a:srgbClr val="00763C"/>
                </a:solidFill>
              </a:defRPr>
            </a:pPr>
            <a:r>
              <a:rPr lang="ru-RU" sz="2000" b="0" i="1" dirty="0">
                <a:solidFill>
                  <a:srgbClr val="00763C"/>
                </a:solidFill>
              </a:rPr>
              <a:t>Отток </a:t>
            </a:r>
            <a:r>
              <a:rPr lang="ru-RU" sz="2000" b="0" i="1" dirty="0" smtClean="0">
                <a:solidFill>
                  <a:srgbClr val="00763C"/>
                </a:solidFill>
              </a:rPr>
              <a:t>работников</a:t>
            </a:r>
            <a:r>
              <a:rPr lang="ru-RU" sz="2000" b="0" i="1" baseline="0" dirty="0" smtClean="0">
                <a:solidFill>
                  <a:srgbClr val="00763C"/>
                </a:solidFill>
              </a:rPr>
              <a:t> </a:t>
            </a:r>
            <a:r>
              <a:rPr lang="ru-RU" sz="2000" b="0" i="1" dirty="0" smtClean="0">
                <a:solidFill>
                  <a:srgbClr val="00763C"/>
                </a:solidFill>
              </a:rPr>
              <a:t>по </a:t>
            </a:r>
            <a:r>
              <a:rPr lang="ru-RU" sz="2000" b="0" i="1" dirty="0">
                <a:solidFill>
                  <a:srgbClr val="00763C"/>
                </a:solidFill>
              </a:rPr>
              <a:t>производствам:</a:t>
            </a:r>
          </a:p>
        </c:rich>
      </c:tx>
      <c:layout>
        <c:manualLayout>
          <c:xMode val="edge"/>
          <c:yMode val="edge"/>
          <c:x val="0.15461859034607436"/>
          <c:y val="0.1008225664212324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Отток по производствам: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ТП - </a:t>
                    </a:r>
                    <a:r>
                      <a:rPr lang="ru-RU" dirty="0"/>
                      <a:t>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КОП</a:t>
                    </a:r>
                    <a:r>
                      <a:rPr lang="ru-RU" baseline="0" dirty="0" smtClean="0"/>
                      <a:t> -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002047729699678E-2"/>
                  <c:y val="3.14404331961514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- </a:t>
                    </a:r>
                    <a:r>
                      <a:rPr lang="ru-RU" dirty="0"/>
                      <a:t>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Др.</a:t>
                    </a:r>
                    <a:r>
                      <a:rPr lang="ru-RU" baseline="0" smtClean="0"/>
                      <a:t> - </a:t>
                    </a:r>
                    <a:r>
                      <a:rPr lang="ru-RU" smtClean="0"/>
                      <a:t>1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562236784744415"/>
                  <c:y val="-0.202051954142053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ТП</c:v>
                </c:pt>
                <c:pt idx="1">
                  <c:v>КОП</c:v>
                </c:pt>
                <c:pt idx="2">
                  <c:v>МП</c:v>
                </c:pt>
                <c:pt idx="3">
                  <c:v>Др.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0.19</c:v>
                </c:pt>
                <c:pt idx="1">
                  <c:v>0.16</c:v>
                </c:pt>
                <c:pt idx="2">
                  <c:v>4.0000000000000015E-2</c:v>
                </c:pt>
                <c:pt idx="3">
                  <c:v>1.0000000000000004E-2</c:v>
                </c:pt>
                <c:pt idx="4">
                  <c:v>0.6000000000000002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1">
                <a:solidFill>
                  <a:srgbClr val="00763C"/>
                </a:solidFill>
              </a:defRPr>
            </a:pPr>
            <a:r>
              <a:rPr lang="ru-RU" sz="2000" b="0" i="1" dirty="0">
                <a:solidFill>
                  <a:srgbClr val="00763C"/>
                </a:solidFill>
              </a:rPr>
              <a:t>Отток </a:t>
            </a:r>
            <a:r>
              <a:rPr lang="ru-RU" sz="2000" b="0" i="1" dirty="0" smtClean="0">
                <a:solidFill>
                  <a:srgbClr val="00763C"/>
                </a:solidFill>
              </a:rPr>
              <a:t>работников</a:t>
            </a:r>
            <a:r>
              <a:rPr lang="ru-RU" sz="2000" b="0" i="1" baseline="0" dirty="0" smtClean="0">
                <a:solidFill>
                  <a:srgbClr val="00763C"/>
                </a:solidFill>
              </a:rPr>
              <a:t> </a:t>
            </a:r>
            <a:r>
              <a:rPr lang="ru-RU" sz="2000" b="0" i="1" dirty="0" smtClean="0">
                <a:solidFill>
                  <a:srgbClr val="00763C"/>
                </a:solidFill>
              </a:rPr>
              <a:t>по </a:t>
            </a:r>
            <a:r>
              <a:rPr lang="ru-RU" sz="2000" b="0" i="1" dirty="0">
                <a:solidFill>
                  <a:srgbClr val="00763C"/>
                </a:solidFill>
              </a:rPr>
              <a:t>производствам:</a:t>
            </a:r>
          </a:p>
        </c:rich>
      </c:tx>
      <c:layout>
        <c:manualLayout>
          <c:xMode val="edge"/>
          <c:yMode val="edge"/>
          <c:x val="0.15673497764961689"/>
          <c:y val="2.257229041973239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Отток по производствам:</c:v>
                </c:pt>
              </c:strCache>
            </c:strRef>
          </c:tx>
          <c:dLbls>
            <c:dLbl>
              <c:idx val="0"/>
              <c:layout>
                <c:manualLayout>
                  <c:x val="5.5673817722727344E-2"/>
                  <c:y val="-3.31656722961381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ТП - 13%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778673215135605E-2"/>
                  <c:y val="-9.18927032900003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КОП</a:t>
                    </a:r>
                    <a:r>
                      <a:rPr lang="ru-RU" baseline="0" dirty="0" smtClean="0"/>
                      <a:t> -</a:t>
                    </a:r>
                    <a:r>
                      <a:rPr lang="ru-RU" dirty="0" smtClean="0"/>
                      <a:t> 11%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1002047729699678E-2"/>
                  <c:y val="3.14404331961514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- 3%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Др.</a:t>
                    </a:r>
                    <a:r>
                      <a:rPr lang="ru-RU" baseline="0" smtClean="0"/>
                      <a:t> - </a:t>
                    </a:r>
                    <a:r>
                      <a:rPr lang="ru-RU" smtClean="0"/>
                      <a:t>1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5622367847444172"/>
                  <c:y val="-0.202051954142053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4"/>
                <c:pt idx="0">
                  <c:v>ТП</c:v>
                </c:pt>
                <c:pt idx="1">
                  <c:v>КОП</c:v>
                </c:pt>
                <c:pt idx="2">
                  <c:v>МП</c:v>
                </c:pt>
                <c:pt idx="3">
                  <c:v>Др.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0.13</c:v>
                </c:pt>
                <c:pt idx="1">
                  <c:v>0.1</c:v>
                </c:pt>
                <c:pt idx="2">
                  <c:v>3.0000000000000002E-2</c:v>
                </c:pt>
                <c:pt idx="3">
                  <c:v>1.0000000000000005E-2</c:v>
                </c:pt>
                <c:pt idx="4">
                  <c:v>0.73000000000000032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CB150-453D-49E3-85D2-5151B97D8ED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93B89-05CB-4ED1-9CD8-AF893AEE86C8}">
      <dgm:prSet phldrT="[Текст]"/>
      <dgm:spPr/>
      <dgm:t>
        <a:bodyPr/>
        <a:lstStyle/>
        <a:p>
          <a:r>
            <a:rPr lang="ru-RU" dirty="0" smtClean="0"/>
            <a:t>Менеджер по подбору персонала</a:t>
          </a:r>
          <a:endParaRPr lang="ru-RU" dirty="0"/>
        </a:p>
      </dgm:t>
    </dgm:pt>
    <dgm:pt modelId="{B80F7A7A-F6D0-4A8A-B230-ED30F4497038}" type="parTrans" cxnId="{AF837DA1-5FFD-450E-B23C-8D01A0D584A7}">
      <dgm:prSet/>
      <dgm:spPr/>
      <dgm:t>
        <a:bodyPr/>
        <a:lstStyle/>
        <a:p>
          <a:endParaRPr lang="ru-RU"/>
        </a:p>
      </dgm:t>
    </dgm:pt>
    <dgm:pt modelId="{30C9A6D9-4671-4E87-9308-D4ED53854885}" type="sibTrans" cxnId="{AF837DA1-5FFD-450E-B23C-8D01A0D584A7}">
      <dgm:prSet/>
      <dgm:spPr/>
      <dgm:t>
        <a:bodyPr/>
        <a:lstStyle/>
        <a:p>
          <a:endParaRPr lang="ru-RU"/>
        </a:p>
      </dgm:t>
    </dgm:pt>
    <dgm:pt modelId="{6CE75FEF-CE07-4360-A223-5B109F869A72}">
      <dgm:prSet phldrT="[Текст]"/>
      <dgm:spPr/>
      <dgm:t>
        <a:bodyPr/>
        <a:lstStyle/>
        <a:p>
          <a:r>
            <a:rPr lang="ru-RU" dirty="0" smtClean="0"/>
            <a:t>передает информацию в производство кто и, когда выходит.</a:t>
          </a:r>
          <a:endParaRPr lang="ru-RU" dirty="0"/>
        </a:p>
      </dgm:t>
    </dgm:pt>
    <dgm:pt modelId="{359654DB-E905-41AE-860F-D6B1A0778F6C}" type="parTrans" cxnId="{DC993A49-B9A7-48AE-83DD-2E143CB1AD43}">
      <dgm:prSet/>
      <dgm:spPr/>
      <dgm:t>
        <a:bodyPr/>
        <a:lstStyle/>
        <a:p>
          <a:endParaRPr lang="ru-RU"/>
        </a:p>
      </dgm:t>
    </dgm:pt>
    <dgm:pt modelId="{84F20183-24AE-432B-B014-0DCA6C5E2F98}" type="sibTrans" cxnId="{DC993A49-B9A7-48AE-83DD-2E143CB1AD43}">
      <dgm:prSet/>
      <dgm:spPr/>
      <dgm:t>
        <a:bodyPr/>
        <a:lstStyle/>
        <a:p>
          <a:endParaRPr lang="ru-RU"/>
        </a:p>
      </dgm:t>
    </dgm:pt>
    <dgm:pt modelId="{D97CD412-6D9D-42F0-9833-D6A1A80ADAA4}">
      <dgm:prSet phldrT="[Текст]"/>
      <dgm:spPr/>
      <dgm:t>
        <a:bodyPr/>
        <a:lstStyle/>
        <a:p>
          <a:r>
            <a:rPr lang="ru-RU" dirty="0" smtClean="0"/>
            <a:t>Мастер</a:t>
          </a:r>
          <a:endParaRPr lang="ru-RU" dirty="0"/>
        </a:p>
      </dgm:t>
    </dgm:pt>
    <dgm:pt modelId="{0B79AE64-3159-44F8-9A89-516E0FEA6574}" type="parTrans" cxnId="{15BB25FF-0E2A-48A9-ABFE-2F1C1677B338}">
      <dgm:prSet/>
      <dgm:spPr/>
      <dgm:t>
        <a:bodyPr/>
        <a:lstStyle/>
        <a:p>
          <a:endParaRPr lang="ru-RU"/>
        </a:p>
      </dgm:t>
    </dgm:pt>
    <dgm:pt modelId="{147F92B0-EFD8-4113-A31F-E5561C00A1D7}" type="sibTrans" cxnId="{15BB25FF-0E2A-48A9-ABFE-2F1C1677B338}">
      <dgm:prSet/>
      <dgm:spPr/>
      <dgm:t>
        <a:bodyPr/>
        <a:lstStyle/>
        <a:p>
          <a:endParaRPr lang="ru-RU"/>
        </a:p>
      </dgm:t>
    </dgm:pt>
    <dgm:pt modelId="{80FDEB49-4626-4E29-9765-BC065AD61E8B}">
      <dgm:prSet phldrT="[Текст]"/>
      <dgm:spPr/>
      <dgm:t>
        <a:bodyPr/>
        <a:lstStyle/>
        <a:p>
          <a:r>
            <a:rPr lang="ru-RU" b="0" i="0" u="none" dirty="0" smtClean="0"/>
            <a:t>знакомит  по общим вопросам производства;</a:t>
          </a:r>
          <a:endParaRPr lang="ru-RU" dirty="0"/>
        </a:p>
      </dgm:t>
    </dgm:pt>
    <dgm:pt modelId="{D575AA75-6ED7-46D5-A3CC-A9543AD774B6}" type="parTrans" cxnId="{6DA341E6-F43C-498A-B67D-D5DAE035E316}">
      <dgm:prSet/>
      <dgm:spPr/>
      <dgm:t>
        <a:bodyPr/>
        <a:lstStyle/>
        <a:p>
          <a:endParaRPr lang="ru-RU"/>
        </a:p>
      </dgm:t>
    </dgm:pt>
    <dgm:pt modelId="{0480C1FF-5D0E-4174-BD91-02E62BD1C24D}" type="sibTrans" cxnId="{6DA341E6-F43C-498A-B67D-D5DAE035E316}">
      <dgm:prSet/>
      <dgm:spPr/>
      <dgm:t>
        <a:bodyPr/>
        <a:lstStyle/>
        <a:p>
          <a:endParaRPr lang="ru-RU"/>
        </a:p>
      </dgm:t>
    </dgm:pt>
    <dgm:pt modelId="{9C025BFA-0474-4F5F-8C01-283ED66A1DEE}">
      <dgm:prSet phldrT="[Текст]"/>
      <dgm:spPr/>
      <dgm:t>
        <a:bodyPr/>
        <a:lstStyle/>
        <a:p>
          <a:r>
            <a:rPr lang="ru-RU" dirty="0" smtClean="0"/>
            <a:t>Наставник</a:t>
          </a:r>
          <a:endParaRPr lang="ru-RU" dirty="0"/>
        </a:p>
      </dgm:t>
    </dgm:pt>
    <dgm:pt modelId="{52E96711-6660-45D1-955E-8181564808D8}" type="parTrans" cxnId="{71FC6016-DFE1-465F-A70E-3551A70E4556}">
      <dgm:prSet/>
      <dgm:spPr/>
      <dgm:t>
        <a:bodyPr/>
        <a:lstStyle/>
        <a:p>
          <a:endParaRPr lang="ru-RU"/>
        </a:p>
      </dgm:t>
    </dgm:pt>
    <dgm:pt modelId="{F20877CE-46D9-4975-B430-EABEBC0C867A}" type="sibTrans" cxnId="{71FC6016-DFE1-465F-A70E-3551A70E4556}">
      <dgm:prSet/>
      <dgm:spPr/>
      <dgm:t>
        <a:bodyPr/>
        <a:lstStyle/>
        <a:p>
          <a:endParaRPr lang="ru-RU"/>
        </a:p>
      </dgm:t>
    </dgm:pt>
    <dgm:pt modelId="{337475FF-F173-4A75-953D-89F4C585073B}">
      <dgm:prSet phldrT="[Текст]"/>
      <dgm:spPr/>
      <dgm:t>
        <a:bodyPr/>
        <a:lstStyle/>
        <a:p>
          <a:r>
            <a:rPr lang="ru-RU" b="0" i="0" u="none" dirty="0" smtClean="0"/>
            <a:t>дает теоретические знания и показывает практические приемы исходя из собственного опыта</a:t>
          </a:r>
          <a:endParaRPr lang="ru-RU" dirty="0"/>
        </a:p>
      </dgm:t>
    </dgm:pt>
    <dgm:pt modelId="{3CC6D63D-0225-454F-8468-4FAC09CF1F1F}" type="parTrans" cxnId="{38A184EC-87B4-4CC7-9A00-C865369CFA9A}">
      <dgm:prSet/>
      <dgm:spPr/>
      <dgm:t>
        <a:bodyPr/>
        <a:lstStyle/>
        <a:p>
          <a:endParaRPr lang="ru-RU"/>
        </a:p>
      </dgm:t>
    </dgm:pt>
    <dgm:pt modelId="{4472371F-D7F1-4ED1-99EE-02B1A7E70172}" type="sibTrans" cxnId="{38A184EC-87B4-4CC7-9A00-C865369CFA9A}">
      <dgm:prSet/>
      <dgm:spPr/>
      <dgm:t>
        <a:bodyPr/>
        <a:lstStyle/>
        <a:p>
          <a:endParaRPr lang="ru-RU"/>
        </a:p>
      </dgm:t>
    </dgm:pt>
    <dgm:pt modelId="{9A5CC287-34DD-474A-AF4F-62475B950B55}">
      <dgm:prSet/>
      <dgm:spPr/>
      <dgm:t>
        <a:bodyPr/>
        <a:lstStyle/>
        <a:p>
          <a:r>
            <a:rPr lang="ru-RU" b="0" i="0" u="none" dirty="0" smtClean="0"/>
            <a:t>назначает наставника;</a:t>
          </a:r>
          <a:endParaRPr lang="ru-RU" dirty="0"/>
        </a:p>
      </dgm:t>
    </dgm:pt>
    <dgm:pt modelId="{BC437B46-C17C-4598-B97B-25A4A3205219}" type="parTrans" cxnId="{09F00397-9ECE-4897-BCB4-5A353EE8CA74}">
      <dgm:prSet/>
      <dgm:spPr/>
      <dgm:t>
        <a:bodyPr/>
        <a:lstStyle/>
        <a:p>
          <a:endParaRPr lang="ru-RU"/>
        </a:p>
      </dgm:t>
    </dgm:pt>
    <dgm:pt modelId="{12F7A13A-C2BD-4DFE-98E1-B7C7666B9BA8}" type="sibTrans" cxnId="{09F00397-9ECE-4897-BCB4-5A353EE8CA74}">
      <dgm:prSet/>
      <dgm:spPr/>
      <dgm:t>
        <a:bodyPr/>
        <a:lstStyle/>
        <a:p>
          <a:endParaRPr lang="ru-RU"/>
        </a:p>
      </dgm:t>
    </dgm:pt>
    <dgm:pt modelId="{D13B807E-872A-4423-810D-91EBA9E5E039}">
      <dgm:prSet/>
      <dgm:spPr/>
      <dgm:t>
        <a:bodyPr/>
        <a:lstStyle/>
        <a:p>
          <a:r>
            <a:rPr lang="ru-RU" b="0" i="0" u="none" dirty="0" smtClean="0"/>
            <a:t>знакомит с коллективом и территорией </a:t>
          </a:r>
          <a:endParaRPr lang="ru-RU" dirty="0"/>
        </a:p>
      </dgm:t>
    </dgm:pt>
    <dgm:pt modelId="{4DBDAA60-C684-4E24-898D-34F22A0C7453}" type="parTrans" cxnId="{0B6D07DD-2A3E-40B5-837C-C016C45B410C}">
      <dgm:prSet/>
      <dgm:spPr/>
      <dgm:t>
        <a:bodyPr/>
        <a:lstStyle/>
        <a:p>
          <a:endParaRPr lang="ru-RU"/>
        </a:p>
      </dgm:t>
    </dgm:pt>
    <dgm:pt modelId="{4B348687-B520-41BE-90D5-E043CFDB2BDA}" type="sibTrans" cxnId="{0B6D07DD-2A3E-40B5-837C-C016C45B410C}">
      <dgm:prSet/>
      <dgm:spPr/>
      <dgm:t>
        <a:bodyPr/>
        <a:lstStyle/>
        <a:p>
          <a:endParaRPr lang="ru-RU"/>
        </a:p>
      </dgm:t>
    </dgm:pt>
    <dgm:pt modelId="{2A508547-44CC-47CD-A8C5-001672599B9D}">
      <dgm:prSet/>
      <dgm:spPr/>
      <dgm:t>
        <a:bodyPr/>
        <a:lstStyle/>
        <a:p>
          <a:r>
            <a:rPr lang="ru-RU" b="0" i="0" u="none" dirty="0" smtClean="0"/>
            <a:t>1-2 недели ежесменно встречается с наставником и новичком, потом реже</a:t>
          </a:r>
          <a:endParaRPr lang="ru-RU" dirty="0"/>
        </a:p>
      </dgm:t>
    </dgm:pt>
    <dgm:pt modelId="{9EC8E13F-0012-4CE4-97B0-A14A72CAD6C3}" type="parTrans" cxnId="{58400227-5E83-4A84-B56C-EEAA08AE7ADB}">
      <dgm:prSet/>
      <dgm:spPr/>
      <dgm:t>
        <a:bodyPr/>
        <a:lstStyle/>
        <a:p>
          <a:endParaRPr lang="ru-RU"/>
        </a:p>
      </dgm:t>
    </dgm:pt>
    <dgm:pt modelId="{EC0DB1BB-0061-44CC-A434-CB4F1B5706D2}" type="sibTrans" cxnId="{58400227-5E83-4A84-B56C-EEAA08AE7ADB}">
      <dgm:prSet/>
      <dgm:spPr/>
      <dgm:t>
        <a:bodyPr/>
        <a:lstStyle/>
        <a:p>
          <a:endParaRPr lang="ru-RU"/>
        </a:p>
      </dgm:t>
    </dgm:pt>
    <dgm:pt modelId="{7A33DEFE-D5C5-40D3-A39B-EB7AEA761A5C}" type="pres">
      <dgm:prSet presAssocID="{F9CCB150-453D-49E3-85D2-5151B97D8E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CBDDC-1753-4991-936B-1C2A50A78DC3}" type="pres">
      <dgm:prSet presAssocID="{E4C93B89-05CB-4ED1-9CD8-AF893AEE86C8}" presName="composite" presStyleCnt="0"/>
      <dgm:spPr/>
    </dgm:pt>
    <dgm:pt modelId="{2024E498-FADA-4E5D-91DB-71A77417CDC0}" type="pres">
      <dgm:prSet presAssocID="{E4C93B89-05CB-4ED1-9CD8-AF893AEE86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39AF1-6F32-4DD2-B223-147E362A44DA}" type="pres">
      <dgm:prSet presAssocID="{E4C93B89-05CB-4ED1-9CD8-AF893AEE86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EBEA4-019D-4F2C-A196-CC035432CF16}" type="pres">
      <dgm:prSet presAssocID="{30C9A6D9-4671-4E87-9308-D4ED53854885}" presName="sp" presStyleCnt="0"/>
      <dgm:spPr/>
    </dgm:pt>
    <dgm:pt modelId="{477B0BC6-B3DD-40C6-AD96-939C5E1CB854}" type="pres">
      <dgm:prSet presAssocID="{D97CD412-6D9D-42F0-9833-D6A1A80ADAA4}" presName="composite" presStyleCnt="0"/>
      <dgm:spPr/>
    </dgm:pt>
    <dgm:pt modelId="{BF0BFD92-8E35-46FD-91E8-62617CEC5FDD}" type="pres">
      <dgm:prSet presAssocID="{D97CD412-6D9D-42F0-9833-D6A1A80ADAA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7CDA-0EF7-44A4-8E09-1E5457B86E3C}" type="pres">
      <dgm:prSet presAssocID="{D97CD412-6D9D-42F0-9833-D6A1A80ADAA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9E6F-C69D-4F00-BC77-AE37E36DE652}" type="pres">
      <dgm:prSet presAssocID="{147F92B0-EFD8-4113-A31F-E5561C00A1D7}" presName="sp" presStyleCnt="0"/>
      <dgm:spPr/>
    </dgm:pt>
    <dgm:pt modelId="{EAE17D42-740D-482C-A443-C27CDF6148F6}" type="pres">
      <dgm:prSet presAssocID="{9C025BFA-0474-4F5F-8C01-283ED66A1DEE}" presName="composite" presStyleCnt="0"/>
      <dgm:spPr/>
    </dgm:pt>
    <dgm:pt modelId="{E0F7172D-00DA-4469-A440-BF1FACE7D41A}" type="pres">
      <dgm:prSet presAssocID="{9C025BFA-0474-4F5F-8C01-283ED66A1D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673C-C693-44D4-AE7F-1B27FA4E3C89}" type="pres">
      <dgm:prSet presAssocID="{9C025BFA-0474-4F5F-8C01-283ED66A1D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00397-9ECE-4897-BCB4-5A353EE8CA74}" srcId="{D97CD412-6D9D-42F0-9833-D6A1A80ADAA4}" destId="{9A5CC287-34DD-474A-AF4F-62475B950B55}" srcOrd="1" destOrd="0" parTransId="{BC437B46-C17C-4598-B97B-25A4A3205219}" sibTransId="{12F7A13A-C2BD-4DFE-98E1-B7C7666B9BA8}"/>
    <dgm:cxn modelId="{34BA88CC-66BB-4FAD-82EE-9A52A66BE1D6}" type="presOf" srcId="{337475FF-F173-4A75-953D-89F4C585073B}" destId="{8C0D673C-C693-44D4-AE7F-1B27FA4E3C89}" srcOrd="0" destOrd="0" presId="urn:microsoft.com/office/officeart/2005/8/layout/chevron2"/>
    <dgm:cxn modelId="{9DC7AE26-5C0E-4A52-B9EE-8C6EC9C5221B}" type="presOf" srcId="{D97CD412-6D9D-42F0-9833-D6A1A80ADAA4}" destId="{BF0BFD92-8E35-46FD-91E8-62617CEC5FDD}" srcOrd="0" destOrd="0" presId="urn:microsoft.com/office/officeart/2005/8/layout/chevron2"/>
    <dgm:cxn modelId="{5BE27972-D868-40F5-9778-F2D72F5F424F}" type="presOf" srcId="{6CE75FEF-CE07-4360-A223-5B109F869A72}" destId="{2BF39AF1-6F32-4DD2-B223-147E362A44DA}" srcOrd="0" destOrd="0" presId="urn:microsoft.com/office/officeart/2005/8/layout/chevron2"/>
    <dgm:cxn modelId="{F0D42A03-0BEF-4B12-AB80-52115F3E66CC}" type="presOf" srcId="{2A508547-44CC-47CD-A8C5-001672599B9D}" destId="{18727CDA-0EF7-44A4-8E09-1E5457B86E3C}" srcOrd="0" destOrd="3" presId="urn:microsoft.com/office/officeart/2005/8/layout/chevron2"/>
    <dgm:cxn modelId="{6DA341E6-F43C-498A-B67D-D5DAE035E316}" srcId="{D97CD412-6D9D-42F0-9833-D6A1A80ADAA4}" destId="{80FDEB49-4626-4E29-9765-BC065AD61E8B}" srcOrd="0" destOrd="0" parTransId="{D575AA75-6ED7-46D5-A3CC-A9543AD774B6}" sibTransId="{0480C1FF-5D0E-4174-BD91-02E62BD1C24D}"/>
    <dgm:cxn modelId="{76D6548A-4E3F-461E-B690-596FD787DE4A}" type="presOf" srcId="{9A5CC287-34DD-474A-AF4F-62475B950B55}" destId="{18727CDA-0EF7-44A4-8E09-1E5457B86E3C}" srcOrd="0" destOrd="1" presId="urn:microsoft.com/office/officeart/2005/8/layout/chevron2"/>
    <dgm:cxn modelId="{DC993A49-B9A7-48AE-83DD-2E143CB1AD43}" srcId="{E4C93B89-05CB-4ED1-9CD8-AF893AEE86C8}" destId="{6CE75FEF-CE07-4360-A223-5B109F869A72}" srcOrd="0" destOrd="0" parTransId="{359654DB-E905-41AE-860F-D6B1A0778F6C}" sibTransId="{84F20183-24AE-432B-B014-0DCA6C5E2F98}"/>
    <dgm:cxn modelId="{A2CE7273-29AB-409F-BA21-7DA2FE63E5FB}" type="presOf" srcId="{E4C93B89-05CB-4ED1-9CD8-AF893AEE86C8}" destId="{2024E498-FADA-4E5D-91DB-71A77417CDC0}" srcOrd="0" destOrd="0" presId="urn:microsoft.com/office/officeart/2005/8/layout/chevron2"/>
    <dgm:cxn modelId="{58400227-5E83-4A84-B56C-EEAA08AE7ADB}" srcId="{D97CD412-6D9D-42F0-9833-D6A1A80ADAA4}" destId="{2A508547-44CC-47CD-A8C5-001672599B9D}" srcOrd="3" destOrd="0" parTransId="{9EC8E13F-0012-4CE4-97B0-A14A72CAD6C3}" sibTransId="{EC0DB1BB-0061-44CC-A434-CB4F1B5706D2}"/>
    <dgm:cxn modelId="{0744E559-2676-4DE1-811C-17280DBA47F6}" type="presOf" srcId="{F9CCB150-453D-49E3-85D2-5151B97D8ED9}" destId="{7A33DEFE-D5C5-40D3-A39B-EB7AEA761A5C}" srcOrd="0" destOrd="0" presId="urn:microsoft.com/office/officeart/2005/8/layout/chevron2"/>
    <dgm:cxn modelId="{71FC6016-DFE1-465F-A70E-3551A70E4556}" srcId="{F9CCB150-453D-49E3-85D2-5151B97D8ED9}" destId="{9C025BFA-0474-4F5F-8C01-283ED66A1DEE}" srcOrd="2" destOrd="0" parTransId="{52E96711-6660-45D1-955E-8181564808D8}" sibTransId="{F20877CE-46D9-4975-B430-EABEBC0C867A}"/>
    <dgm:cxn modelId="{AF837DA1-5FFD-450E-B23C-8D01A0D584A7}" srcId="{F9CCB150-453D-49E3-85D2-5151B97D8ED9}" destId="{E4C93B89-05CB-4ED1-9CD8-AF893AEE86C8}" srcOrd="0" destOrd="0" parTransId="{B80F7A7A-F6D0-4A8A-B230-ED30F4497038}" sibTransId="{30C9A6D9-4671-4E87-9308-D4ED53854885}"/>
    <dgm:cxn modelId="{84A68E63-1F51-47EC-A8F0-89CB99318FEE}" type="presOf" srcId="{80FDEB49-4626-4E29-9765-BC065AD61E8B}" destId="{18727CDA-0EF7-44A4-8E09-1E5457B86E3C}" srcOrd="0" destOrd="0" presId="urn:microsoft.com/office/officeart/2005/8/layout/chevron2"/>
    <dgm:cxn modelId="{E70ACF64-E787-4ED8-9FF2-4F25C196CF3E}" type="presOf" srcId="{D13B807E-872A-4423-810D-91EBA9E5E039}" destId="{18727CDA-0EF7-44A4-8E09-1E5457B86E3C}" srcOrd="0" destOrd="2" presId="urn:microsoft.com/office/officeart/2005/8/layout/chevron2"/>
    <dgm:cxn modelId="{15BB25FF-0E2A-48A9-ABFE-2F1C1677B338}" srcId="{F9CCB150-453D-49E3-85D2-5151B97D8ED9}" destId="{D97CD412-6D9D-42F0-9833-D6A1A80ADAA4}" srcOrd="1" destOrd="0" parTransId="{0B79AE64-3159-44F8-9A89-516E0FEA6574}" sibTransId="{147F92B0-EFD8-4113-A31F-E5561C00A1D7}"/>
    <dgm:cxn modelId="{B58F1402-23C2-448E-AB54-19195114DDC1}" type="presOf" srcId="{9C025BFA-0474-4F5F-8C01-283ED66A1DEE}" destId="{E0F7172D-00DA-4469-A440-BF1FACE7D41A}" srcOrd="0" destOrd="0" presId="urn:microsoft.com/office/officeart/2005/8/layout/chevron2"/>
    <dgm:cxn modelId="{0B6D07DD-2A3E-40B5-837C-C016C45B410C}" srcId="{D97CD412-6D9D-42F0-9833-D6A1A80ADAA4}" destId="{D13B807E-872A-4423-810D-91EBA9E5E039}" srcOrd="2" destOrd="0" parTransId="{4DBDAA60-C684-4E24-898D-34F22A0C7453}" sibTransId="{4B348687-B520-41BE-90D5-E043CFDB2BDA}"/>
    <dgm:cxn modelId="{38A184EC-87B4-4CC7-9A00-C865369CFA9A}" srcId="{9C025BFA-0474-4F5F-8C01-283ED66A1DEE}" destId="{337475FF-F173-4A75-953D-89F4C585073B}" srcOrd="0" destOrd="0" parTransId="{3CC6D63D-0225-454F-8468-4FAC09CF1F1F}" sibTransId="{4472371F-D7F1-4ED1-99EE-02B1A7E70172}"/>
    <dgm:cxn modelId="{368EAA23-DF24-4727-A0E7-3306EF057E7A}" type="presParOf" srcId="{7A33DEFE-D5C5-40D3-A39B-EB7AEA761A5C}" destId="{36ECBDDC-1753-4991-936B-1C2A50A78DC3}" srcOrd="0" destOrd="0" presId="urn:microsoft.com/office/officeart/2005/8/layout/chevron2"/>
    <dgm:cxn modelId="{94E96628-1F39-4B72-9D8C-84FC956E95A9}" type="presParOf" srcId="{36ECBDDC-1753-4991-936B-1C2A50A78DC3}" destId="{2024E498-FADA-4E5D-91DB-71A77417CDC0}" srcOrd="0" destOrd="0" presId="urn:microsoft.com/office/officeart/2005/8/layout/chevron2"/>
    <dgm:cxn modelId="{70633C70-5CAC-4981-8AE8-34D25D37CB66}" type="presParOf" srcId="{36ECBDDC-1753-4991-936B-1C2A50A78DC3}" destId="{2BF39AF1-6F32-4DD2-B223-147E362A44DA}" srcOrd="1" destOrd="0" presId="urn:microsoft.com/office/officeart/2005/8/layout/chevron2"/>
    <dgm:cxn modelId="{585FBE0D-7E2C-4796-9F4B-0C11ACB0089A}" type="presParOf" srcId="{7A33DEFE-D5C5-40D3-A39B-EB7AEA761A5C}" destId="{617EBEA4-019D-4F2C-A196-CC035432CF16}" srcOrd="1" destOrd="0" presId="urn:microsoft.com/office/officeart/2005/8/layout/chevron2"/>
    <dgm:cxn modelId="{A702D080-C581-474D-8C93-76864CB7EE4E}" type="presParOf" srcId="{7A33DEFE-D5C5-40D3-A39B-EB7AEA761A5C}" destId="{477B0BC6-B3DD-40C6-AD96-939C5E1CB854}" srcOrd="2" destOrd="0" presId="urn:microsoft.com/office/officeart/2005/8/layout/chevron2"/>
    <dgm:cxn modelId="{1333104E-FDA8-4C90-BD1C-7832C8171211}" type="presParOf" srcId="{477B0BC6-B3DD-40C6-AD96-939C5E1CB854}" destId="{BF0BFD92-8E35-46FD-91E8-62617CEC5FDD}" srcOrd="0" destOrd="0" presId="urn:microsoft.com/office/officeart/2005/8/layout/chevron2"/>
    <dgm:cxn modelId="{BCFD6BE1-06C2-4AB0-8A09-9F9D69981D92}" type="presParOf" srcId="{477B0BC6-B3DD-40C6-AD96-939C5E1CB854}" destId="{18727CDA-0EF7-44A4-8E09-1E5457B86E3C}" srcOrd="1" destOrd="0" presId="urn:microsoft.com/office/officeart/2005/8/layout/chevron2"/>
    <dgm:cxn modelId="{71D17E7F-3FC0-440B-A626-87725F4F5B7F}" type="presParOf" srcId="{7A33DEFE-D5C5-40D3-A39B-EB7AEA761A5C}" destId="{DE599E6F-C69D-4F00-BC77-AE37E36DE652}" srcOrd="3" destOrd="0" presId="urn:microsoft.com/office/officeart/2005/8/layout/chevron2"/>
    <dgm:cxn modelId="{B0A6AFB0-3A90-49B4-93A5-C19008A0490A}" type="presParOf" srcId="{7A33DEFE-D5C5-40D3-A39B-EB7AEA761A5C}" destId="{EAE17D42-740D-482C-A443-C27CDF6148F6}" srcOrd="4" destOrd="0" presId="urn:microsoft.com/office/officeart/2005/8/layout/chevron2"/>
    <dgm:cxn modelId="{44D91565-AA85-4A79-9136-E1F8BA3FA5C5}" type="presParOf" srcId="{EAE17D42-740D-482C-A443-C27CDF6148F6}" destId="{E0F7172D-00DA-4469-A440-BF1FACE7D41A}" srcOrd="0" destOrd="0" presId="urn:microsoft.com/office/officeart/2005/8/layout/chevron2"/>
    <dgm:cxn modelId="{30A51668-F4AF-4C6F-AE5E-36D7D7D2A782}" type="presParOf" srcId="{EAE17D42-740D-482C-A443-C27CDF6148F6}" destId="{8C0D673C-C693-44D4-AE7F-1B27FA4E3C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CB150-453D-49E3-85D2-5151B97D8ED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93B89-05CB-4ED1-9CD8-AF893AEE86C8}">
      <dgm:prSet phldrT="[Текст]" custT="1"/>
      <dgm:spPr/>
      <dgm:t>
        <a:bodyPr/>
        <a:lstStyle/>
        <a:p>
          <a:r>
            <a:rPr lang="ru-RU" sz="1000" dirty="0" smtClean="0"/>
            <a:t>Менеджер по подбору персонала</a:t>
          </a:r>
          <a:endParaRPr lang="ru-RU" sz="1000" dirty="0"/>
        </a:p>
      </dgm:t>
    </dgm:pt>
    <dgm:pt modelId="{B80F7A7A-F6D0-4A8A-B230-ED30F4497038}" type="parTrans" cxnId="{AF837DA1-5FFD-450E-B23C-8D01A0D584A7}">
      <dgm:prSet/>
      <dgm:spPr/>
      <dgm:t>
        <a:bodyPr/>
        <a:lstStyle/>
        <a:p>
          <a:endParaRPr lang="ru-RU"/>
        </a:p>
      </dgm:t>
    </dgm:pt>
    <dgm:pt modelId="{30C9A6D9-4671-4E87-9308-D4ED53854885}" type="sibTrans" cxnId="{AF837DA1-5FFD-450E-B23C-8D01A0D584A7}">
      <dgm:prSet/>
      <dgm:spPr/>
      <dgm:t>
        <a:bodyPr/>
        <a:lstStyle/>
        <a:p>
          <a:endParaRPr lang="ru-RU"/>
        </a:p>
      </dgm:t>
    </dgm:pt>
    <dgm:pt modelId="{6CE75FEF-CE07-4360-A223-5B109F869A72}">
      <dgm:prSet phldrT="[Текст]" custT="1"/>
      <dgm:spPr/>
      <dgm:t>
        <a:bodyPr/>
        <a:lstStyle/>
        <a:p>
          <a:r>
            <a:rPr lang="ru-RU" sz="1000" dirty="0" smtClean="0"/>
            <a:t>передает информацию в производство кто и, когда выходит.</a:t>
          </a:r>
          <a:endParaRPr lang="ru-RU" sz="1000" dirty="0"/>
        </a:p>
      </dgm:t>
    </dgm:pt>
    <dgm:pt modelId="{359654DB-E905-41AE-860F-D6B1A0778F6C}" type="parTrans" cxnId="{DC993A49-B9A7-48AE-83DD-2E143CB1AD43}">
      <dgm:prSet/>
      <dgm:spPr/>
      <dgm:t>
        <a:bodyPr/>
        <a:lstStyle/>
        <a:p>
          <a:endParaRPr lang="ru-RU"/>
        </a:p>
      </dgm:t>
    </dgm:pt>
    <dgm:pt modelId="{84F20183-24AE-432B-B014-0DCA6C5E2F98}" type="sibTrans" cxnId="{DC993A49-B9A7-48AE-83DD-2E143CB1AD43}">
      <dgm:prSet/>
      <dgm:spPr/>
      <dgm:t>
        <a:bodyPr/>
        <a:lstStyle/>
        <a:p>
          <a:endParaRPr lang="ru-RU"/>
        </a:p>
      </dgm:t>
    </dgm:pt>
    <dgm:pt modelId="{D97CD412-6D9D-42F0-9833-D6A1A80ADAA4}">
      <dgm:prSet phldrT="[Текст]"/>
      <dgm:spPr/>
      <dgm:t>
        <a:bodyPr/>
        <a:lstStyle/>
        <a:p>
          <a:r>
            <a:rPr lang="ru-RU" dirty="0" smtClean="0"/>
            <a:t>Мастер</a:t>
          </a:r>
          <a:endParaRPr lang="ru-RU" dirty="0"/>
        </a:p>
      </dgm:t>
    </dgm:pt>
    <dgm:pt modelId="{0B79AE64-3159-44F8-9A89-516E0FEA6574}" type="parTrans" cxnId="{15BB25FF-0E2A-48A9-ABFE-2F1C1677B338}">
      <dgm:prSet/>
      <dgm:spPr/>
      <dgm:t>
        <a:bodyPr/>
        <a:lstStyle/>
        <a:p>
          <a:endParaRPr lang="ru-RU"/>
        </a:p>
      </dgm:t>
    </dgm:pt>
    <dgm:pt modelId="{147F92B0-EFD8-4113-A31F-E5561C00A1D7}" type="sibTrans" cxnId="{15BB25FF-0E2A-48A9-ABFE-2F1C1677B338}">
      <dgm:prSet/>
      <dgm:spPr/>
      <dgm:t>
        <a:bodyPr/>
        <a:lstStyle/>
        <a:p>
          <a:endParaRPr lang="ru-RU"/>
        </a:p>
      </dgm:t>
    </dgm:pt>
    <dgm:pt modelId="{80FDEB49-4626-4E29-9765-BC065AD61E8B}">
      <dgm:prSet phldrT="[Текст]" custT="1"/>
      <dgm:spPr/>
      <dgm:t>
        <a:bodyPr/>
        <a:lstStyle/>
        <a:p>
          <a:r>
            <a:rPr lang="ru-RU" sz="1050" b="0" i="0" u="none" dirty="0" smtClean="0"/>
            <a:t>знакомит с наставником;</a:t>
          </a:r>
          <a:endParaRPr lang="ru-RU" sz="1050" dirty="0"/>
        </a:p>
      </dgm:t>
    </dgm:pt>
    <dgm:pt modelId="{D575AA75-6ED7-46D5-A3CC-A9543AD774B6}" type="parTrans" cxnId="{6DA341E6-F43C-498A-B67D-D5DAE035E316}">
      <dgm:prSet/>
      <dgm:spPr/>
      <dgm:t>
        <a:bodyPr/>
        <a:lstStyle/>
        <a:p>
          <a:endParaRPr lang="ru-RU"/>
        </a:p>
      </dgm:t>
    </dgm:pt>
    <dgm:pt modelId="{0480C1FF-5D0E-4174-BD91-02E62BD1C24D}" type="sibTrans" cxnId="{6DA341E6-F43C-498A-B67D-D5DAE035E316}">
      <dgm:prSet/>
      <dgm:spPr/>
      <dgm:t>
        <a:bodyPr/>
        <a:lstStyle/>
        <a:p>
          <a:endParaRPr lang="ru-RU"/>
        </a:p>
      </dgm:t>
    </dgm:pt>
    <dgm:pt modelId="{9C025BFA-0474-4F5F-8C01-283ED66A1DEE}">
      <dgm:prSet phldrT="[Текст]"/>
      <dgm:spPr/>
      <dgm:t>
        <a:bodyPr/>
        <a:lstStyle/>
        <a:p>
          <a:r>
            <a:rPr lang="ru-RU" dirty="0" smtClean="0"/>
            <a:t>Наставник:</a:t>
          </a:r>
          <a:endParaRPr lang="ru-RU" dirty="0"/>
        </a:p>
      </dgm:t>
    </dgm:pt>
    <dgm:pt modelId="{52E96711-6660-45D1-955E-8181564808D8}" type="parTrans" cxnId="{71FC6016-DFE1-465F-A70E-3551A70E4556}">
      <dgm:prSet/>
      <dgm:spPr/>
      <dgm:t>
        <a:bodyPr/>
        <a:lstStyle/>
        <a:p>
          <a:endParaRPr lang="ru-RU"/>
        </a:p>
      </dgm:t>
    </dgm:pt>
    <dgm:pt modelId="{F20877CE-46D9-4975-B430-EABEBC0C867A}" type="sibTrans" cxnId="{71FC6016-DFE1-465F-A70E-3551A70E4556}">
      <dgm:prSet/>
      <dgm:spPr/>
      <dgm:t>
        <a:bodyPr/>
        <a:lstStyle/>
        <a:p>
          <a:endParaRPr lang="ru-RU"/>
        </a:p>
      </dgm:t>
    </dgm:pt>
    <dgm:pt modelId="{337475FF-F173-4A75-953D-89F4C585073B}">
      <dgm:prSet phldrT="[Текст]" custT="1"/>
      <dgm:spPr/>
      <dgm:t>
        <a:bodyPr/>
        <a:lstStyle/>
        <a:p>
          <a:r>
            <a:rPr lang="ru-RU" sz="1050" b="0" i="0" u="none" dirty="0" smtClean="0"/>
            <a:t>знакомит с территорией производства;</a:t>
          </a:r>
          <a:endParaRPr lang="ru-RU" sz="1050" dirty="0"/>
        </a:p>
      </dgm:t>
    </dgm:pt>
    <dgm:pt modelId="{3CC6D63D-0225-454F-8468-4FAC09CF1F1F}" type="parTrans" cxnId="{38A184EC-87B4-4CC7-9A00-C865369CFA9A}">
      <dgm:prSet/>
      <dgm:spPr/>
      <dgm:t>
        <a:bodyPr/>
        <a:lstStyle/>
        <a:p>
          <a:endParaRPr lang="ru-RU"/>
        </a:p>
      </dgm:t>
    </dgm:pt>
    <dgm:pt modelId="{4472371F-D7F1-4ED1-99EE-02B1A7E70172}" type="sibTrans" cxnId="{38A184EC-87B4-4CC7-9A00-C865369CFA9A}">
      <dgm:prSet/>
      <dgm:spPr/>
      <dgm:t>
        <a:bodyPr/>
        <a:lstStyle/>
        <a:p>
          <a:endParaRPr lang="ru-RU"/>
        </a:p>
      </dgm:t>
    </dgm:pt>
    <dgm:pt modelId="{DDBDE732-4AFB-4D57-A44A-0949FBA52D6E}">
      <dgm:prSet phldrT="[Текст]" custT="1"/>
      <dgm:spPr/>
      <dgm:t>
        <a:bodyPr/>
        <a:lstStyle/>
        <a:p>
          <a:r>
            <a:rPr lang="ru-RU" sz="800" dirty="0" smtClean="0"/>
            <a:t>Зам.начальника КОП (ответственный за обучение и адаптацию)</a:t>
          </a:r>
          <a:endParaRPr lang="ru-RU" sz="800" dirty="0"/>
        </a:p>
      </dgm:t>
    </dgm:pt>
    <dgm:pt modelId="{AE423EA4-CAF7-4E2E-8F5A-F499FF81D304}" type="parTrans" cxnId="{45EE698C-E175-4320-BA63-53E39BA9ED06}">
      <dgm:prSet/>
      <dgm:spPr/>
      <dgm:t>
        <a:bodyPr/>
        <a:lstStyle/>
        <a:p>
          <a:endParaRPr lang="ru-RU"/>
        </a:p>
      </dgm:t>
    </dgm:pt>
    <dgm:pt modelId="{8F244384-43EC-45BA-A8E2-9BC65693A4AE}" type="sibTrans" cxnId="{45EE698C-E175-4320-BA63-53E39BA9ED06}">
      <dgm:prSet/>
      <dgm:spPr/>
      <dgm:t>
        <a:bodyPr/>
        <a:lstStyle/>
        <a:p>
          <a:endParaRPr lang="ru-RU"/>
        </a:p>
      </dgm:t>
    </dgm:pt>
    <dgm:pt modelId="{9B999F7B-899E-4FA7-9DC3-A537E65B905B}">
      <dgm:prSet phldrT="[Текст]" custT="1"/>
      <dgm:spPr/>
      <dgm:t>
        <a:bodyPr/>
        <a:lstStyle/>
        <a:p>
          <a:r>
            <a:rPr lang="ru-RU" sz="1000" b="0" i="0" u="none" dirty="0" smtClean="0"/>
            <a:t> знакомит  по общим вопросам производства;</a:t>
          </a:r>
          <a:endParaRPr lang="ru-RU" sz="1000" dirty="0"/>
        </a:p>
      </dgm:t>
    </dgm:pt>
    <dgm:pt modelId="{279F371F-53AD-482D-BD14-85C4FA507178}" type="parTrans" cxnId="{4D3F5915-11DC-48AA-821D-A3C75A05C54A}">
      <dgm:prSet/>
      <dgm:spPr/>
      <dgm:t>
        <a:bodyPr/>
        <a:lstStyle/>
        <a:p>
          <a:endParaRPr lang="ru-RU"/>
        </a:p>
      </dgm:t>
    </dgm:pt>
    <dgm:pt modelId="{8BF2CC1A-BF75-45FB-9A05-A8F67416DA21}" type="sibTrans" cxnId="{4D3F5915-11DC-48AA-821D-A3C75A05C54A}">
      <dgm:prSet/>
      <dgm:spPr/>
      <dgm:t>
        <a:bodyPr/>
        <a:lstStyle/>
        <a:p>
          <a:endParaRPr lang="ru-RU"/>
        </a:p>
      </dgm:t>
    </dgm:pt>
    <dgm:pt modelId="{D4493041-518B-4553-9399-49EB65D8A097}">
      <dgm:prSet custT="1"/>
      <dgm:spPr/>
      <dgm:t>
        <a:bodyPr/>
        <a:lstStyle/>
        <a:p>
          <a:r>
            <a:rPr lang="ru-RU" sz="1000" b="0" i="0" u="none" dirty="0" smtClean="0"/>
            <a:t> назначает наставника</a:t>
          </a:r>
          <a:endParaRPr lang="ru-RU" sz="1000" dirty="0"/>
        </a:p>
      </dgm:t>
    </dgm:pt>
    <dgm:pt modelId="{C046B76D-EB94-4CEA-B870-F0EE0C22F8A1}" type="parTrans" cxnId="{F388B246-0535-476A-BEA8-B996ACDF371E}">
      <dgm:prSet/>
      <dgm:spPr/>
      <dgm:t>
        <a:bodyPr/>
        <a:lstStyle/>
        <a:p>
          <a:endParaRPr lang="ru-RU"/>
        </a:p>
      </dgm:t>
    </dgm:pt>
    <dgm:pt modelId="{4193EAB5-7DED-4929-8B0B-24F9ADA6FD1B}" type="sibTrans" cxnId="{F388B246-0535-476A-BEA8-B996ACDF371E}">
      <dgm:prSet/>
      <dgm:spPr/>
      <dgm:t>
        <a:bodyPr/>
        <a:lstStyle/>
        <a:p>
          <a:endParaRPr lang="ru-RU"/>
        </a:p>
      </dgm:t>
    </dgm:pt>
    <dgm:pt modelId="{5D24D781-2F62-422D-9989-86873AA373E1}">
      <dgm:prSet custT="1"/>
      <dgm:spPr/>
      <dgm:t>
        <a:bodyPr/>
        <a:lstStyle/>
        <a:p>
          <a:r>
            <a:rPr lang="ru-RU" sz="1000" b="0" i="0" u="none" dirty="0" smtClean="0"/>
            <a:t> выдает программу обучения;</a:t>
          </a:r>
          <a:endParaRPr lang="ru-RU" sz="1000" dirty="0"/>
        </a:p>
      </dgm:t>
    </dgm:pt>
    <dgm:pt modelId="{0C7B499F-C62E-4FF2-8B0C-9C28F9B9DFC6}" type="parTrans" cxnId="{D90E2F46-968B-448B-A56C-4522FE1D053C}">
      <dgm:prSet/>
      <dgm:spPr/>
      <dgm:t>
        <a:bodyPr/>
        <a:lstStyle/>
        <a:p>
          <a:endParaRPr lang="ru-RU"/>
        </a:p>
      </dgm:t>
    </dgm:pt>
    <dgm:pt modelId="{3CF6FE53-4DA8-4CE9-8F28-A3A6D10C8A45}" type="sibTrans" cxnId="{D90E2F46-968B-448B-A56C-4522FE1D053C}">
      <dgm:prSet/>
      <dgm:spPr/>
      <dgm:t>
        <a:bodyPr/>
        <a:lstStyle/>
        <a:p>
          <a:endParaRPr lang="ru-RU"/>
        </a:p>
      </dgm:t>
    </dgm:pt>
    <dgm:pt modelId="{DBC04788-3380-4BE1-A70D-55B2C3FD577D}">
      <dgm:prSet custT="1"/>
      <dgm:spPr/>
      <dgm:t>
        <a:bodyPr/>
        <a:lstStyle/>
        <a:p>
          <a:r>
            <a:rPr lang="ru-RU" sz="1000" b="0" i="0" u="none" dirty="0" smtClean="0"/>
            <a:t> встречается еженедельно по контролю выполнения программы;</a:t>
          </a:r>
          <a:endParaRPr lang="ru-RU" sz="1000" dirty="0"/>
        </a:p>
      </dgm:t>
    </dgm:pt>
    <dgm:pt modelId="{2765FE77-969B-4DC8-A61E-E412D1D5403F}" type="parTrans" cxnId="{5D3C1BE0-B0F1-4AE5-877A-C77EF9C7FE73}">
      <dgm:prSet/>
      <dgm:spPr/>
      <dgm:t>
        <a:bodyPr/>
        <a:lstStyle/>
        <a:p>
          <a:endParaRPr lang="ru-RU"/>
        </a:p>
      </dgm:t>
    </dgm:pt>
    <dgm:pt modelId="{F5B109C4-3144-4244-85A7-D64730683D9A}" type="sibTrans" cxnId="{5D3C1BE0-B0F1-4AE5-877A-C77EF9C7FE73}">
      <dgm:prSet/>
      <dgm:spPr/>
      <dgm:t>
        <a:bodyPr/>
        <a:lstStyle/>
        <a:p>
          <a:endParaRPr lang="ru-RU"/>
        </a:p>
      </dgm:t>
    </dgm:pt>
    <dgm:pt modelId="{4C4F68F4-CFCE-4428-8451-20688A31A262}">
      <dgm:prSet custT="1"/>
      <dgm:spPr/>
      <dgm:t>
        <a:bodyPr/>
        <a:lstStyle/>
        <a:p>
          <a:r>
            <a:rPr lang="ru-RU" sz="1000" b="0" i="0" u="none" dirty="0" smtClean="0"/>
            <a:t> дает обратную связь наставнику</a:t>
          </a:r>
          <a:endParaRPr lang="ru-RU" sz="1000" dirty="0"/>
        </a:p>
      </dgm:t>
    </dgm:pt>
    <dgm:pt modelId="{5397756A-94E1-4094-9949-BCDB4749BA54}" type="parTrans" cxnId="{159E5FD1-9E8B-46F1-BFC8-B95584088F22}">
      <dgm:prSet/>
      <dgm:spPr/>
      <dgm:t>
        <a:bodyPr/>
        <a:lstStyle/>
        <a:p>
          <a:endParaRPr lang="ru-RU"/>
        </a:p>
      </dgm:t>
    </dgm:pt>
    <dgm:pt modelId="{846A7203-CB32-4481-A1B6-ACDE26CF1053}" type="sibTrans" cxnId="{159E5FD1-9E8B-46F1-BFC8-B95584088F22}">
      <dgm:prSet/>
      <dgm:spPr/>
      <dgm:t>
        <a:bodyPr/>
        <a:lstStyle/>
        <a:p>
          <a:endParaRPr lang="ru-RU"/>
        </a:p>
      </dgm:t>
    </dgm:pt>
    <dgm:pt modelId="{9A95F3F3-18DF-4FD6-A908-CEF30567F922}">
      <dgm:prSet custT="1"/>
      <dgm:spPr/>
      <dgm:t>
        <a:bodyPr/>
        <a:lstStyle/>
        <a:p>
          <a:r>
            <a:rPr lang="ru-RU" sz="1050" b="0" i="0" u="none" dirty="0" smtClean="0"/>
            <a:t> выдает необходимые рабочие инструкции;</a:t>
          </a:r>
          <a:endParaRPr lang="ru-RU" sz="1050" dirty="0"/>
        </a:p>
      </dgm:t>
    </dgm:pt>
    <dgm:pt modelId="{51A8AB0C-2E91-414E-B816-5EC14E24D31F}" type="parTrans" cxnId="{69483FBA-1D3A-48DB-95F3-E53215A6E863}">
      <dgm:prSet/>
      <dgm:spPr/>
      <dgm:t>
        <a:bodyPr/>
        <a:lstStyle/>
        <a:p>
          <a:endParaRPr lang="ru-RU"/>
        </a:p>
      </dgm:t>
    </dgm:pt>
    <dgm:pt modelId="{F28E08E9-9806-4944-A620-E578C8E1FA7E}" type="sibTrans" cxnId="{69483FBA-1D3A-48DB-95F3-E53215A6E863}">
      <dgm:prSet/>
      <dgm:spPr/>
      <dgm:t>
        <a:bodyPr/>
        <a:lstStyle/>
        <a:p>
          <a:endParaRPr lang="ru-RU"/>
        </a:p>
      </dgm:t>
    </dgm:pt>
    <dgm:pt modelId="{3F829451-64EF-45A5-AF52-6D4BC0E5285A}">
      <dgm:prSet custT="1"/>
      <dgm:spPr/>
      <dgm:t>
        <a:bodyPr/>
        <a:lstStyle/>
        <a:p>
          <a:r>
            <a:rPr lang="ru-RU" sz="1050" b="0" i="0" u="none" dirty="0" smtClean="0"/>
            <a:t> ежесменно встречается с новичком и наставником</a:t>
          </a:r>
          <a:endParaRPr lang="ru-RU" sz="1050" dirty="0"/>
        </a:p>
      </dgm:t>
    </dgm:pt>
    <dgm:pt modelId="{173A1BC8-CD35-4D6B-8831-EEC6ADD3D1A5}" type="parTrans" cxnId="{F5456424-05F6-4F12-A571-D07D8FD0C805}">
      <dgm:prSet/>
      <dgm:spPr/>
      <dgm:t>
        <a:bodyPr/>
        <a:lstStyle/>
        <a:p>
          <a:endParaRPr lang="ru-RU"/>
        </a:p>
      </dgm:t>
    </dgm:pt>
    <dgm:pt modelId="{B6919A8E-0699-4265-9D02-750A2E8C696E}" type="sibTrans" cxnId="{F5456424-05F6-4F12-A571-D07D8FD0C805}">
      <dgm:prSet/>
      <dgm:spPr/>
      <dgm:t>
        <a:bodyPr/>
        <a:lstStyle/>
        <a:p>
          <a:endParaRPr lang="ru-RU"/>
        </a:p>
      </dgm:t>
    </dgm:pt>
    <dgm:pt modelId="{7CF2E327-07F0-4C76-9F91-8BBC180CFB7B}">
      <dgm:prSet custT="1"/>
      <dgm:spPr/>
      <dgm:t>
        <a:bodyPr/>
        <a:lstStyle/>
        <a:p>
          <a:r>
            <a:rPr lang="ru-RU" sz="1050" b="0" i="0" u="none" dirty="0" smtClean="0"/>
            <a:t>знакомит с сотрудниками;</a:t>
          </a:r>
          <a:endParaRPr lang="ru-RU" sz="1050" dirty="0"/>
        </a:p>
      </dgm:t>
    </dgm:pt>
    <dgm:pt modelId="{8AA69EDC-F410-4960-9F2A-A587FE6F5F2E}" type="parTrans" cxnId="{E941F0F3-EDDA-4465-B2DA-4497D3CD366B}">
      <dgm:prSet/>
      <dgm:spPr/>
      <dgm:t>
        <a:bodyPr/>
        <a:lstStyle/>
        <a:p>
          <a:endParaRPr lang="ru-RU"/>
        </a:p>
      </dgm:t>
    </dgm:pt>
    <dgm:pt modelId="{9707141A-3B11-43D6-93CB-122E5C323211}" type="sibTrans" cxnId="{E941F0F3-EDDA-4465-B2DA-4497D3CD366B}">
      <dgm:prSet/>
      <dgm:spPr/>
      <dgm:t>
        <a:bodyPr/>
        <a:lstStyle/>
        <a:p>
          <a:endParaRPr lang="ru-RU"/>
        </a:p>
      </dgm:t>
    </dgm:pt>
    <dgm:pt modelId="{ACBD3B61-6D3D-4F07-B12F-65F40219123D}">
      <dgm:prSet custT="1"/>
      <dgm:spPr/>
      <dgm:t>
        <a:bodyPr/>
        <a:lstStyle/>
        <a:p>
          <a:r>
            <a:rPr lang="ru-RU" sz="1050" b="0" i="0" u="none" dirty="0" smtClean="0"/>
            <a:t>дает теоретические знания по программе обучения и показывает операции исходя из собственного опыта.</a:t>
          </a:r>
          <a:endParaRPr lang="ru-RU" sz="1050" dirty="0"/>
        </a:p>
      </dgm:t>
    </dgm:pt>
    <dgm:pt modelId="{4FEE1A83-EA15-4A65-9341-9A98D4DE75F7}" type="parTrans" cxnId="{1A83D5BE-BB8D-42FE-98FB-D4E8C6D08276}">
      <dgm:prSet/>
      <dgm:spPr/>
      <dgm:t>
        <a:bodyPr/>
        <a:lstStyle/>
        <a:p>
          <a:endParaRPr lang="ru-RU"/>
        </a:p>
      </dgm:t>
    </dgm:pt>
    <dgm:pt modelId="{D7158E6F-D952-4629-B9CD-F032EEFD7E5C}" type="sibTrans" cxnId="{1A83D5BE-BB8D-42FE-98FB-D4E8C6D08276}">
      <dgm:prSet/>
      <dgm:spPr/>
      <dgm:t>
        <a:bodyPr/>
        <a:lstStyle/>
        <a:p>
          <a:endParaRPr lang="ru-RU"/>
        </a:p>
      </dgm:t>
    </dgm:pt>
    <dgm:pt modelId="{7A33DEFE-D5C5-40D3-A39B-EB7AEA761A5C}" type="pres">
      <dgm:prSet presAssocID="{F9CCB150-453D-49E3-85D2-5151B97D8E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CBDDC-1753-4991-936B-1C2A50A78DC3}" type="pres">
      <dgm:prSet presAssocID="{E4C93B89-05CB-4ED1-9CD8-AF893AEE86C8}" presName="composite" presStyleCnt="0"/>
      <dgm:spPr/>
    </dgm:pt>
    <dgm:pt modelId="{2024E498-FADA-4E5D-91DB-71A77417CDC0}" type="pres">
      <dgm:prSet presAssocID="{E4C93B89-05CB-4ED1-9CD8-AF893AEE86C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39AF1-6F32-4DD2-B223-147E362A44DA}" type="pres">
      <dgm:prSet presAssocID="{E4C93B89-05CB-4ED1-9CD8-AF893AEE86C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EBEA4-019D-4F2C-A196-CC035432CF16}" type="pres">
      <dgm:prSet presAssocID="{30C9A6D9-4671-4E87-9308-D4ED53854885}" presName="sp" presStyleCnt="0"/>
      <dgm:spPr/>
    </dgm:pt>
    <dgm:pt modelId="{FB1F80CA-BC5B-42B0-B2AB-EA1E77253E2B}" type="pres">
      <dgm:prSet presAssocID="{DDBDE732-4AFB-4D57-A44A-0949FBA52D6E}" presName="composite" presStyleCnt="0"/>
      <dgm:spPr/>
    </dgm:pt>
    <dgm:pt modelId="{5E59CF7E-6B49-4FB0-BBDE-6966A182EACC}" type="pres">
      <dgm:prSet presAssocID="{DDBDE732-4AFB-4D57-A44A-0949FBA52D6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900AF-84F1-4FEB-81A2-6A59DAFDEE56}" type="pres">
      <dgm:prSet presAssocID="{DDBDE732-4AFB-4D57-A44A-0949FBA52D6E}" presName="descendantText" presStyleLbl="alignAcc1" presStyleIdx="1" presStyleCnt="4" custScaleY="135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27E63-003C-4993-B273-C17ABF8793EF}" type="pres">
      <dgm:prSet presAssocID="{8F244384-43EC-45BA-A8E2-9BC65693A4AE}" presName="sp" presStyleCnt="0"/>
      <dgm:spPr/>
    </dgm:pt>
    <dgm:pt modelId="{477B0BC6-B3DD-40C6-AD96-939C5E1CB854}" type="pres">
      <dgm:prSet presAssocID="{D97CD412-6D9D-42F0-9833-D6A1A80ADAA4}" presName="composite" presStyleCnt="0"/>
      <dgm:spPr/>
    </dgm:pt>
    <dgm:pt modelId="{BF0BFD92-8E35-46FD-91E8-62617CEC5FDD}" type="pres">
      <dgm:prSet presAssocID="{D97CD412-6D9D-42F0-9833-D6A1A80ADA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7CDA-0EF7-44A4-8E09-1E5457B86E3C}" type="pres">
      <dgm:prSet presAssocID="{D97CD412-6D9D-42F0-9833-D6A1A80ADA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99E6F-C69D-4F00-BC77-AE37E36DE652}" type="pres">
      <dgm:prSet presAssocID="{147F92B0-EFD8-4113-A31F-E5561C00A1D7}" presName="sp" presStyleCnt="0"/>
      <dgm:spPr/>
    </dgm:pt>
    <dgm:pt modelId="{EAE17D42-740D-482C-A443-C27CDF6148F6}" type="pres">
      <dgm:prSet presAssocID="{9C025BFA-0474-4F5F-8C01-283ED66A1DEE}" presName="composite" presStyleCnt="0"/>
      <dgm:spPr/>
    </dgm:pt>
    <dgm:pt modelId="{E0F7172D-00DA-4469-A440-BF1FACE7D41A}" type="pres">
      <dgm:prSet presAssocID="{9C025BFA-0474-4F5F-8C01-283ED66A1DE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673C-C693-44D4-AE7F-1B27FA4E3C89}" type="pres">
      <dgm:prSet presAssocID="{9C025BFA-0474-4F5F-8C01-283ED66A1DE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80699-3BB3-423B-967B-6F9149310983}" type="presOf" srcId="{E4C93B89-05CB-4ED1-9CD8-AF893AEE86C8}" destId="{2024E498-FADA-4E5D-91DB-71A77417CDC0}" srcOrd="0" destOrd="0" presId="urn:microsoft.com/office/officeart/2005/8/layout/chevron2"/>
    <dgm:cxn modelId="{5D3C1BE0-B0F1-4AE5-877A-C77EF9C7FE73}" srcId="{DDBDE732-4AFB-4D57-A44A-0949FBA52D6E}" destId="{DBC04788-3380-4BE1-A70D-55B2C3FD577D}" srcOrd="3" destOrd="0" parTransId="{2765FE77-969B-4DC8-A61E-E412D1D5403F}" sibTransId="{F5B109C4-3144-4244-85A7-D64730683D9A}"/>
    <dgm:cxn modelId="{DC993A49-B9A7-48AE-83DD-2E143CB1AD43}" srcId="{E4C93B89-05CB-4ED1-9CD8-AF893AEE86C8}" destId="{6CE75FEF-CE07-4360-A223-5B109F869A72}" srcOrd="0" destOrd="0" parTransId="{359654DB-E905-41AE-860F-D6B1A0778F6C}" sibTransId="{84F20183-24AE-432B-B014-0DCA6C5E2F98}"/>
    <dgm:cxn modelId="{6DA341E6-F43C-498A-B67D-D5DAE035E316}" srcId="{D97CD412-6D9D-42F0-9833-D6A1A80ADAA4}" destId="{80FDEB49-4626-4E29-9765-BC065AD61E8B}" srcOrd="0" destOrd="0" parTransId="{D575AA75-6ED7-46D5-A3CC-A9543AD774B6}" sibTransId="{0480C1FF-5D0E-4174-BD91-02E62BD1C24D}"/>
    <dgm:cxn modelId="{C1C141D7-6CA9-4E11-A63A-18EA82C03D68}" type="presOf" srcId="{9B999F7B-899E-4FA7-9DC3-A537E65B905B}" destId="{7DA900AF-84F1-4FEB-81A2-6A59DAFDEE56}" srcOrd="0" destOrd="0" presId="urn:microsoft.com/office/officeart/2005/8/layout/chevron2"/>
    <dgm:cxn modelId="{F388B246-0535-476A-BEA8-B996ACDF371E}" srcId="{DDBDE732-4AFB-4D57-A44A-0949FBA52D6E}" destId="{D4493041-518B-4553-9399-49EB65D8A097}" srcOrd="1" destOrd="0" parTransId="{C046B76D-EB94-4CEA-B870-F0EE0C22F8A1}" sibTransId="{4193EAB5-7DED-4929-8B0B-24F9ADA6FD1B}"/>
    <dgm:cxn modelId="{FDE7672F-8373-4486-956B-28CCEFD857D7}" type="presOf" srcId="{4C4F68F4-CFCE-4428-8451-20688A31A262}" destId="{7DA900AF-84F1-4FEB-81A2-6A59DAFDEE56}" srcOrd="0" destOrd="4" presId="urn:microsoft.com/office/officeart/2005/8/layout/chevron2"/>
    <dgm:cxn modelId="{0CFC1CEC-BDD4-4E17-9A7D-5B7CF45564E2}" type="presOf" srcId="{6CE75FEF-CE07-4360-A223-5B109F869A72}" destId="{2BF39AF1-6F32-4DD2-B223-147E362A44DA}" srcOrd="0" destOrd="0" presId="urn:microsoft.com/office/officeart/2005/8/layout/chevron2"/>
    <dgm:cxn modelId="{04CE9944-F051-49F7-B2C3-664B4BE60615}" type="presOf" srcId="{DDBDE732-4AFB-4D57-A44A-0949FBA52D6E}" destId="{5E59CF7E-6B49-4FB0-BBDE-6966A182EACC}" srcOrd="0" destOrd="0" presId="urn:microsoft.com/office/officeart/2005/8/layout/chevron2"/>
    <dgm:cxn modelId="{BE7647D4-F63A-4C1B-B39B-C7AA78B66F95}" type="presOf" srcId="{ACBD3B61-6D3D-4F07-B12F-65F40219123D}" destId="{8C0D673C-C693-44D4-AE7F-1B27FA4E3C89}" srcOrd="0" destOrd="2" presId="urn:microsoft.com/office/officeart/2005/8/layout/chevron2"/>
    <dgm:cxn modelId="{45EE698C-E175-4320-BA63-53E39BA9ED06}" srcId="{F9CCB150-453D-49E3-85D2-5151B97D8ED9}" destId="{DDBDE732-4AFB-4D57-A44A-0949FBA52D6E}" srcOrd="1" destOrd="0" parTransId="{AE423EA4-CAF7-4E2E-8F5A-F499FF81D304}" sibTransId="{8F244384-43EC-45BA-A8E2-9BC65693A4AE}"/>
    <dgm:cxn modelId="{F5456424-05F6-4F12-A571-D07D8FD0C805}" srcId="{D97CD412-6D9D-42F0-9833-D6A1A80ADAA4}" destId="{3F829451-64EF-45A5-AF52-6D4BC0E5285A}" srcOrd="2" destOrd="0" parTransId="{173A1BC8-CD35-4D6B-8831-EEC6ADD3D1A5}" sibTransId="{B6919A8E-0699-4265-9D02-750A2E8C696E}"/>
    <dgm:cxn modelId="{D95F1DDB-DC93-4EE1-986F-CACAAB633874}" type="presOf" srcId="{9A95F3F3-18DF-4FD6-A908-CEF30567F922}" destId="{18727CDA-0EF7-44A4-8E09-1E5457B86E3C}" srcOrd="0" destOrd="1" presId="urn:microsoft.com/office/officeart/2005/8/layout/chevron2"/>
    <dgm:cxn modelId="{C33BF752-5949-44DC-AD2E-A337F22FB8BB}" type="presOf" srcId="{F9CCB150-453D-49E3-85D2-5151B97D8ED9}" destId="{7A33DEFE-D5C5-40D3-A39B-EB7AEA761A5C}" srcOrd="0" destOrd="0" presId="urn:microsoft.com/office/officeart/2005/8/layout/chevron2"/>
    <dgm:cxn modelId="{9B6AE7F0-4D27-421A-8E37-B69848BDE34A}" type="presOf" srcId="{5D24D781-2F62-422D-9989-86873AA373E1}" destId="{7DA900AF-84F1-4FEB-81A2-6A59DAFDEE56}" srcOrd="0" destOrd="2" presId="urn:microsoft.com/office/officeart/2005/8/layout/chevron2"/>
    <dgm:cxn modelId="{38A184EC-87B4-4CC7-9A00-C865369CFA9A}" srcId="{9C025BFA-0474-4F5F-8C01-283ED66A1DEE}" destId="{337475FF-F173-4A75-953D-89F4C585073B}" srcOrd="0" destOrd="0" parTransId="{3CC6D63D-0225-454F-8468-4FAC09CF1F1F}" sibTransId="{4472371F-D7F1-4ED1-99EE-02B1A7E70172}"/>
    <dgm:cxn modelId="{E941F0F3-EDDA-4465-B2DA-4497D3CD366B}" srcId="{9C025BFA-0474-4F5F-8C01-283ED66A1DEE}" destId="{7CF2E327-07F0-4C76-9F91-8BBC180CFB7B}" srcOrd="1" destOrd="0" parTransId="{8AA69EDC-F410-4960-9F2A-A587FE6F5F2E}" sibTransId="{9707141A-3B11-43D6-93CB-122E5C323211}"/>
    <dgm:cxn modelId="{0FA14E39-438D-4D50-B23C-91628A57A3E8}" type="presOf" srcId="{7CF2E327-07F0-4C76-9F91-8BBC180CFB7B}" destId="{8C0D673C-C693-44D4-AE7F-1B27FA4E3C89}" srcOrd="0" destOrd="1" presId="urn:microsoft.com/office/officeart/2005/8/layout/chevron2"/>
    <dgm:cxn modelId="{8063E67D-CBED-4E14-BE13-F1F321EE607B}" type="presOf" srcId="{DBC04788-3380-4BE1-A70D-55B2C3FD577D}" destId="{7DA900AF-84F1-4FEB-81A2-6A59DAFDEE56}" srcOrd="0" destOrd="3" presId="urn:microsoft.com/office/officeart/2005/8/layout/chevron2"/>
    <dgm:cxn modelId="{55D65744-12BE-4E1A-92EE-3E5C02C03D36}" type="presOf" srcId="{80FDEB49-4626-4E29-9765-BC065AD61E8B}" destId="{18727CDA-0EF7-44A4-8E09-1E5457B86E3C}" srcOrd="0" destOrd="0" presId="urn:microsoft.com/office/officeart/2005/8/layout/chevron2"/>
    <dgm:cxn modelId="{1A83D5BE-BB8D-42FE-98FB-D4E8C6D08276}" srcId="{9C025BFA-0474-4F5F-8C01-283ED66A1DEE}" destId="{ACBD3B61-6D3D-4F07-B12F-65F40219123D}" srcOrd="2" destOrd="0" parTransId="{4FEE1A83-EA15-4A65-9341-9A98D4DE75F7}" sibTransId="{D7158E6F-D952-4629-B9CD-F032EEFD7E5C}"/>
    <dgm:cxn modelId="{143659A1-52E4-45B5-840F-D4AFF3919CB9}" type="presOf" srcId="{337475FF-F173-4A75-953D-89F4C585073B}" destId="{8C0D673C-C693-44D4-AE7F-1B27FA4E3C89}" srcOrd="0" destOrd="0" presId="urn:microsoft.com/office/officeart/2005/8/layout/chevron2"/>
    <dgm:cxn modelId="{AF837DA1-5FFD-450E-B23C-8D01A0D584A7}" srcId="{F9CCB150-453D-49E3-85D2-5151B97D8ED9}" destId="{E4C93B89-05CB-4ED1-9CD8-AF893AEE86C8}" srcOrd="0" destOrd="0" parTransId="{B80F7A7A-F6D0-4A8A-B230-ED30F4497038}" sibTransId="{30C9A6D9-4671-4E87-9308-D4ED53854885}"/>
    <dgm:cxn modelId="{D90E2F46-968B-448B-A56C-4522FE1D053C}" srcId="{DDBDE732-4AFB-4D57-A44A-0949FBA52D6E}" destId="{5D24D781-2F62-422D-9989-86873AA373E1}" srcOrd="2" destOrd="0" parTransId="{0C7B499F-C62E-4FF2-8B0C-9C28F9B9DFC6}" sibTransId="{3CF6FE53-4DA8-4CE9-8F28-A3A6D10C8A45}"/>
    <dgm:cxn modelId="{159E5FD1-9E8B-46F1-BFC8-B95584088F22}" srcId="{DDBDE732-4AFB-4D57-A44A-0949FBA52D6E}" destId="{4C4F68F4-CFCE-4428-8451-20688A31A262}" srcOrd="4" destOrd="0" parTransId="{5397756A-94E1-4094-9949-BCDB4749BA54}" sibTransId="{846A7203-CB32-4481-A1B6-ACDE26CF1053}"/>
    <dgm:cxn modelId="{731C8EA2-3D30-4162-81C6-2105CD8C5F50}" type="presOf" srcId="{9C025BFA-0474-4F5F-8C01-283ED66A1DEE}" destId="{E0F7172D-00DA-4469-A440-BF1FACE7D41A}" srcOrd="0" destOrd="0" presId="urn:microsoft.com/office/officeart/2005/8/layout/chevron2"/>
    <dgm:cxn modelId="{7A1C27A8-DA35-46F5-BC98-BEBD073ECBFD}" type="presOf" srcId="{D97CD412-6D9D-42F0-9833-D6A1A80ADAA4}" destId="{BF0BFD92-8E35-46FD-91E8-62617CEC5FDD}" srcOrd="0" destOrd="0" presId="urn:microsoft.com/office/officeart/2005/8/layout/chevron2"/>
    <dgm:cxn modelId="{71FC6016-DFE1-465F-A70E-3551A70E4556}" srcId="{F9CCB150-453D-49E3-85D2-5151B97D8ED9}" destId="{9C025BFA-0474-4F5F-8C01-283ED66A1DEE}" srcOrd="3" destOrd="0" parTransId="{52E96711-6660-45D1-955E-8181564808D8}" sibTransId="{F20877CE-46D9-4975-B430-EABEBC0C867A}"/>
    <dgm:cxn modelId="{CC402C02-8421-4B49-97D1-5929EF8FE1DF}" type="presOf" srcId="{3F829451-64EF-45A5-AF52-6D4BC0E5285A}" destId="{18727CDA-0EF7-44A4-8E09-1E5457B86E3C}" srcOrd="0" destOrd="2" presId="urn:microsoft.com/office/officeart/2005/8/layout/chevron2"/>
    <dgm:cxn modelId="{69483FBA-1D3A-48DB-95F3-E53215A6E863}" srcId="{D97CD412-6D9D-42F0-9833-D6A1A80ADAA4}" destId="{9A95F3F3-18DF-4FD6-A908-CEF30567F922}" srcOrd="1" destOrd="0" parTransId="{51A8AB0C-2E91-414E-B816-5EC14E24D31F}" sibTransId="{F28E08E9-9806-4944-A620-E578C8E1FA7E}"/>
    <dgm:cxn modelId="{4D3F5915-11DC-48AA-821D-A3C75A05C54A}" srcId="{DDBDE732-4AFB-4D57-A44A-0949FBA52D6E}" destId="{9B999F7B-899E-4FA7-9DC3-A537E65B905B}" srcOrd="0" destOrd="0" parTransId="{279F371F-53AD-482D-BD14-85C4FA507178}" sibTransId="{8BF2CC1A-BF75-45FB-9A05-A8F67416DA21}"/>
    <dgm:cxn modelId="{15BB25FF-0E2A-48A9-ABFE-2F1C1677B338}" srcId="{F9CCB150-453D-49E3-85D2-5151B97D8ED9}" destId="{D97CD412-6D9D-42F0-9833-D6A1A80ADAA4}" srcOrd="2" destOrd="0" parTransId="{0B79AE64-3159-44F8-9A89-516E0FEA6574}" sibTransId="{147F92B0-EFD8-4113-A31F-E5561C00A1D7}"/>
    <dgm:cxn modelId="{0CE77169-A1E9-4008-B0F7-1E7317276BA5}" type="presOf" srcId="{D4493041-518B-4553-9399-49EB65D8A097}" destId="{7DA900AF-84F1-4FEB-81A2-6A59DAFDEE56}" srcOrd="0" destOrd="1" presId="urn:microsoft.com/office/officeart/2005/8/layout/chevron2"/>
    <dgm:cxn modelId="{927E01D1-5BBD-44EC-94F3-F9D9DF2DE262}" type="presParOf" srcId="{7A33DEFE-D5C5-40D3-A39B-EB7AEA761A5C}" destId="{36ECBDDC-1753-4991-936B-1C2A50A78DC3}" srcOrd="0" destOrd="0" presId="urn:microsoft.com/office/officeart/2005/8/layout/chevron2"/>
    <dgm:cxn modelId="{51E955C1-242A-4FA0-A70D-A398D1E9025E}" type="presParOf" srcId="{36ECBDDC-1753-4991-936B-1C2A50A78DC3}" destId="{2024E498-FADA-4E5D-91DB-71A77417CDC0}" srcOrd="0" destOrd="0" presId="urn:microsoft.com/office/officeart/2005/8/layout/chevron2"/>
    <dgm:cxn modelId="{8607DB9B-6CD0-438F-B312-641090383A2D}" type="presParOf" srcId="{36ECBDDC-1753-4991-936B-1C2A50A78DC3}" destId="{2BF39AF1-6F32-4DD2-B223-147E362A44DA}" srcOrd="1" destOrd="0" presId="urn:microsoft.com/office/officeart/2005/8/layout/chevron2"/>
    <dgm:cxn modelId="{E51B185A-3B55-4AE8-AC2D-6331718DF3DA}" type="presParOf" srcId="{7A33DEFE-D5C5-40D3-A39B-EB7AEA761A5C}" destId="{617EBEA4-019D-4F2C-A196-CC035432CF16}" srcOrd="1" destOrd="0" presId="urn:microsoft.com/office/officeart/2005/8/layout/chevron2"/>
    <dgm:cxn modelId="{64F0B835-E7CC-4DEF-A9DC-070DD4E6331A}" type="presParOf" srcId="{7A33DEFE-D5C5-40D3-A39B-EB7AEA761A5C}" destId="{FB1F80CA-BC5B-42B0-B2AB-EA1E77253E2B}" srcOrd="2" destOrd="0" presId="urn:microsoft.com/office/officeart/2005/8/layout/chevron2"/>
    <dgm:cxn modelId="{BEA80985-8E6E-43F7-978F-552479618615}" type="presParOf" srcId="{FB1F80CA-BC5B-42B0-B2AB-EA1E77253E2B}" destId="{5E59CF7E-6B49-4FB0-BBDE-6966A182EACC}" srcOrd="0" destOrd="0" presId="urn:microsoft.com/office/officeart/2005/8/layout/chevron2"/>
    <dgm:cxn modelId="{9F7A58DB-A446-4AB7-BDF3-F9D5E3B6A73C}" type="presParOf" srcId="{FB1F80CA-BC5B-42B0-B2AB-EA1E77253E2B}" destId="{7DA900AF-84F1-4FEB-81A2-6A59DAFDEE56}" srcOrd="1" destOrd="0" presId="urn:microsoft.com/office/officeart/2005/8/layout/chevron2"/>
    <dgm:cxn modelId="{C58F057C-7AD3-48C4-9A57-F40415973C19}" type="presParOf" srcId="{7A33DEFE-D5C5-40D3-A39B-EB7AEA761A5C}" destId="{54127E63-003C-4993-B273-C17ABF8793EF}" srcOrd="3" destOrd="0" presId="urn:microsoft.com/office/officeart/2005/8/layout/chevron2"/>
    <dgm:cxn modelId="{3C111BAD-0CEB-4445-A0C6-F0B7FF75ED8D}" type="presParOf" srcId="{7A33DEFE-D5C5-40D3-A39B-EB7AEA761A5C}" destId="{477B0BC6-B3DD-40C6-AD96-939C5E1CB854}" srcOrd="4" destOrd="0" presId="urn:microsoft.com/office/officeart/2005/8/layout/chevron2"/>
    <dgm:cxn modelId="{E0D8876A-598F-482A-89B8-8C0D3D4A5FD1}" type="presParOf" srcId="{477B0BC6-B3DD-40C6-AD96-939C5E1CB854}" destId="{BF0BFD92-8E35-46FD-91E8-62617CEC5FDD}" srcOrd="0" destOrd="0" presId="urn:microsoft.com/office/officeart/2005/8/layout/chevron2"/>
    <dgm:cxn modelId="{13046424-5332-4A40-AB2C-C5610361E4BF}" type="presParOf" srcId="{477B0BC6-B3DD-40C6-AD96-939C5E1CB854}" destId="{18727CDA-0EF7-44A4-8E09-1E5457B86E3C}" srcOrd="1" destOrd="0" presId="urn:microsoft.com/office/officeart/2005/8/layout/chevron2"/>
    <dgm:cxn modelId="{C38E7062-7BE7-4833-89BA-FB4E92C5DBCB}" type="presParOf" srcId="{7A33DEFE-D5C5-40D3-A39B-EB7AEA761A5C}" destId="{DE599E6F-C69D-4F00-BC77-AE37E36DE652}" srcOrd="5" destOrd="0" presId="urn:microsoft.com/office/officeart/2005/8/layout/chevron2"/>
    <dgm:cxn modelId="{FDC12F10-C6CA-4D6F-AEE6-8FC845DFB0D0}" type="presParOf" srcId="{7A33DEFE-D5C5-40D3-A39B-EB7AEA761A5C}" destId="{EAE17D42-740D-482C-A443-C27CDF6148F6}" srcOrd="6" destOrd="0" presId="urn:microsoft.com/office/officeart/2005/8/layout/chevron2"/>
    <dgm:cxn modelId="{8320B9A4-4570-4B24-BB1B-5DFB25E35ED0}" type="presParOf" srcId="{EAE17D42-740D-482C-A443-C27CDF6148F6}" destId="{E0F7172D-00DA-4469-A440-BF1FACE7D41A}" srcOrd="0" destOrd="0" presId="urn:microsoft.com/office/officeart/2005/8/layout/chevron2"/>
    <dgm:cxn modelId="{5F2C7791-A3A8-47AC-9395-CDEFFC3B3269}" type="presParOf" srcId="{EAE17D42-740D-482C-A443-C27CDF6148F6}" destId="{8C0D673C-C693-44D4-AE7F-1B27FA4E3C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ACB28-12A2-412A-B6CA-84EFFE2200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20020-B2AF-4548-A5B1-6B7E24D3A7B7}">
      <dgm:prSet phldrT="[Текст]"/>
      <dgm:spPr/>
      <dgm:t>
        <a:bodyPr/>
        <a:lstStyle/>
        <a:p>
          <a:r>
            <a:rPr lang="ru-RU" dirty="0" smtClean="0"/>
            <a:t>Разработать алгоритм процесса по адаптации на основе "6 шагов адаптации« </a:t>
          </a:r>
        </a:p>
        <a:p>
          <a:r>
            <a:rPr lang="ru-RU" dirty="0" smtClean="0"/>
            <a:t>до 23.06.23</a:t>
          </a:r>
          <a:endParaRPr lang="ru-RU" dirty="0"/>
        </a:p>
      </dgm:t>
    </dgm:pt>
    <dgm:pt modelId="{2A9F941C-5684-4C05-A5E2-1FC9F7BB5619}" type="parTrans" cxnId="{94B853A1-096D-485D-BB2E-E00ADE5DB628}">
      <dgm:prSet/>
      <dgm:spPr/>
      <dgm:t>
        <a:bodyPr/>
        <a:lstStyle/>
        <a:p>
          <a:endParaRPr lang="ru-RU"/>
        </a:p>
      </dgm:t>
    </dgm:pt>
    <dgm:pt modelId="{5E13BF21-695E-4CD9-BC31-BF04A7967278}" type="sibTrans" cxnId="{94B853A1-096D-485D-BB2E-E00ADE5DB628}">
      <dgm:prSet/>
      <dgm:spPr/>
      <dgm:t>
        <a:bodyPr/>
        <a:lstStyle/>
        <a:p>
          <a:endParaRPr lang="ru-RU"/>
        </a:p>
      </dgm:t>
    </dgm:pt>
    <dgm:pt modelId="{C48F839B-5977-48BB-841A-AFF0F8E154F0}">
      <dgm:prSet phldrT="[Текст]" custT="1"/>
      <dgm:spPr/>
      <dgm:t>
        <a:bodyPr/>
        <a:lstStyle/>
        <a:p>
          <a:r>
            <a:rPr lang="ru-RU" sz="1000" dirty="0" smtClean="0"/>
            <a:t>Согласовать с руководителями подразделений</a:t>
          </a:r>
        </a:p>
        <a:p>
          <a:r>
            <a:rPr lang="ru-RU" sz="1000" dirty="0" smtClean="0"/>
            <a:t>до 29.06.23</a:t>
          </a:r>
          <a:endParaRPr lang="ru-RU" sz="1000" dirty="0"/>
        </a:p>
      </dgm:t>
    </dgm:pt>
    <dgm:pt modelId="{B8F15522-0B80-411C-B5AB-A7CD7973E4AF}" type="parTrans" cxnId="{23E2A8F1-3315-48CC-9178-DF9D206A5F72}">
      <dgm:prSet/>
      <dgm:spPr/>
      <dgm:t>
        <a:bodyPr/>
        <a:lstStyle/>
        <a:p>
          <a:endParaRPr lang="ru-RU"/>
        </a:p>
      </dgm:t>
    </dgm:pt>
    <dgm:pt modelId="{883E959C-2F5C-4BBB-BFDA-AF4C7DDB15C5}" type="sibTrans" cxnId="{23E2A8F1-3315-48CC-9178-DF9D206A5F72}">
      <dgm:prSet/>
      <dgm:spPr/>
      <dgm:t>
        <a:bodyPr/>
        <a:lstStyle/>
        <a:p>
          <a:endParaRPr lang="ru-RU"/>
        </a:p>
      </dgm:t>
    </dgm:pt>
    <dgm:pt modelId="{DA07BCC8-76B2-4441-AE63-39501E1CD0FB}">
      <dgm:prSet phldrT="[Текст]" custT="1"/>
      <dgm:spPr/>
      <dgm:t>
        <a:bodyPr/>
        <a:lstStyle/>
        <a:p>
          <a:r>
            <a:rPr lang="ru-RU" sz="1100" b="0" i="0" u="none" dirty="0" smtClean="0"/>
            <a:t>Разработать папки новичка до 15.07.23</a:t>
          </a:r>
        </a:p>
        <a:p>
          <a:r>
            <a:rPr lang="ru-RU" sz="1100" b="0" i="0" u="none" dirty="0" smtClean="0"/>
            <a:t> </a:t>
          </a:r>
          <a:endParaRPr lang="ru-RU" sz="1100" dirty="0"/>
        </a:p>
      </dgm:t>
    </dgm:pt>
    <dgm:pt modelId="{AEFC8398-4EBA-4841-8250-E9FABBD7A025}" type="parTrans" cxnId="{64095FC0-EA1D-4966-8589-396FD031E4FD}">
      <dgm:prSet/>
      <dgm:spPr/>
      <dgm:t>
        <a:bodyPr/>
        <a:lstStyle/>
        <a:p>
          <a:endParaRPr lang="ru-RU"/>
        </a:p>
      </dgm:t>
    </dgm:pt>
    <dgm:pt modelId="{A1981A7F-E523-4471-9826-F496F420CC1C}" type="sibTrans" cxnId="{64095FC0-EA1D-4966-8589-396FD031E4FD}">
      <dgm:prSet/>
      <dgm:spPr/>
      <dgm:t>
        <a:bodyPr/>
        <a:lstStyle/>
        <a:p>
          <a:endParaRPr lang="ru-RU"/>
        </a:p>
      </dgm:t>
    </dgm:pt>
    <dgm:pt modelId="{E0936073-FF0F-4428-A41E-402596F76640}">
      <dgm:prSet custT="1"/>
      <dgm:spPr/>
      <dgm:t>
        <a:bodyPr/>
        <a:lstStyle/>
        <a:p>
          <a:r>
            <a:rPr lang="ru-RU" sz="1200" b="0" i="0" u="none" dirty="0" smtClean="0"/>
            <a:t>Создать базу наставников до 31.07.23</a:t>
          </a:r>
          <a:endParaRPr lang="ru-RU" sz="1200" dirty="0"/>
        </a:p>
      </dgm:t>
    </dgm:pt>
    <dgm:pt modelId="{17907C12-E725-4882-936B-D0816C624E79}" type="parTrans" cxnId="{22A3BEE0-AE0D-498F-8693-D955FAEF6900}">
      <dgm:prSet/>
      <dgm:spPr/>
      <dgm:t>
        <a:bodyPr/>
        <a:lstStyle/>
        <a:p>
          <a:endParaRPr lang="ru-RU"/>
        </a:p>
      </dgm:t>
    </dgm:pt>
    <dgm:pt modelId="{5A6E29B0-7A22-4661-A473-B78B2C1855D3}" type="sibTrans" cxnId="{22A3BEE0-AE0D-498F-8693-D955FAEF6900}">
      <dgm:prSet/>
      <dgm:spPr/>
      <dgm:t>
        <a:bodyPr/>
        <a:lstStyle/>
        <a:p>
          <a:endParaRPr lang="ru-RU"/>
        </a:p>
      </dgm:t>
    </dgm:pt>
    <dgm:pt modelId="{3E509725-1338-415D-A243-510472136726}">
      <dgm:prSet custT="1"/>
      <dgm:spPr/>
      <dgm:t>
        <a:bodyPr/>
        <a:lstStyle/>
        <a:p>
          <a:r>
            <a:rPr lang="ru-RU" sz="1100" b="0" i="0" u="none" dirty="0" smtClean="0"/>
            <a:t>Разработать </a:t>
          </a:r>
          <a:r>
            <a:rPr lang="ru-RU" sz="1100" b="0" i="0" u="none" dirty="0" err="1" smtClean="0"/>
            <a:t>велком</a:t>
          </a:r>
          <a:r>
            <a:rPr lang="ru-RU" sz="1100" b="0" i="0" u="none" dirty="0" smtClean="0"/>
            <a:t>-тренинг до 20.07.23</a:t>
          </a:r>
          <a:endParaRPr lang="ru-RU" sz="1100" dirty="0"/>
        </a:p>
      </dgm:t>
    </dgm:pt>
    <dgm:pt modelId="{9CEEAD9A-90BD-4ED3-BCF6-1B1E2D2A9FF9}" type="parTrans" cxnId="{7398ED1C-22A1-46CE-8D55-D4DA2C2B6AF1}">
      <dgm:prSet/>
      <dgm:spPr/>
      <dgm:t>
        <a:bodyPr/>
        <a:lstStyle/>
        <a:p>
          <a:endParaRPr lang="ru-RU"/>
        </a:p>
      </dgm:t>
    </dgm:pt>
    <dgm:pt modelId="{CBF8C816-60BF-45BE-9BF5-94EFEFE1BBD6}" type="sibTrans" cxnId="{7398ED1C-22A1-46CE-8D55-D4DA2C2B6AF1}">
      <dgm:prSet/>
      <dgm:spPr/>
      <dgm:t>
        <a:bodyPr/>
        <a:lstStyle/>
        <a:p>
          <a:endParaRPr lang="ru-RU"/>
        </a:p>
      </dgm:t>
    </dgm:pt>
    <dgm:pt modelId="{7DB5FC00-208C-427F-A05C-C6AE2C513859}" type="pres">
      <dgm:prSet presAssocID="{821ACB28-12A2-412A-B6CA-84EFFE2200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16F55-727F-4D47-8ABC-54B8F1A7ECCF}" type="pres">
      <dgm:prSet presAssocID="{71420020-B2AF-4548-A5B1-6B7E24D3A7B7}" presName="parTxOnly" presStyleLbl="node1" presStyleIdx="0" presStyleCnt="5" custLinFactY="-100000" custLinFactNeighborX="-41143" custLinFactNeighborY="-112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03A26-8764-4261-9972-B26BB543AD61}" type="pres">
      <dgm:prSet presAssocID="{5E13BF21-695E-4CD9-BC31-BF04A7967278}" presName="parTxOnlySpace" presStyleCnt="0"/>
      <dgm:spPr/>
    </dgm:pt>
    <dgm:pt modelId="{9EBC5024-2098-426E-B8A2-7278A8DC43CE}" type="pres">
      <dgm:prSet presAssocID="{C48F839B-5977-48BB-841A-AFF0F8E154F0}" presName="parTxOnly" presStyleLbl="node1" presStyleIdx="1" presStyleCnt="5" custLinFactX="-73" custLinFactY="-100000" custLinFactNeighborX="-100000" custLinFactNeighborY="-112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F409B-CD6E-47FF-B242-83EF798ECA61}" type="pres">
      <dgm:prSet presAssocID="{883E959C-2F5C-4BBB-BFDA-AF4C7DDB15C5}" presName="parTxOnlySpace" presStyleCnt="0"/>
      <dgm:spPr/>
    </dgm:pt>
    <dgm:pt modelId="{3AE14AAB-73CA-4188-A20B-68D48D01CAB1}" type="pres">
      <dgm:prSet presAssocID="{DA07BCC8-76B2-4441-AE63-39501E1CD0FB}" presName="parTxOnly" presStyleLbl="node1" presStyleIdx="2" presStyleCnt="5" custLinFactX="-6032" custLinFactY="-100000" custLinFactNeighborX="-100000" custLinFactNeighborY="-112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4A8A7-B2DD-4804-86AF-80A545F1DA2F}" type="pres">
      <dgm:prSet presAssocID="{A1981A7F-E523-4471-9826-F496F420CC1C}" presName="parTxOnlySpace" presStyleCnt="0"/>
      <dgm:spPr/>
    </dgm:pt>
    <dgm:pt modelId="{FE182BC1-C201-4A9F-9D30-E9BC714261AC}" type="pres">
      <dgm:prSet presAssocID="{3E509725-1338-415D-A243-510472136726}" presName="parTxOnly" presStyleLbl="node1" presStyleIdx="3" presStyleCnt="5" custLinFactX="-11991" custLinFactY="-100000" custLinFactNeighborX="-100000" custLinFactNeighborY="-112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7DCCF-3857-426E-A153-A823050777DB}" type="pres">
      <dgm:prSet presAssocID="{CBF8C816-60BF-45BE-9BF5-94EFEFE1BBD6}" presName="parTxOnlySpace" presStyleCnt="0"/>
      <dgm:spPr/>
    </dgm:pt>
    <dgm:pt modelId="{B4CF2294-5004-4CB1-8460-88230D79E6B1}" type="pres">
      <dgm:prSet presAssocID="{E0936073-FF0F-4428-A41E-402596F76640}" presName="parTxOnly" presStyleLbl="node1" presStyleIdx="4" presStyleCnt="5" custLinFactX="-17950" custLinFactY="-100000" custLinFactNeighborX="-100000" custLinFactNeighborY="-112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3BEE0-AE0D-498F-8693-D955FAEF6900}" srcId="{821ACB28-12A2-412A-B6CA-84EFFE2200F7}" destId="{E0936073-FF0F-4428-A41E-402596F76640}" srcOrd="4" destOrd="0" parTransId="{17907C12-E725-4882-936B-D0816C624E79}" sibTransId="{5A6E29B0-7A22-4661-A473-B78B2C1855D3}"/>
    <dgm:cxn modelId="{64095FC0-EA1D-4966-8589-396FD031E4FD}" srcId="{821ACB28-12A2-412A-B6CA-84EFFE2200F7}" destId="{DA07BCC8-76B2-4441-AE63-39501E1CD0FB}" srcOrd="2" destOrd="0" parTransId="{AEFC8398-4EBA-4841-8250-E9FABBD7A025}" sibTransId="{A1981A7F-E523-4471-9826-F496F420CC1C}"/>
    <dgm:cxn modelId="{23E2A8F1-3315-48CC-9178-DF9D206A5F72}" srcId="{821ACB28-12A2-412A-B6CA-84EFFE2200F7}" destId="{C48F839B-5977-48BB-841A-AFF0F8E154F0}" srcOrd="1" destOrd="0" parTransId="{B8F15522-0B80-411C-B5AB-A7CD7973E4AF}" sibTransId="{883E959C-2F5C-4BBB-BFDA-AF4C7DDB15C5}"/>
    <dgm:cxn modelId="{7398ED1C-22A1-46CE-8D55-D4DA2C2B6AF1}" srcId="{821ACB28-12A2-412A-B6CA-84EFFE2200F7}" destId="{3E509725-1338-415D-A243-510472136726}" srcOrd="3" destOrd="0" parTransId="{9CEEAD9A-90BD-4ED3-BCF6-1B1E2D2A9FF9}" sibTransId="{CBF8C816-60BF-45BE-9BF5-94EFEFE1BBD6}"/>
    <dgm:cxn modelId="{C4422AF6-39EF-4CDB-9117-A671DC3B0DA6}" type="presOf" srcId="{3E509725-1338-415D-A243-510472136726}" destId="{FE182BC1-C201-4A9F-9D30-E9BC714261AC}" srcOrd="0" destOrd="0" presId="urn:microsoft.com/office/officeart/2005/8/layout/chevron1"/>
    <dgm:cxn modelId="{94B853A1-096D-485D-BB2E-E00ADE5DB628}" srcId="{821ACB28-12A2-412A-B6CA-84EFFE2200F7}" destId="{71420020-B2AF-4548-A5B1-6B7E24D3A7B7}" srcOrd="0" destOrd="0" parTransId="{2A9F941C-5684-4C05-A5E2-1FC9F7BB5619}" sibTransId="{5E13BF21-695E-4CD9-BC31-BF04A7967278}"/>
    <dgm:cxn modelId="{D1A48592-236C-4388-AB65-3C16E21A6F65}" type="presOf" srcId="{DA07BCC8-76B2-4441-AE63-39501E1CD0FB}" destId="{3AE14AAB-73CA-4188-A20B-68D48D01CAB1}" srcOrd="0" destOrd="0" presId="urn:microsoft.com/office/officeart/2005/8/layout/chevron1"/>
    <dgm:cxn modelId="{4499142A-B378-4090-A480-8B6B5B878AE8}" type="presOf" srcId="{E0936073-FF0F-4428-A41E-402596F76640}" destId="{B4CF2294-5004-4CB1-8460-88230D79E6B1}" srcOrd="0" destOrd="0" presId="urn:microsoft.com/office/officeart/2005/8/layout/chevron1"/>
    <dgm:cxn modelId="{0ECE5A10-0AA1-4CAF-B504-096B44A91516}" type="presOf" srcId="{71420020-B2AF-4548-A5B1-6B7E24D3A7B7}" destId="{9BF16F55-727F-4D47-8ABC-54B8F1A7ECCF}" srcOrd="0" destOrd="0" presId="urn:microsoft.com/office/officeart/2005/8/layout/chevron1"/>
    <dgm:cxn modelId="{81F8A4E6-D123-44C1-B9E4-C88F0E6FEB97}" type="presOf" srcId="{C48F839B-5977-48BB-841A-AFF0F8E154F0}" destId="{9EBC5024-2098-426E-B8A2-7278A8DC43CE}" srcOrd="0" destOrd="0" presId="urn:microsoft.com/office/officeart/2005/8/layout/chevron1"/>
    <dgm:cxn modelId="{05EACA6C-3ABB-472E-917B-67B05C9AE5AD}" type="presOf" srcId="{821ACB28-12A2-412A-B6CA-84EFFE2200F7}" destId="{7DB5FC00-208C-427F-A05C-C6AE2C513859}" srcOrd="0" destOrd="0" presId="urn:microsoft.com/office/officeart/2005/8/layout/chevron1"/>
    <dgm:cxn modelId="{CAA35FD7-4E5F-4E00-808D-FC2D22C7D140}" type="presParOf" srcId="{7DB5FC00-208C-427F-A05C-C6AE2C513859}" destId="{9BF16F55-727F-4D47-8ABC-54B8F1A7ECCF}" srcOrd="0" destOrd="0" presId="urn:microsoft.com/office/officeart/2005/8/layout/chevron1"/>
    <dgm:cxn modelId="{FC756CE3-5B7F-4B05-8B62-FC39AF8AA0D1}" type="presParOf" srcId="{7DB5FC00-208C-427F-A05C-C6AE2C513859}" destId="{7EE03A26-8764-4261-9972-B26BB543AD61}" srcOrd="1" destOrd="0" presId="urn:microsoft.com/office/officeart/2005/8/layout/chevron1"/>
    <dgm:cxn modelId="{AF7BE868-B1DB-4C8A-9FA1-6A746F54537B}" type="presParOf" srcId="{7DB5FC00-208C-427F-A05C-C6AE2C513859}" destId="{9EBC5024-2098-426E-B8A2-7278A8DC43CE}" srcOrd="2" destOrd="0" presId="urn:microsoft.com/office/officeart/2005/8/layout/chevron1"/>
    <dgm:cxn modelId="{C74D49E2-E91C-4BB5-8318-58B0176AA679}" type="presParOf" srcId="{7DB5FC00-208C-427F-A05C-C6AE2C513859}" destId="{A3CF409B-CD6E-47FF-B242-83EF798ECA61}" srcOrd="3" destOrd="0" presId="urn:microsoft.com/office/officeart/2005/8/layout/chevron1"/>
    <dgm:cxn modelId="{09B878C4-E03E-41F9-A20D-2B3986C3E445}" type="presParOf" srcId="{7DB5FC00-208C-427F-A05C-C6AE2C513859}" destId="{3AE14AAB-73CA-4188-A20B-68D48D01CAB1}" srcOrd="4" destOrd="0" presId="urn:microsoft.com/office/officeart/2005/8/layout/chevron1"/>
    <dgm:cxn modelId="{E7CC1214-346E-429B-A3D7-55438B3CA5E5}" type="presParOf" srcId="{7DB5FC00-208C-427F-A05C-C6AE2C513859}" destId="{64A4A8A7-B2DD-4804-86AF-80A545F1DA2F}" srcOrd="5" destOrd="0" presId="urn:microsoft.com/office/officeart/2005/8/layout/chevron1"/>
    <dgm:cxn modelId="{2F6F7866-0395-4342-9531-5E007403D2E6}" type="presParOf" srcId="{7DB5FC00-208C-427F-A05C-C6AE2C513859}" destId="{FE182BC1-C201-4A9F-9D30-E9BC714261AC}" srcOrd="6" destOrd="0" presId="urn:microsoft.com/office/officeart/2005/8/layout/chevron1"/>
    <dgm:cxn modelId="{E5E7CE23-5BDF-495E-8C40-4D4E436D875D}" type="presParOf" srcId="{7DB5FC00-208C-427F-A05C-C6AE2C513859}" destId="{7877DCCF-3857-426E-A153-A823050777DB}" srcOrd="7" destOrd="0" presId="urn:microsoft.com/office/officeart/2005/8/layout/chevron1"/>
    <dgm:cxn modelId="{40A18E09-ECF6-4E0B-AE3F-33C704575DF7}" type="presParOf" srcId="{7DB5FC00-208C-427F-A05C-C6AE2C513859}" destId="{B4CF2294-5004-4CB1-8460-88230D79E6B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0D8DC-A741-46CB-8707-8F869BD3EF2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1D482-A60D-4764-93D8-1C09CE63786E}">
      <dgm:prSet phldrT="[Текст]"/>
      <dgm:spPr/>
      <dgm:t>
        <a:bodyPr/>
        <a:lstStyle/>
        <a:p>
          <a:r>
            <a:rPr lang="ru-RU" dirty="0" smtClean="0"/>
            <a:t>Провести собрание участников процесса по положению адаптации до 10.08</a:t>
          </a:r>
          <a:endParaRPr lang="ru-RU" dirty="0"/>
        </a:p>
      </dgm:t>
    </dgm:pt>
    <dgm:pt modelId="{31F990FD-34B4-4FD6-A1CB-8F88BF2BD036}" type="parTrans" cxnId="{05C9CB66-C0F4-4393-9A86-B737A8AD70CE}">
      <dgm:prSet/>
      <dgm:spPr/>
      <dgm:t>
        <a:bodyPr/>
        <a:lstStyle/>
        <a:p>
          <a:endParaRPr lang="ru-RU"/>
        </a:p>
      </dgm:t>
    </dgm:pt>
    <dgm:pt modelId="{FB082E5B-407F-47B9-9814-E643DE3AA44D}" type="sibTrans" cxnId="{05C9CB66-C0F4-4393-9A86-B737A8AD70CE}">
      <dgm:prSet/>
      <dgm:spPr/>
      <dgm:t>
        <a:bodyPr/>
        <a:lstStyle/>
        <a:p>
          <a:endParaRPr lang="ru-RU"/>
        </a:p>
      </dgm:t>
    </dgm:pt>
    <dgm:pt modelId="{39CE68D2-95C1-48FB-933F-024CC57100D4}">
      <dgm:prSet phldrT="[Текст]"/>
      <dgm:spPr/>
      <dgm:t>
        <a:bodyPr/>
        <a:lstStyle/>
        <a:p>
          <a:r>
            <a:rPr lang="ru-RU" dirty="0" smtClean="0"/>
            <a:t>Разработать и утвердить положение по адаптации персонала до 31.07</a:t>
          </a:r>
          <a:endParaRPr lang="ru-RU" dirty="0"/>
        </a:p>
      </dgm:t>
    </dgm:pt>
    <dgm:pt modelId="{1AD12973-52FB-444F-8912-221CD0D1D205}" type="parTrans" cxnId="{9C05825D-7607-4093-9707-7758A99B370A}">
      <dgm:prSet/>
      <dgm:spPr/>
      <dgm:t>
        <a:bodyPr/>
        <a:lstStyle/>
        <a:p>
          <a:endParaRPr lang="ru-RU"/>
        </a:p>
      </dgm:t>
    </dgm:pt>
    <dgm:pt modelId="{8668B025-4C2C-410C-B813-B6FF2964D969}" type="sibTrans" cxnId="{9C05825D-7607-4093-9707-7758A99B370A}">
      <dgm:prSet/>
      <dgm:spPr/>
      <dgm:t>
        <a:bodyPr/>
        <a:lstStyle/>
        <a:p>
          <a:endParaRPr lang="ru-RU"/>
        </a:p>
      </dgm:t>
    </dgm:pt>
    <dgm:pt modelId="{4940CF77-6BF6-4E7F-AE1E-36DAE6CFAF34}">
      <dgm:prSet phldrT="[Текст]"/>
      <dgm:spPr/>
      <dgm:t>
        <a:bodyPr/>
        <a:lstStyle/>
        <a:p>
          <a:r>
            <a:rPr lang="ru-RU" dirty="0" smtClean="0"/>
            <a:t>Внедрение в производство с 11.08.2023 до 30.10.2023</a:t>
          </a:r>
          <a:endParaRPr lang="ru-RU" dirty="0"/>
        </a:p>
      </dgm:t>
    </dgm:pt>
    <dgm:pt modelId="{0605A73D-94B4-4DB9-9966-193E576D8DB6}" type="parTrans" cxnId="{E0D240E7-B4B4-40AF-A1B0-9B8D5ED644EB}">
      <dgm:prSet/>
      <dgm:spPr/>
      <dgm:t>
        <a:bodyPr/>
        <a:lstStyle/>
        <a:p>
          <a:endParaRPr lang="ru-RU"/>
        </a:p>
      </dgm:t>
    </dgm:pt>
    <dgm:pt modelId="{CD06C987-AD78-4A0C-8623-BEF0981E6C76}" type="sibTrans" cxnId="{E0D240E7-B4B4-40AF-A1B0-9B8D5ED644EB}">
      <dgm:prSet/>
      <dgm:spPr/>
      <dgm:t>
        <a:bodyPr/>
        <a:lstStyle/>
        <a:p>
          <a:endParaRPr lang="ru-RU"/>
        </a:p>
      </dgm:t>
    </dgm:pt>
    <dgm:pt modelId="{11E655FB-8B1C-47CA-9207-D9BDB276A2AC}">
      <dgm:prSet/>
      <dgm:spPr/>
      <dgm:t>
        <a:bodyPr/>
        <a:lstStyle/>
        <a:p>
          <a:r>
            <a:rPr lang="ru-RU" b="0" i="0" u="none" dirty="0" smtClean="0"/>
            <a:t>Контроль ежемесячно со дня внедрения </a:t>
          </a:r>
          <a:endParaRPr lang="ru-RU" dirty="0"/>
        </a:p>
      </dgm:t>
    </dgm:pt>
    <dgm:pt modelId="{75E6D96B-6059-4286-8630-50D57320C0EA}" type="parTrans" cxnId="{37243BE7-F40C-46B2-864A-97EC19FB30B0}">
      <dgm:prSet/>
      <dgm:spPr/>
      <dgm:t>
        <a:bodyPr/>
        <a:lstStyle/>
        <a:p>
          <a:endParaRPr lang="ru-RU"/>
        </a:p>
      </dgm:t>
    </dgm:pt>
    <dgm:pt modelId="{D27FB79F-DDBB-4336-8459-79C3928F2705}" type="sibTrans" cxnId="{37243BE7-F40C-46B2-864A-97EC19FB30B0}">
      <dgm:prSet/>
      <dgm:spPr/>
      <dgm:t>
        <a:bodyPr/>
        <a:lstStyle/>
        <a:p>
          <a:endParaRPr lang="ru-RU"/>
        </a:p>
      </dgm:t>
    </dgm:pt>
    <dgm:pt modelId="{22173416-8BD8-4A14-9F59-87C8EFC933B0}" type="pres">
      <dgm:prSet presAssocID="{26C0D8DC-A741-46CB-8707-8F869BD3E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AC9F9-F4AC-4745-A68D-9B05D2AA5157}" type="pres">
      <dgm:prSet presAssocID="{F121D482-A60D-4764-93D8-1C09CE63786E}" presName="parTxOnly" presStyleLbl="node1" presStyleIdx="0" presStyleCnt="4" custScaleX="68653" custScaleY="90663" custLinFactX="46751" custLinFactNeighborX="100000" custLinFactNeighborY="-3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9D128-5D4F-4AFD-94CC-9FE2309E4CCB}" type="pres">
      <dgm:prSet presAssocID="{FB082E5B-407F-47B9-9814-E643DE3AA44D}" presName="parTxOnlySpace" presStyleCnt="0"/>
      <dgm:spPr/>
    </dgm:pt>
    <dgm:pt modelId="{944AA93A-C545-41FA-B4D7-07068B7A3E33}" type="pres">
      <dgm:prSet presAssocID="{39CE68D2-95C1-48FB-933F-024CC57100D4}" presName="parTxOnly" presStyleLbl="node1" presStyleIdx="1" presStyleCnt="4" custScaleX="64109" custScaleY="92100" custLinFactX="-42716" custLinFactNeighborX="-100000" custLinFactNeighborY="-2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FA56B-B322-45E7-830D-D6430E617CED}" type="pres">
      <dgm:prSet presAssocID="{8668B025-4C2C-410C-B813-B6FF2964D969}" presName="parTxOnlySpace" presStyleCnt="0"/>
      <dgm:spPr/>
    </dgm:pt>
    <dgm:pt modelId="{83E2F469-81B5-48B3-856D-56143F627ED6}" type="pres">
      <dgm:prSet presAssocID="{4940CF77-6BF6-4E7F-AE1E-36DAE6CFAF34}" presName="parTxOnly" presStyleLbl="node1" presStyleIdx="2" presStyleCnt="4" custScaleX="59060" custScaleY="87539" custLinFactNeighborX="-5226" custLinFactNeighborY="-1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4F2BB-CDB7-4590-AE9F-39F950FE673A}" type="pres">
      <dgm:prSet presAssocID="{CD06C987-AD78-4A0C-8623-BEF0981E6C76}" presName="parTxOnlySpace" presStyleCnt="0"/>
      <dgm:spPr/>
    </dgm:pt>
    <dgm:pt modelId="{FEC0E997-6078-4E2B-A5E4-D831FD6DE2DA}" type="pres">
      <dgm:prSet presAssocID="{11E655FB-8B1C-47CA-9207-D9BDB276A2AC}" presName="parTxOnly" presStyleLbl="node1" presStyleIdx="3" presStyleCnt="4" custScaleX="58074" custScaleY="81854" custLinFactNeighborX="-11331" custLinFactNeighborY="-3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D01B1-C2FF-42F0-808A-B322E48E4037}" type="presOf" srcId="{11E655FB-8B1C-47CA-9207-D9BDB276A2AC}" destId="{FEC0E997-6078-4E2B-A5E4-D831FD6DE2DA}" srcOrd="0" destOrd="0" presId="urn:microsoft.com/office/officeart/2005/8/layout/chevron1"/>
    <dgm:cxn modelId="{E0D240E7-B4B4-40AF-A1B0-9B8D5ED644EB}" srcId="{26C0D8DC-A741-46CB-8707-8F869BD3EF2C}" destId="{4940CF77-6BF6-4E7F-AE1E-36DAE6CFAF34}" srcOrd="2" destOrd="0" parTransId="{0605A73D-94B4-4DB9-9966-193E576D8DB6}" sibTransId="{CD06C987-AD78-4A0C-8623-BEF0981E6C76}"/>
    <dgm:cxn modelId="{B949022E-EE3B-4BFB-A96F-C808066C898D}" type="presOf" srcId="{4940CF77-6BF6-4E7F-AE1E-36DAE6CFAF34}" destId="{83E2F469-81B5-48B3-856D-56143F627ED6}" srcOrd="0" destOrd="0" presId="urn:microsoft.com/office/officeart/2005/8/layout/chevron1"/>
    <dgm:cxn modelId="{696E42A3-84A0-497A-9B65-762E919021AC}" type="presOf" srcId="{F121D482-A60D-4764-93D8-1C09CE63786E}" destId="{2CBAC9F9-F4AC-4745-A68D-9B05D2AA5157}" srcOrd="0" destOrd="0" presId="urn:microsoft.com/office/officeart/2005/8/layout/chevron1"/>
    <dgm:cxn modelId="{9C05825D-7607-4093-9707-7758A99B370A}" srcId="{26C0D8DC-A741-46CB-8707-8F869BD3EF2C}" destId="{39CE68D2-95C1-48FB-933F-024CC57100D4}" srcOrd="1" destOrd="0" parTransId="{1AD12973-52FB-444F-8912-221CD0D1D205}" sibTransId="{8668B025-4C2C-410C-B813-B6FF2964D969}"/>
    <dgm:cxn modelId="{05C9CB66-C0F4-4393-9A86-B737A8AD70CE}" srcId="{26C0D8DC-A741-46CB-8707-8F869BD3EF2C}" destId="{F121D482-A60D-4764-93D8-1C09CE63786E}" srcOrd="0" destOrd="0" parTransId="{31F990FD-34B4-4FD6-A1CB-8F88BF2BD036}" sibTransId="{FB082E5B-407F-47B9-9814-E643DE3AA44D}"/>
    <dgm:cxn modelId="{37243BE7-F40C-46B2-864A-97EC19FB30B0}" srcId="{26C0D8DC-A741-46CB-8707-8F869BD3EF2C}" destId="{11E655FB-8B1C-47CA-9207-D9BDB276A2AC}" srcOrd="3" destOrd="0" parTransId="{75E6D96B-6059-4286-8630-50D57320C0EA}" sibTransId="{D27FB79F-DDBB-4336-8459-79C3928F2705}"/>
    <dgm:cxn modelId="{05A24FC0-010F-43A4-B4D0-112FF9DD7EFF}" type="presOf" srcId="{26C0D8DC-A741-46CB-8707-8F869BD3EF2C}" destId="{22173416-8BD8-4A14-9F59-87C8EFC933B0}" srcOrd="0" destOrd="0" presId="urn:microsoft.com/office/officeart/2005/8/layout/chevron1"/>
    <dgm:cxn modelId="{0544602C-56A0-4C33-8BC2-E55D89AD159B}" type="presOf" srcId="{39CE68D2-95C1-48FB-933F-024CC57100D4}" destId="{944AA93A-C545-41FA-B4D7-07068B7A3E33}" srcOrd="0" destOrd="0" presId="urn:microsoft.com/office/officeart/2005/8/layout/chevron1"/>
    <dgm:cxn modelId="{82784CB8-A8F5-43CB-B49F-2A59CD460770}" type="presParOf" srcId="{22173416-8BD8-4A14-9F59-87C8EFC933B0}" destId="{2CBAC9F9-F4AC-4745-A68D-9B05D2AA5157}" srcOrd="0" destOrd="0" presId="urn:microsoft.com/office/officeart/2005/8/layout/chevron1"/>
    <dgm:cxn modelId="{EE9D0353-2AD0-48AC-9BDD-65E6C79F7B6E}" type="presParOf" srcId="{22173416-8BD8-4A14-9F59-87C8EFC933B0}" destId="{9409D128-5D4F-4AFD-94CC-9FE2309E4CCB}" srcOrd="1" destOrd="0" presId="urn:microsoft.com/office/officeart/2005/8/layout/chevron1"/>
    <dgm:cxn modelId="{81EC91F0-D807-4851-8332-6052079CA1B2}" type="presParOf" srcId="{22173416-8BD8-4A14-9F59-87C8EFC933B0}" destId="{944AA93A-C545-41FA-B4D7-07068B7A3E33}" srcOrd="2" destOrd="0" presId="urn:microsoft.com/office/officeart/2005/8/layout/chevron1"/>
    <dgm:cxn modelId="{A1AF7E9C-4493-49CC-B900-FB1E118408D4}" type="presParOf" srcId="{22173416-8BD8-4A14-9F59-87C8EFC933B0}" destId="{EAEFA56B-B322-45E7-830D-D6430E617CED}" srcOrd="3" destOrd="0" presId="urn:microsoft.com/office/officeart/2005/8/layout/chevron1"/>
    <dgm:cxn modelId="{4C62327C-0C80-4D40-B547-07CD1AD8B7F1}" type="presParOf" srcId="{22173416-8BD8-4A14-9F59-87C8EFC933B0}" destId="{83E2F469-81B5-48B3-856D-56143F627ED6}" srcOrd="4" destOrd="0" presId="urn:microsoft.com/office/officeart/2005/8/layout/chevron1"/>
    <dgm:cxn modelId="{AD8F577F-7B24-41E1-8EE9-9FCF485D88D7}" type="presParOf" srcId="{22173416-8BD8-4A14-9F59-87C8EFC933B0}" destId="{F2D4F2BB-CDB7-4590-AE9F-39F950FE673A}" srcOrd="5" destOrd="0" presId="urn:microsoft.com/office/officeart/2005/8/layout/chevron1"/>
    <dgm:cxn modelId="{C442EDCD-4A53-47BC-9D1C-650247C57A67}" type="presParOf" srcId="{22173416-8BD8-4A14-9F59-87C8EFC933B0}" destId="{FEC0E997-6078-4E2B-A5E4-D831FD6DE2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4E498-FADA-4E5D-91DB-71A77417CDC0}">
      <dsp:nvSpPr>
        <dsp:cNvPr id="0" name=""/>
        <dsp:cNvSpPr/>
      </dsp:nvSpPr>
      <dsp:spPr>
        <a:xfrm rot="5400000">
          <a:off x="-205419" y="206095"/>
          <a:ext cx="1369460" cy="95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Менеджер по подбору персонала</a:t>
          </a:r>
          <a:endParaRPr lang="ru-RU" sz="900" kern="1200" dirty="0"/>
        </a:p>
      </dsp:txBody>
      <dsp:txXfrm rot="-5400000">
        <a:off x="0" y="479987"/>
        <a:ext cx="958622" cy="410838"/>
      </dsp:txXfrm>
    </dsp:sp>
    <dsp:sp modelId="{2BF39AF1-6F32-4DD2-B223-147E362A44DA}">
      <dsp:nvSpPr>
        <dsp:cNvPr id="0" name=""/>
        <dsp:cNvSpPr/>
      </dsp:nvSpPr>
      <dsp:spPr>
        <a:xfrm rot="5400000">
          <a:off x="4320516" y="-3361217"/>
          <a:ext cx="890149" cy="7613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передает информацию в производство кто и, когда выходит.</a:t>
          </a:r>
          <a:endParaRPr lang="ru-RU" sz="1200" kern="1200" dirty="0"/>
        </a:p>
      </dsp:txBody>
      <dsp:txXfrm rot="-5400000">
        <a:off x="958623" y="44130"/>
        <a:ext cx="7570484" cy="803243"/>
      </dsp:txXfrm>
    </dsp:sp>
    <dsp:sp modelId="{BF0BFD92-8E35-46FD-91E8-62617CEC5FDD}">
      <dsp:nvSpPr>
        <dsp:cNvPr id="0" name=""/>
        <dsp:cNvSpPr/>
      </dsp:nvSpPr>
      <dsp:spPr>
        <a:xfrm rot="5400000">
          <a:off x="-205419" y="1378076"/>
          <a:ext cx="1369460" cy="95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Мастер</a:t>
          </a:r>
          <a:endParaRPr lang="ru-RU" sz="900" kern="1200" dirty="0"/>
        </a:p>
      </dsp:txBody>
      <dsp:txXfrm rot="-5400000">
        <a:off x="0" y="1651968"/>
        <a:ext cx="958622" cy="410838"/>
      </dsp:txXfrm>
    </dsp:sp>
    <dsp:sp modelId="{18727CDA-0EF7-44A4-8E09-1E5457B86E3C}">
      <dsp:nvSpPr>
        <dsp:cNvPr id="0" name=""/>
        <dsp:cNvSpPr/>
      </dsp:nvSpPr>
      <dsp:spPr>
        <a:xfrm rot="5400000">
          <a:off x="4320516" y="-2189236"/>
          <a:ext cx="890149" cy="7613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/>
            <a:t>знакомит  по общим вопросам производства;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/>
            <a:t>назначает наставника;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/>
            <a:t>знакомит с коллективом и территорией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/>
            <a:t>1-2 недели ежесменно встречается с наставником и новичком, потом реже</a:t>
          </a:r>
          <a:endParaRPr lang="ru-RU" sz="1200" kern="1200" dirty="0"/>
        </a:p>
      </dsp:txBody>
      <dsp:txXfrm rot="-5400000">
        <a:off x="958623" y="1216111"/>
        <a:ext cx="7570484" cy="803243"/>
      </dsp:txXfrm>
    </dsp:sp>
    <dsp:sp modelId="{E0F7172D-00DA-4469-A440-BF1FACE7D41A}">
      <dsp:nvSpPr>
        <dsp:cNvPr id="0" name=""/>
        <dsp:cNvSpPr/>
      </dsp:nvSpPr>
      <dsp:spPr>
        <a:xfrm rot="5400000">
          <a:off x="-205419" y="2550057"/>
          <a:ext cx="1369460" cy="9586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Наставник</a:t>
          </a:r>
          <a:endParaRPr lang="ru-RU" sz="900" kern="1200" dirty="0"/>
        </a:p>
      </dsp:txBody>
      <dsp:txXfrm rot="-5400000">
        <a:off x="0" y="2823949"/>
        <a:ext cx="958622" cy="410838"/>
      </dsp:txXfrm>
    </dsp:sp>
    <dsp:sp modelId="{8C0D673C-C693-44D4-AE7F-1B27FA4E3C89}">
      <dsp:nvSpPr>
        <dsp:cNvPr id="0" name=""/>
        <dsp:cNvSpPr/>
      </dsp:nvSpPr>
      <dsp:spPr>
        <a:xfrm rot="5400000">
          <a:off x="4320516" y="-1017255"/>
          <a:ext cx="890149" cy="7613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/>
            <a:t>дает теоретические знания и показывает практические приемы исходя из собственного опыта</a:t>
          </a:r>
          <a:endParaRPr lang="ru-RU" sz="1200" kern="1200" dirty="0"/>
        </a:p>
      </dsp:txBody>
      <dsp:txXfrm rot="-5400000">
        <a:off x="958623" y="2388092"/>
        <a:ext cx="7570484" cy="80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4E498-FADA-4E5D-91DB-71A77417CDC0}">
      <dsp:nvSpPr>
        <dsp:cNvPr id="0" name=""/>
        <dsp:cNvSpPr/>
      </dsp:nvSpPr>
      <dsp:spPr>
        <a:xfrm rot="5400000">
          <a:off x="-150856" y="155959"/>
          <a:ext cx="1005706" cy="703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Менеджер по подбору персонала</a:t>
          </a:r>
          <a:endParaRPr lang="ru-RU" sz="1000" kern="1200" dirty="0"/>
        </a:p>
      </dsp:txBody>
      <dsp:txXfrm rot="-5400000">
        <a:off x="0" y="357100"/>
        <a:ext cx="703994" cy="301712"/>
      </dsp:txXfrm>
    </dsp:sp>
    <dsp:sp modelId="{2BF39AF1-6F32-4DD2-B223-147E362A44DA}">
      <dsp:nvSpPr>
        <dsp:cNvPr id="0" name=""/>
        <dsp:cNvSpPr/>
      </dsp:nvSpPr>
      <dsp:spPr>
        <a:xfrm rot="5400000">
          <a:off x="4311250" y="-3602152"/>
          <a:ext cx="654053" cy="7868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передает информацию в производство кто и, когда выходит.</a:t>
          </a:r>
          <a:endParaRPr lang="ru-RU" sz="1000" kern="1200" dirty="0"/>
        </a:p>
      </dsp:txBody>
      <dsp:txXfrm rot="-5400000">
        <a:off x="703994" y="37032"/>
        <a:ext cx="7836637" cy="590197"/>
      </dsp:txXfrm>
    </dsp:sp>
    <dsp:sp modelId="{5E59CF7E-6B49-4FB0-BBDE-6966A182EACC}">
      <dsp:nvSpPr>
        <dsp:cNvPr id="0" name=""/>
        <dsp:cNvSpPr/>
      </dsp:nvSpPr>
      <dsp:spPr>
        <a:xfrm rot="5400000">
          <a:off x="-150856" y="1133458"/>
          <a:ext cx="1005706" cy="703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Зам.начальника КОП (ответственный за обучение и адаптацию)</a:t>
          </a:r>
          <a:endParaRPr lang="ru-RU" sz="800" kern="1200" dirty="0"/>
        </a:p>
      </dsp:txBody>
      <dsp:txXfrm rot="-5400000">
        <a:off x="0" y="1334599"/>
        <a:ext cx="703994" cy="301712"/>
      </dsp:txXfrm>
    </dsp:sp>
    <dsp:sp modelId="{7DA900AF-84F1-4FEB-81A2-6A59DAFDEE56}">
      <dsp:nvSpPr>
        <dsp:cNvPr id="0" name=""/>
        <dsp:cNvSpPr/>
      </dsp:nvSpPr>
      <dsp:spPr>
        <a:xfrm rot="5400000">
          <a:off x="4194604" y="-2624825"/>
          <a:ext cx="887345" cy="7868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 знакомит  по общим вопросам производства;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 назначает наставника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 выдает программу обучения;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 встречается еженедельно по контролю выполнения программы;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 дает обратную связь наставнику</a:t>
          </a:r>
          <a:endParaRPr lang="ru-RU" sz="1000" kern="1200" dirty="0"/>
        </a:p>
      </dsp:txBody>
      <dsp:txXfrm rot="-5400000">
        <a:off x="703995" y="909102"/>
        <a:ext cx="7825248" cy="800711"/>
      </dsp:txXfrm>
    </dsp:sp>
    <dsp:sp modelId="{BF0BFD92-8E35-46FD-91E8-62617CEC5FDD}">
      <dsp:nvSpPr>
        <dsp:cNvPr id="0" name=""/>
        <dsp:cNvSpPr/>
      </dsp:nvSpPr>
      <dsp:spPr>
        <a:xfrm rot="5400000">
          <a:off x="-150856" y="1994140"/>
          <a:ext cx="1005706" cy="703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Мастер</a:t>
          </a:r>
          <a:endParaRPr lang="ru-RU" sz="1100" kern="1200" dirty="0"/>
        </a:p>
      </dsp:txBody>
      <dsp:txXfrm rot="-5400000">
        <a:off x="0" y="2195281"/>
        <a:ext cx="703994" cy="301712"/>
      </dsp:txXfrm>
    </dsp:sp>
    <dsp:sp modelId="{18727CDA-0EF7-44A4-8E09-1E5457B86E3C}">
      <dsp:nvSpPr>
        <dsp:cNvPr id="0" name=""/>
        <dsp:cNvSpPr/>
      </dsp:nvSpPr>
      <dsp:spPr>
        <a:xfrm rot="5400000">
          <a:off x="4311422" y="-1764143"/>
          <a:ext cx="653709" cy="7868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u="none" kern="1200" dirty="0" smtClean="0"/>
            <a:t>знакомит с наставником;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u="none" kern="1200" dirty="0" smtClean="0"/>
            <a:t> выдает необходимые рабочие инструкции;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u="none" kern="1200" dirty="0" smtClean="0"/>
            <a:t> ежесменно встречается с новичком и наставником</a:t>
          </a:r>
          <a:endParaRPr lang="ru-RU" sz="1050" kern="1200" dirty="0"/>
        </a:p>
      </dsp:txBody>
      <dsp:txXfrm rot="-5400000">
        <a:off x="703995" y="1875196"/>
        <a:ext cx="7836654" cy="589887"/>
      </dsp:txXfrm>
    </dsp:sp>
    <dsp:sp modelId="{E0F7172D-00DA-4469-A440-BF1FACE7D41A}">
      <dsp:nvSpPr>
        <dsp:cNvPr id="0" name=""/>
        <dsp:cNvSpPr/>
      </dsp:nvSpPr>
      <dsp:spPr>
        <a:xfrm rot="5400000">
          <a:off x="-150856" y="2854821"/>
          <a:ext cx="1005706" cy="703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Наставник:</a:t>
          </a:r>
          <a:endParaRPr lang="ru-RU" sz="1100" kern="1200" dirty="0"/>
        </a:p>
      </dsp:txBody>
      <dsp:txXfrm rot="-5400000">
        <a:off x="0" y="3055962"/>
        <a:ext cx="703994" cy="301712"/>
      </dsp:txXfrm>
    </dsp:sp>
    <dsp:sp modelId="{8C0D673C-C693-44D4-AE7F-1B27FA4E3C89}">
      <dsp:nvSpPr>
        <dsp:cNvPr id="0" name=""/>
        <dsp:cNvSpPr/>
      </dsp:nvSpPr>
      <dsp:spPr>
        <a:xfrm rot="5400000">
          <a:off x="4311422" y="-903462"/>
          <a:ext cx="653709" cy="7868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u="none" kern="1200" dirty="0" smtClean="0"/>
            <a:t>знакомит с территорией производства;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u="none" kern="1200" dirty="0" smtClean="0"/>
            <a:t>знакомит с сотрудниками;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u="none" kern="1200" dirty="0" smtClean="0"/>
            <a:t>дает теоретические знания по программе обучения и показывает операции исходя из собственного опыта.</a:t>
          </a:r>
          <a:endParaRPr lang="ru-RU" sz="1050" kern="1200" dirty="0"/>
        </a:p>
      </dsp:txBody>
      <dsp:txXfrm rot="-5400000">
        <a:off x="703995" y="2735877"/>
        <a:ext cx="7836654" cy="589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16F55-727F-4D47-8ABC-54B8F1A7ECCF}">
      <dsp:nvSpPr>
        <dsp:cNvPr id="0" name=""/>
        <dsp:cNvSpPr/>
      </dsp:nvSpPr>
      <dsp:spPr>
        <a:xfrm>
          <a:off x="0" y="142876"/>
          <a:ext cx="1785077" cy="714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Разработать алгоритм процесса по адаптации на основе "6 шагов адаптации«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до 23.06.23</a:t>
          </a:r>
          <a:endParaRPr lang="ru-RU" sz="800" kern="1200" dirty="0"/>
        </a:p>
      </dsp:txBody>
      <dsp:txXfrm>
        <a:off x="357016" y="142876"/>
        <a:ext cx="1071046" cy="714031"/>
      </dsp:txXfrm>
    </dsp:sp>
    <dsp:sp modelId="{9EBC5024-2098-426E-B8A2-7278A8DC43CE}">
      <dsp:nvSpPr>
        <dsp:cNvPr id="0" name=""/>
        <dsp:cNvSpPr/>
      </dsp:nvSpPr>
      <dsp:spPr>
        <a:xfrm>
          <a:off x="1428764" y="142876"/>
          <a:ext cx="1785077" cy="714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Согласовать с руководителями подразделений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 29.06.23</a:t>
          </a:r>
          <a:endParaRPr lang="ru-RU" sz="1000" kern="1200" dirty="0"/>
        </a:p>
      </dsp:txBody>
      <dsp:txXfrm>
        <a:off x="1785780" y="142876"/>
        <a:ext cx="1071046" cy="714031"/>
      </dsp:txXfrm>
    </dsp:sp>
    <dsp:sp modelId="{3AE14AAB-73CA-4188-A20B-68D48D01CAB1}">
      <dsp:nvSpPr>
        <dsp:cNvPr id="0" name=""/>
        <dsp:cNvSpPr/>
      </dsp:nvSpPr>
      <dsp:spPr>
        <a:xfrm>
          <a:off x="2928962" y="142876"/>
          <a:ext cx="1785077" cy="714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smtClean="0"/>
            <a:t>Разработать папки новичка до 15.07.23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smtClean="0"/>
            <a:t> </a:t>
          </a:r>
          <a:endParaRPr lang="ru-RU" sz="1100" kern="1200" dirty="0"/>
        </a:p>
      </dsp:txBody>
      <dsp:txXfrm>
        <a:off x="3285978" y="142876"/>
        <a:ext cx="1071046" cy="714031"/>
      </dsp:txXfrm>
    </dsp:sp>
    <dsp:sp modelId="{FE182BC1-C201-4A9F-9D30-E9BC714261AC}">
      <dsp:nvSpPr>
        <dsp:cNvPr id="0" name=""/>
        <dsp:cNvSpPr/>
      </dsp:nvSpPr>
      <dsp:spPr>
        <a:xfrm>
          <a:off x="4429159" y="142876"/>
          <a:ext cx="1785077" cy="714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dirty="0" smtClean="0"/>
            <a:t>Разработать </a:t>
          </a:r>
          <a:r>
            <a:rPr lang="ru-RU" sz="1100" b="0" i="0" u="none" kern="1200" dirty="0" err="1" smtClean="0"/>
            <a:t>велком</a:t>
          </a:r>
          <a:r>
            <a:rPr lang="ru-RU" sz="1100" b="0" i="0" u="none" kern="1200" dirty="0" smtClean="0"/>
            <a:t>-тренинг до 20.07.23</a:t>
          </a:r>
          <a:endParaRPr lang="ru-RU" sz="1100" kern="1200" dirty="0"/>
        </a:p>
      </dsp:txBody>
      <dsp:txXfrm>
        <a:off x="4786175" y="142876"/>
        <a:ext cx="1071046" cy="714031"/>
      </dsp:txXfrm>
    </dsp:sp>
    <dsp:sp modelId="{B4CF2294-5004-4CB1-8460-88230D79E6B1}">
      <dsp:nvSpPr>
        <dsp:cNvPr id="0" name=""/>
        <dsp:cNvSpPr/>
      </dsp:nvSpPr>
      <dsp:spPr>
        <a:xfrm>
          <a:off x="5929357" y="142876"/>
          <a:ext cx="1785077" cy="714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Создать базу наставников до 31.07.23</a:t>
          </a:r>
          <a:endParaRPr lang="ru-RU" sz="1200" kern="1200" dirty="0"/>
        </a:p>
      </dsp:txBody>
      <dsp:txXfrm>
        <a:off x="6286373" y="142876"/>
        <a:ext cx="1071046" cy="714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AC9F9-F4AC-4745-A68D-9B05D2AA5157}">
      <dsp:nvSpPr>
        <dsp:cNvPr id="0" name=""/>
        <dsp:cNvSpPr/>
      </dsp:nvSpPr>
      <dsp:spPr>
        <a:xfrm>
          <a:off x="1770554" y="0"/>
          <a:ext cx="2140325" cy="1071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Провести собрание участников процесса по положению адаптации до 10.08</a:t>
          </a:r>
          <a:endParaRPr lang="ru-RU" sz="1000" kern="1200" dirty="0"/>
        </a:p>
      </dsp:txBody>
      <dsp:txXfrm>
        <a:off x="2306339" y="0"/>
        <a:ext cx="1068756" cy="1071569"/>
      </dsp:txXfrm>
    </dsp:sp>
    <dsp:sp modelId="{944AA93A-C545-41FA-B4D7-07068B7A3E33}">
      <dsp:nvSpPr>
        <dsp:cNvPr id="0" name=""/>
        <dsp:cNvSpPr/>
      </dsp:nvSpPr>
      <dsp:spPr>
        <a:xfrm>
          <a:off x="186378" y="-8492"/>
          <a:ext cx="1998661" cy="10885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Разработать и утвердить положение по адаптации персонала до 31.07</a:t>
          </a:r>
          <a:endParaRPr lang="ru-RU" sz="1000" kern="1200" dirty="0"/>
        </a:p>
      </dsp:txBody>
      <dsp:txXfrm>
        <a:off x="730655" y="-8492"/>
        <a:ext cx="910107" cy="1088554"/>
      </dsp:txXfrm>
    </dsp:sp>
    <dsp:sp modelId="{83E2F469-81B5-48B3-856D-56143F627ED6}">
      <dsp:nvSpPr>
        <dsp:cNvPr id="0" name=""/>
        <dsp:cNvSpPr/>
      </dsp:nvSpPr>
      <dsp:spPr>
        <a:xfrm>
          <a:off x="3500460" y="5342"/>
          <a:ext cx="1841253" cy="1034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Внедрение в производство с 11.08.2023 до 30.10.2023</a:t>
          </a:r>
          <a:endParaRPr lang="ru-RU" sz="1000" kern="1200" dirty="0"/>
        </a:p>
      </dsp:txBody>
      <dsp:txXfrm>
        <a:off x="4017783" y="5342"/>
        <a:ext cx="806607" cy="1034646"/>
      </dsp:txXfrm>
    </dsp:sp>
    <dsp:sp modelId="{FEC0E997-6078-4E2B-A5E4-D831FD6DE2DA}">
      <dsp:nvSpPr>
        <dsp:cNvPr id="0" name=""/>
        <dsp:cNvSpPr/>
      </dsp:nvSpPr>
      <dsp:spPr>
        <a:xfrm>
          <a:off x="5010921" y="11399"/>
          <a:ext cx="1810514" cy="9674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/>
            <a:t>Контроль ежемесячно со дня внедрения </a:t>
          </a:r>
          <a:endParaRPr lang="ru-RU" sz="1000" kern="1200" dirty="0"/>
        </a:p>
      </dsp:txBody>
      <dsp:txXfrm>
        <a:off x="5494648" y="11399"/>
        <a:ext cx="843060" cy="96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37F3-A39C-4026-9CB4-79C244D87D10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4FB0-5801-4772-8F14-DEBC9D40B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0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310" cy="49839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276" y="1"/>
            <a:ext cx="2930310" cy="49839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84AE65DE-964F-46D8-BA2D-557CFDB49066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0" y="4785550"/>
            <a:ext cx="5407983" cy="3914150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118"/>
            <a:ext cx="2930310" cy="49839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276" y="9444118"/>
            <a:ext cx="2930310" cy="49839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5377918C-D23C-44D0-A911-58AA32EF0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5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5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Роли</a:t>
            </a:r>
            <a:r>
              <a:rPr lang="ru-RU" baseline="0" dirty="0" smtClean="0"/>
              <a:t> сотрудников четко распределены, каждый на своем этапе выполняет определенную функцию, погружая нового сотрудника в трудовой процесс.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4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8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положении нужно учесть роли каждого участника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5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3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7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5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9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5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1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4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40"/>
            <a:r>
              <a:rPr lang="ru-RU" dirty="0" smtClean="0"/>
              <a:t>Цель адаптации как бизнес-процесса в</a:t>
            </a:r>
            <a:r>
              <a:rPr lang="ru-RU" baseline="0" dirty="0" smtClean="0"/>
              <a:t> подразделении «Родники-Текстиль»: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4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Исходя из показателей за 2022</a:t>
            </a:r>
            <a:r>
              <a:rPr lang="ru-RU" baseline="0" dirty="0" smtClean="0"/>
              <a:t> год, дальнейший анализ взяла по двум производствам, где отток сотрудников в период адаптации всех больше – это ТП и КОП.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5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каждом производстве</a:t>
            </a:r>
            <a:r>
              <a:rPr lang="ru-RU" baseline="0" dirty="0" smtClean="0"/>
              <a:t> процесс выстроен по своему.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КОП </a:t>
            </a:r>
            <a:r>
              <a:rPr lang="ru-RU" baseline="0" dirty="0" smtClean="0"/>
              <a:t>год назад появился еще один участник процесса – ответственное лицо за адаптацию и обучение.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Упорядоченный</a:t>
            </a:r>
            <a:r>
              <a:rPr lang="ru-RU" baseline="0" dirty="0" smtClean="0"/>
              <a:t> п</a:t>
            </a:r>
            <a:r>
              <a:rPr lang="ru-RU" dirty="0" smtClean="0"/>
              <a:t>роцесс</a:t>
            </a:r>
            <a:r>
              <a:rPr lang="ru-RU" baseline="0" dirty="0" smtClean="0"/>
              <a:t> адаптации позволит снизить или совсем исключить причины ухода как «мало уделяют внимания», «не сходятся с наставником»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4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7918C-D23C-44D0-A911-58AA32EF05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0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1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4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5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3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4A17-A0B2-4E53-AAF0-4D5FB0D53EC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956A-53D1-4928-9E82-38DEFCC36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ru.wikipedia.org/wiki/%D0%A2%D1%80%D1%83%D0%B4%D0%BE%D0%B2%D0%B0%D1%8F_%D0%B4%D0%B5%D1%8F%D1%82%D0%B5%D0%BB%D1%8C%D0%BD%D0%BE%D1%81%D1%82%D1%8C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1%82%D0%B0%D1%86%D0%B8%D1%8F" TargetMode="External"/><Relationship Id="rId5" Type="http://schemas.openxmlformats.org/officeDocument/2006/relationships/hyperlink" Target="https://ru.wikipedia.org/wiki/%D0%A3%D0%BF%D1%80%D0%B0%D0%B2%D0%BB%D0%B5%D0%BD%D0%B8%D0%B5_%D0%BF%D0%B5%D1%80%D1%81%D0%BE%D0%BD%D0%B0%D0%BB%D0%BE%D0%BC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ru.wikipedia.org/wiki/%D0%A1%D0%BE%D1%86%D0%B8%D0%B0%D0%BB%D1%8C%D0%BD%D0%B0%D1%8F_%D1%81%D1%80%D0%B5%D0%B4%D0%B0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FC1E6B6-2E83-4007-9BCE-80DCA9E18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4510"/>
          <a:stretch/>
        </p:blipFill>
        <p:spPr>
          <a:xfrm>
            <a:off x="0" y="-9582"/>
            <a:ext cx="9144000" cy="515308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F8A2D70-1F42-497A-961C-687EBD340D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0"/>
                </a:srgbClr>
              </a:gs>
              <a:gs pos="3700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6A0CECC-9F14-4607-8FB8-F0ACA0018BC3}"/>
              </a:ext>
            </a:extLst>
          </p:cNvPr>
          <p:cNvGrpSpPr/>
          <p:nvPr/>
        </p:nvGrpSpPr>
        <p:grpSpPr>
          <a:xfrm>
            <a:off x="285720" y="142858"/>
            <a:ext cx="8858280" cy="4786346"/>
            <a:chOff x="-901547" y="1600091"/>
            <a:chExt cx="6215106" cy="205177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FD6DA403-9E82-4EE6-95DB-BF956AD0A6EF}"/>
                </a:ext>
              </a:extLst>
            </p:cNvPr>
            <p:cNvSpPr/>
            <p:nvPr/>
          </p:nvSpPr>
          <p:spPr>
            <a:xfrm>
              <a:off x="223371" y="1600091"/>
              <a:ext cx="4032448" cy="2051779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137CAC1-056D-41F5-ADB7-5BC4BCFC6814}"/>
                </a:ext>
              </a:extLst>
            </p:cNvPr>
            <p:cNvSpPr txBox="1"/>
            <p:nvPr/>
          </p:nvSpPr>
          <p:spPr>
            <a:xfrm>
              <a:off x="492019" y="2457551"/>
              <a:ext cx="3456384" cy="74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ru-RU" sz="3600" dirty="0" smtClean="0">
                  <a:solidFill>
                    <a:schemeClr val="bg1"/>
                  </a:solidFill>
                </a:rPr>
                <a:t>Управление системой адаптации нового персонала в </a:t>
              </a:r>
            </a:p>
            <a:p>
              <a:pPr algn="ctr">
                <a:lnSpc>
                  <a:spcPts val="3200"/>
                </a:lnSpc>
              </a:pPr>
              <a:r>
                <a:rPr lang="ru-RU" sz="3600" dirty="0" smtClean="0">
                  <a:solidFill>
                    <a:schemeClr val="bg1"/>
                  </a:solidFill>
                </a:rPr>
                <a:t>«</a:t>
              </a:r>
              <a:r>
                <a:rPr lang="ru-RU" sz="3600" dirty="0" err="1" smtClean="0">
                  <a:solidFill>
                    <a:schemeClr val="bg1"/>
                  </a:solidFill>
                </a:rPr>
                <a:t>Родники-Текстиль</a:t>
              </a:r>
              <a:r>
                <a:rPr lang="ru-RU" sz="3600" dirty="0" smtClean="0">
                  <a:solidFill>
                    <a:schemeClr val="bg1"/>
                  </a:solidFill>
                </a:rPr>
                <a:t>»</a:t>
              </a:r>
              <a:endParaRPr lang="ru-RU" sz="3600" dirty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7AD5077-2689-409F-A325-AFC241A2B6BD}"/>
                </a:ext>
              </a:extLst>
            </p:cNvPr>
            <p:cNvSpPr txBox="1"/>
            <p:nvPr/>
          </p:nvSpPr>
          <p:spPr>
            <a:xfrm>
              <a:off x="-901547" y="1801681"/>
              <a:ext cx="6215106" cy="60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dirty="0" smtClean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  <a:p>
              <a:pPr algn="ctr"/>
              <a:r>
                <a:rPr lang="ru-RU" sz="4000" dirty="0" smtClean="0">
                  <a:solidFill>
                    <a:schemeClr val="bg1"/>
                  </a:solidFill>
                  <a:latin typeface="Neue Haas Unica Pan Euro Light" panose="020B0404030206020203" pitchFamily="34" charset="0"/>
                  <a:cs typeface="Neue Haas Unica Pan Euro Light" panose="020B0404030206020203" pitchFamily="34" charset="0"/>
                </a:rPr>
                <a:t>БИЗНЕС-ПРОЦЕСС</a:t>
              </a:r>
              <a:endParaRPr lang="ru-RU" sz="4000" dirty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82B0BEE-36F3-4E74-B502-014331789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85734"/>
            <a:ext cx="1541269" cy="5446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0047E98-4D28-45A4-A1DD-BE49AECB2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4214824"/>
            <a:ext cx="896204" cy="253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659982"/>
            <a:ext cx="56567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Разработчик:  заместитель директора по персоналу ОСП «Родники-Текстиль» Частухина С.В.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ятиугольник 87"/>
          <p:cNvSpPr/>
          <p:nvPr/>
        </p:nvSpPr>
        <p:spPr>
          <a:xfrm>
            <a:off x="571472" y="4286262"/>
            <a:ext cx="1571636" cy="56198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Наставник</a:t>
            </a:r>
            <a:endParaRPr lang="ru-RU" sz="1200" dirty="0"/>
          </a:p>
        </p:txBody>
      </p:sp>
      <p:sp>
        <p:nvSpPr>
          <p:cNvPr id="83" name="Пятиугольник 82"/>
          <p:cNvSpPr/>
          <p:nvPr/>
        </p:nvSpPr>
        <p:spPr>
          <a:xfrm>
            <a:off x="571472" y="3429006"/>
            <a:ext cx="1571636" cy="571504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ятиугольник 74"/>
          <p:cNvSpPr/>
          <p:nvPr/>
        </p:nvSpPr>
        <p:spPr>
          <a:xfrm>
            <a:off x="571472" y="2571750"/>
            <a:ext cx="1571636" cy="71438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ятиугольник 67"/>
          <p:cNvSpPr/>
          <p:nvPr/>
        </p:nvSpPr>
        <p:spPr>
          <a:xfrm>
            <a:off x="571472" y="1643056"/>
            <a:ext cx="1571636" cy="571504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ятиугольник 62"/>
          <p:cNvSpPr/>
          <p:nvPr/>
        </p:nvSpPr>
        <p:spPr>
          <a:xfrm>
            <a:off x="571472" y="785800"/>
            <a:ext cx="1571636" cy="57150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572396" y="142858"/>
            <a:ext cx="1318949" cy="233124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B3F351E-7A08-48DB-B0BD-C8C36A8E7928}"/>
              </a:ext>
            </a:extLst>
          </p:cNvPr>
          <p:cNvSpPr txBox="1"/>
          <p:nvPr/>
        </p:nvSpPr>
        <p:spPr>
          <a:xfrm>
            <a:off x="714348" y="1000114"/>
            <a:ext cx="976631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endParaRPr lang="ru-RU" sz="1200" dirty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FFB68DE-0EE3-41ED-AB8F-D2EF44096334}"/>
              </a:ext>
            </a:extLst>
          </p:cNvPr>
          <p:cNvSpPr txBox="1"/>
          <p:nvPr/>
        </p:nvSpPr>
        <p:spPr>
          <a:xfrm>
            <a:off x="516456" y="1802372"/>
            <a:ext cx="929064" cy="40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endParaRPr lang="ru-RU" sz="1200" dirty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285720" y="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3 шаг: «Разработка схемы процесса «Как должно быть»</a:t>
            </a:r>
            <a:endParaRPr lang="ru-RU" sz="2000" dirty="0">
              <a:solidFill>
                <a:srgbClr val="00763C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2843" y="357172"/>
            <a:ext cx="8748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Участники: «Новичок - менеджер по персоналу – менеджер по адаптации- ответственный за обучение и адаптацию – мастер - наставник»</a:t>
            </a:r>
            <a:endParaRPr lang="ru-RU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571472" y="78580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Менеджер по персоналу:</a:t>
            </a:r>
            <a:endParaRPr lang="ru-RU" sz="1200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43108" y="642924"/>
            <a:ext cx="678661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143108" y="642924"/>
            <a:ext cx="671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/>
              <a:t>берет рекомендации с последнего места работы; </a:t>
            </a:r>
          </a:p>
          <a:p>
            <a:pPr>
              <a:buFontTx/>
              <a:buChar char="-"/>
            </a:pPr>
            <a:r>
              <a:rPr lang="ru-RU" sz="1100" dirty="0" smtClean="0"/>
              <a:t> определяет наличие желания обучатся;</a:t>
            </a:r>
          </a:p>
          <a:p>
            <a:pPr>
              <a:buFontTx/>
              <a:buChar char="-"/>
            </a:pPr>
            <a:r>
              <a:rPr lang="ru-RU" sz="1100" dirty="0" smtClean="0"/>
              <a:t> предлагает пробный час; </a:t>
            </a:r>
          </a:p>
          <a:p>
            <a:pPr>
              <a:buFontTx/>
              <a:buChar char="-"/>
            </a:pPr>
            <a:r>
              <a:rPr lang="ru-RU" sz="1100" dirty="0" smtClean="0"/>
              <a:t> передает информацию в производство кто и, когда выходит, краткую информацию о сотруднике, доп.рекомендации (при наличии)</a:t>
            </a:r>
            <a:endParaRPr lang="ru-RU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571472" y="171449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Менеджер по  адаптации: </a:t>
            </a:r>
            <a:endParaRPr lang="ru-RU" sz="12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143108" y="1643056"/>
            <a:ext cx="6786610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2214546" y="1643057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/>
              <a:t> при трудоустройстве знакомится и выдает «папку новичка»;</a:t>
            </a:r>
          </a:p>
          <a:p>
            <a:pPr>
              <a:buFontTx/>
              <a:buChar char="-"/>
            </a:pPr>
            <a:r>
              <a:rPr lang="ru-RU" sz="1100" dirty="0" smtClean="0"/>
              <a:t> проводит </a:t>
            </a:r>
            <a:r>
              <a:rPr lang="ru-RU" sz="1100" dirty="0" err="1" smtClean="0"/>
              <a:t>велком-тренниг</a:t>
            </a:r>
            <a:r>
              <a:rPr lang="ru-RU" sz="1100" dirty="0" smtClean="0"/>
              <a:t> после 1 месяца трудоустройства; </a:t>
            </a:r>
          </a:p>
          <a:p>
            <a:pPr>
              <a:buFontTx/>
              <a:buChar char="-"/>
            </a:pPr>
            <a:r>
              <a:rPr lang="ru-RU" sz="1100" dirty="0" smtClean="0"/>
              <a:t> контроль процесса адаптации 7-10 день, в конце 1 месяца, 2 месяца, перед экзаменом, спустя 2 недели и спустя  1 месяц после сдачи экзамена. </a:t>
            </a:r>
            <a:endParaRPr lang="ru-RU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714348" y="2571750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Ответственный за обучение и адаптацию в производстве</a:t>
            </a:r>
            <a:endParaRPr lang="ru-RU" sz="1050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143108" y="2428873"/>
            <a:ext cx="678661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2214546" y="2428874"/>
            <a:ext cx="65722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/>
              <a:t> знакомит  по общим вопросам производства; </a:t>
            </a:r>
          </a:p>
          <a:p>
            <a:pPr>
              <a:buFontTx/>
              <a:buChar char="-"/>
            </a:pPr>
            <a:r>
              <a:rPr lang="ru-RU" sz="1100" dirty="0" smtClean="0"/>
              <a:t>оценивает уровень знаний по профессии и выдает программу обучения; </a:t>
            </a:r>
          </a:p>
          <a:p>
            <a:pPr>
              <a:buFontTx/>
              <a:buChar char="-"/>
            </a:pPr>
            <a:r>
              <a:rPr lang="ru-RU" sz="1100" dirty="0" smtClean="0"/>
              <a:t>назначает наставника из «Базы наставников»; </a:t>
            </a:r>
          </a:p>
          <a:p>
            <a:pPr>
              <a:buFontTx/>
              <a:buChar char="-"/>
            </a:pPr>
            <a:r>
              <a:rPr lang="ru-RU" sz="1100" dirty="0" smtClean="0"/>
              <a:t>встречается еженедельно по контролю выполнения программы; </a:t>
            </a:r>
          </a:p>
          <a:p>
            <a:pPr>
              <a:buFontTx/>
              <a:buChar char="-"/>
            </a:pPr>
            <a:r>
              <a:rPr lang="ru-RU" sz="1100" dirty="0" smtClean="0"/>
              <a:t> дает обратную связь наставнику. </a:t>
            </a:r>
            <a:endParaRPr lang="ru-RU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571472" y="3429006"/>
            <a:ext cx="1428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Мастер (руководитель участка) </a:t>
            </a:r>
            <a:endParaRPr lang="ru-RU" sz="1100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143108" y="3429006"/>
            <a:ext cx="678661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143108" y="3429006"/>
            <a:ext cx="6858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/>
              <a:t>работает по методике «6 шагов адаптации» (от Ежовой Е.С.) </a:t>
            </a:r>
          </a:p>
          <a:p>
            <a:r>
              <a:rPr lang="ru-RU" sz="1000" dirty="0" smtClean="0"/>
              <a:t>1 ШАГ. Подготовительный этап 2 ШАГ. 1 день. Знакомство 3 ШАГ. Ежедневные встречи в течении недели 4 ШАГ. Встречи 2 раза в неделю на протяжении 2 месяцев  5 ШАГ. Заключительный за 3-4 недели до экзамена 6 ШАГ. Постадаптация) </a:t>
            </a:r>
            <a:endParaRPr lang="ru-RU" sz="1200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3108" y="4143386"/>
            <a:ext cx="678661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2143108" y="4143387"/>
            <a:ext cx="67151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/>
              <a:t>знакомит с территорией производства; знакомит с сотрудниками; обменивается контактами;</a:t>
            </a:r>
          </a:p>
          <a:p>
            <a:pPr>
              <a:buFontTx/>
              <a:buChar char="-"/>
            </a:pPr>
            <a:r>
              <a:rPr lang="ru-RU" sz="1100" dirty="0" smtClean="0"/>
              <a:t> дает теоретические знания по программе обучения и показывает операции основываясь на программе обучения; - проявляет внимание в коммуникациях с новичком, отслеживает его эмоциональное состояние;</a:t>
            </a:r>
          </a:p>
          <a:p>
            <a:pPr>
              <a:buFontTx/>
              <a:buChar char="-"/>
            </a:pPr>
            <a:r>
              <a:rPr lang="ru-RU" sz="1100" dirty="0" smtClean="0"/>
              <a:t> оценивает уровень подготовки к экзамену; - ежесменно дает обратную связь мастеру об успехах и взаимоотношениях с новичком.  </a:t>
            </a:r>
            <a:endParaRPr lang="ru-RU" sz="1100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0" y="0"/>
            <a:ext cx="214282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4667"/>
            <a:ext cx="6731383" cy="4958834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F8A2D70-1F42-497A-961C-687EBD340DEC}"/>
              </a:ext>
            </a:extLst>
          </p:cNvPr>
          <p:cNvSpPr/>
          <p:nvPr/>
        </p:nvSpPr>
        <p:spPr>
          <a:xfrm>
            <a:off x="7524328" y="-11809"/>
            <a:ext cx="1619672" cy="5143500"/>
          </a:xfrm>
          <a:prstGeom prst="rect">
            <a:avLst/>
          </a:prstGeom>
          <a:gradFill flip="none" rotWithShape="1">
            <a:gsLst>
              <a:gs pos="100000">
                <a:srgbClr val="0099DF">
                  <a:alpha val="76000"/>
                </a:srgbClr>
              </a:gs>
              <a:gs pos="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950405" y="1949906"/>
            <a:ext cx="4767518" cy="16196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63C"/>
                </a:solidFill>
              </a:rPr>
              <a:t>Взаимосвязь участников процесса</a:t>
            </a:r>
            <a:endParaRPr lang="ru-RU" sz="4000" dirty="0">
              <a:solidFill>
                <a:srgbClr val="00763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0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3 шаг: «Разработка схемы процесса «Как должно быть»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0" y="0"/>
            <a:ext cx="214282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572396" y="142858"/>
            <a:ext cx="1318949" cy="233124"/>
            <a:chOff x="6267062" y="3888161"/>
            <a:chExt cx="2336346" cy="489572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9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BA65206-160D-4398-B8FF-55F06050D93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0" y="0"/>
            <a:ext cx="68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4 шаг: «Определение необходимых ресурсов и                                      </a:t>
            </a:r>
          </a:p>
          <a:p>
            <a:r>
              <a:rPr lang="ru-RU" sz="20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           разработка плана мероприятий»</a:t>
            </a:r>
            <a:endParaRPr lang="ru-RU" sz="2000" dirty="0">
              <a:solidFill>
                <a:srgbClr val="00763C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9036501" y="0"/>
            <a:ext cx="107498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6892456" y="419385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DFF0609-B884-45AE-A064-07540F133CBF}"/>
              </a:ext>
            </a:extLst>
          </p:cNvPr>
          <p:cNvSpPr/>
          <p:nvPr/>
        </p:nvSpPr>
        <p:spPr>
          <a:xfrm>
            <a:off x="500034" y="1071552"/>
            <a:ext cx="3761830" cy="1501856"/>
          </a:xfrm>
          <a:prstGeom prst="rect">
            <a:avLst/>
          </a:prstGeom>
          <a:gradFill>
            <a:gsLst>
              <a:gs pos="1000">
                <a:srgbClr val="0099DF">
                  <a:alpha val="46000"/>
                </a:srgbClr>
              </a:gs>
              <a:gs pos="100000">
                <a:srgbClr val="0099D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915388D-6C8C-4991-AAEA-2009393FC315}"/>
              </a:ext>
            </a:extLst>
          </p:cNvPr>
          <p:cNvSpPr/>
          <p:nvPr/>
        </p:nvSpPr>
        <p:spPr>
          <a:xfrm>
            <a:off x="4357686" y="1071552"/>
            <a:ext cx="3761830" cy="1501856"/>
          </a:xfrm>
          <a:prstGeom prst="rect">
            <a:avLst/>
          </a:prstGeom>
          <a:gradFill>
            <a:gsLst>
              <a:gs pos="1000">
                <a:srgbClr val="00763C">
                  <a:alpha val="43000"/>
                </a:srgbClr>
              </a:gs>
              <a:gs pos="100000">
                <a:srgbClr val="00763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00F39F-CFA7-498E-A4A0-4534C86D8715}"/>
              </a:ext>
            </a:extLst>
          </p:cNvPr>
          <p:cNvSpPr txBox="1"/>
          <p:nvPr/>
        </p:nvSpPr>
        <p:spPr>
          <a:xfrm>
            <a:off x="642910" y="1571618"/>
            <a:ext cx="349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-заместителя директора по персоналу 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-менеджера по подбору персонала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-менеджера по адаптации 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-руководителей подразделений</a:t>
            </a:r>
            <a:endParaRPr lang="ru-RU" sz="1200" dirty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EA2CBB1-4F60-46D3-921D-FCA030056303}"/>
              </a:ext>
            </a:extLst>
          </p:cNvPr>
          <p:cNvSpPr txBox="1"/>
          <p:nvPr/>
        </p:nvSpPr>
        <p:spPr>
          <a:xfrm>
            <a:off x="1285852" y="1142990"/>
            <a:ext cx="2162680" cy="42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000" dirty="0" smtClean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Рабочее время</a:t>
            </a:r>
            <a:endParaRPr lang="ru-RU" sz="2000" dirty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07BCB7D-A8A1-43A8-93E8-76FDBB0CA1D8}"/>
              </a:ext>
            </a:extLst>
          </p:cNvPr>
          <p:cNvSpPr txBox="1"/>
          <p:nvPr/>
        </p:nvSpPr>
        <p:spPr>
          <a:xfrm>
            <a:off x="5143504" y="1142990"/>
            <a:ext cx="2162680" cy="42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000" dirty="0" smtClean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Финансы</a:t>
            </a:r>
            <a:endParaRPr lang="ru-RU" sz="2000" dirty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1ED9F1-70D7-4944-9034-CCDD58FC6A13}"/>
              </a:ext>
            </a:extLst>
          </p:cNvPr>
          <p:cNvSpPr txBox="1"/>
          <p:nvPr/>
        </p:nvSpPr>
        <p:spPr>
          <a:xfrm>
            <a:off x="4500562" y="1643057"/>
            <a:ext cx="3555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 на печать папки новичка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 мотивация наставника</a:t>
            </a:r>
          </a:p>
          <a:p>
            <a:pPr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 оплата ЗП </a:t>
            </a:r>
          </a:p>
          <a:p>
            <a:endParaRPr lang="ru-RU" sz="1100" dirty="0" smtClean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4546" y="714362"/>
            <a:ext cx="4214842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Необходимые ресурсы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2714626"/>
            <a:ext cx="4214842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510930507"/>
              </p:ext>
            </p:extLst>
          </p:nvPr>
        </p:nvGraphicFramePr>
        <p:xfrm>
          <a:off x="571472" y="3000378"/>
          <a:ext cx="8215370" cy="403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0" name="Схема 49"/>
          <p:cNvGraphicFramePr/>
          <p:nvPr>
            <p:extLst>
              <p:ext uri="{D42A27DB-BD31-4B8C-83A1-F6EECF244321}">
                <p14:modId xmlns:p14="http://schemas.microsoft.com/office/powerpoint/2010/main" val="1444954906"/>
              </p:ext>
            </p:extLst>
          </p:nvPr>
        </p:nvGraphicFramePr>
        <p:xfrm>
          <a:off x="857224" y="4000510"/>
          <a:ext cx="685804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960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BA65206-160D-4398-B8FF-55F06050D93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0" y="0"/>
            <a:ext cx="678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5 шаг: «Разработка нормативно-регламентирующего </a:t>
            </a:r>
          </a:p>
          <a:p>
            <a:r>
              <a:rPr lang="ru-RU" sz="20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                                           документа»</a:t>
            </a:r>
            <a:endParaRPr lang="ru-RU" sz="2000" dirty="0">
              <a:solidFill>
                <a:srgbClr val="00763C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9036501" y="0"/>
            <a:ext cx="107498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86644" y="142858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4DF62A0-73B1-4024-9C5B-4AF167E3354A}"/>
              </a:ext>
            </a:extLst>
          </p:cNvPr>
          <p:cNvSpPr txBox="1"/>
          <p:nvPr/>
        </p:nvSpPr>
        <p:spPr>
          <a:xfrm>
            <a:off x="285720" y="714362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Положение об адаптации работников на производстве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1142990"/>
            <a:ext cx="3357586" cy="3786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57158" y="1214428"/>
            <a:ext cx="321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Содержание положения:</a:t>
            </a:r>
          </a:p>
          <a:p>
            <a:pPr algn="ctr"/>
            <a:endParaRPr lang="ru-RU" i="1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Область применения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Цели положения</a:t>
            </a:r>
          </a:p>
          <a:p>
            <a:pPr marL="342900" indent="-342900">
              <a:buAutoNum type="arabicPeriod"/>
            </a:pPr>
            <a:r>
              <a:rPr lang="ru-RU" sz="1600" dirty="0"/>
              <a:t>Период и этапы программы </a:t>
            </a:r>
            <a:r>
              <a:rPr lang="ru-RU" sz="1600" dirty="0" smtClean="0"/>
              <a:t>адаптации</a:t>
            </a:r>
          </a:p>
          <a:p>
            <a:pPr marL="342900" indent="-342900">
              <a:buAutoNum type="arabicPeriod"/>
            </a:pPr>
            <a:r>
              <a:rPr lang="ru-RU" sz="1600" dirty="0"/>
              <a:t>Взаимодействие участников в период адаптации </a:t>
            </a:r>
            <a:r>
              <a:rPr lang="ru-RU" sz="1600" dirty="0" smtClean="0"/>
              <a:t>работника</a:t>
            </a:r>
          </a:p>
          <a:p>
            <a:pPr marL="342900" lvl="0" indent="-342900">
              <a:buFontTx/>
              <a:buAutoNum type="arabicPeriod"/>
            </a:pPr>
            <a:r>
              <a:rPr lang="ru-RU" sz="1600" dirty="0" smtClean="0"/>
              <a:t>Анализ </a:t>
            </a:r>
            <a:r>
              <a:rPr lang="ru-RU" sz="1600" dirty="0"/>
              <a:t>процесса </a:t>
            </a:r>
            <a:r>
              <a:rPr lang="ru-RU" sz="1600" dirty="0" smtClean="0"/>
              <a:t>адаптации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Результат выполнения работ</a:t>
            </a:r>
          </a:p>
          <a:p>
            <a:pPr marL="342900" indent="-342900">
              <a:buFontTx/>
              <a:buAutoNum type="arabicPeriod"/>
            </a:pPr>
            <a:r>
              <a:rPr lang="x-none" sz="1600" smtClean="0"/>
              <a:t>Приложения</a:t>
            </a:r>
            <a:endParaRPr lang="ru-RU" sz="1600" dirty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91630"/>
            <a:ext cx="4478079" cy="29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0290489-1603338336.jpg"/>
          <p:cNvPicPr>
            <a:picLocks noChangeAspect="1"/>
          </p:cNvPicPr>
          <p:nvPr/>
        </p:nvPicPr>
        <p:blipFill>
          <a:blip r:embed="rId3"/>
          <a:srcRect r="33333"/>
          <a:stretch>
            <a:fillRect/>
          </a:stretch>
        </p:blipFill>
        <p:spPr>
          <a:xfrm>
            <a:off x="5933653" y="1428742"/>
            <a:ext cx="3214710" cy="3714758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B05C112D-A527-45CD-90DF-809651A7953E}"/>
              </a:ext>
            </a:extLst>
          </p:cNvPr>
          <p:cNvSpPr/>
          <p:nvPr/>
        </p:nvSpPr>
        <p:spPr>
          <a:xfrm rot="16200000">
            <a:off x="571506" y="-571506"/>
            <a:ext cx="5143500" cy="6286512"/>
          </a:xfrm>
          <a:prstGeom prst="rect">
            <a:avLst/>
          </a:prstGeom>
          <a:gradFill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60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0" y="0"/>
            <a:ext cx="6786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6 шаг: «Стадия обучения сотрудников»»</a:t>
            </a:r>
            <a:endParaRPr lang="ru-RU" sz="2000" dirty="0">
              <a:solidFill>
                <a:srgbClr val="00763C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9036501" y="0"/>
            <a:ext cx="107498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86644" y="142858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57216"/>
              </p:ext>
            </p:extLst>
          </p:nvPr>
        </p:nvGraphicFramePr>
        <p:xfrm>
          <a:off x="142844" y="500048"/>
          <a:ext cx="5500726" cy="3571899"/>
        </p:xfrm>
        <a:graphic>
          <a:graphicData uri="http://schemas.openxmlformats.org/drawingml/2006/table">
            <a:tbl>
              <a:tblPr/>
              <a:tblGrid>
                <a:gridCol w="3721079"/>
                <a:gridCol w="1779647"/>
              </a:tblGrid>
              <a:tr h="1079616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Обучение сотрудников в проекте "Школа мастерства" по теме "6 шагов адаптации"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710662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Отработка домашнего задания по теме " 6 шагов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адаптации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Июнь-июль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908762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Собрание руководителей подразделений, участков по утвержденному положению по адаптации персонала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Июль-август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  <a:tr h="872859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Обучение наставников по положению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Август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0" marR="7350" marT="7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Блок-схема: альтернативный процесс 2"/>
          <p:cNvSpPr/>
          <p:nvPr/>
        </p:nvSpPr>
        <p:spPr>
          <a:xfrm>
            <a:off x="6516216" y="1923678"/>
            <a:ext cx="1387994" cy="57606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Адаптация работников на производстве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621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F8A2D70-1F42-497A-961C-687EBD340DEC}"/>
              </a:ext>
            </a:extLst>
          </p:cNvPr>
          <p:cNvSpPr/>
          <p:nvPr/>
        </p:nvSpPr>
        <p:spPr>
          <a:xfrm>
            <a:off x="7143768" y="0"/>
            <a:ext cx="2000232" cy="5143500"/>
          </a:xfrm>
          <a:prstGeom prst="rect">
            <a:avLst/>
          </a:prstGeom>
          <a:gradFill flip="none" rotWithShape="1">
            <a:gsLst>
              <a:gs pos="100000">
                <a:srgbClr val="0099DF">
                  <a:alpha val="76000"/>
                </a:srgbClr>
              </a:gs>
              <a:gs pos="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C92FCF6-CD7D-467F-9EE1-470DC8299A51}"/>
              </a:ext>
            </a:extLst>
          </p:cNvPr>
          <p:cNvSpPr txBox="1"/>
          <p:nvPr/>
        </p:nvSpPr>
        <p:spPr>
          <a:xfrm>
            <a:off x="0" y="1"/>
            <a:ext cx="69294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7 шаг: «Внедрение и контроль опытной            </a:t>
            </a:r>
          </a:p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                  эксплуатации процесса»</a:t>
            </a:r>
            <a:endParaRPr lang="ru-RU" dirty="0">
              <a:solidFill>
                <a:srgbClr val="00763C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E7A902C-1F5B-461E-BC88-D6C24715F25A}"/>
              </a:ext>
            </a:extLst>
          </p:cNvPr>
          <p:cNvGrpSpPr/>
          <p:nvPr/>
        </p:nvGrpSpPr>
        <p:grpSpPr>
          <a:xfrm>
            <a:off x="7180429" y="139810"/>
            <a:ext cx="1544258" cy="324662"/>
            <a:chOff x="7204211" y="194951"/>
            <a:chExt cx="1544258" cy="324662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0047E98-4D28-45A4-A1DD-BE49AECB2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29" y="292124"/>
              <a:ext cx="459940" cy="130316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073CB452-DA4D-4142-B99E-50A4D5906533}"/>
                </a:ext>
              </a:extLst>
            </p:cNvPr>
            <p:cNvCxnSpPr/>
            <p:nvPr/>
          </p:nvCxnSpPr>
          <p:spPr>
            <a:xfrm>
              <a:off x="8178014" y="273364"/>
              <a:ext cx="0" cy="167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01F994FC-350B-41F3-807A-6D5F1703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211" y="194951"/>
              <a:ext cx="918816" cy="324662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9509F8B-AE32-48F0-81EA-21EE1E951653}"/>
              </a:ext>
            </a:extLst>
          </p:cNvPr>
          <p:cNvSpPr txBox="1"/>
          <p:nvPr/>
        </p:nvSpPr>
        <p:spPr>
          <a:xfrm>
            <a:off x="285720" y="78580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Внедрение с 11.08.2023 положения адаптации с приходом новых сотрудников, контрольные точки через менеджера по адаптации</a:t>
            </a:r>
            <a:endParaRPr lang="ru-RU" sz="1600" dirty="0"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="" xmlns:a16="http://schemas.microsoft.com/office/drawing/2014/main" id="{F1C57EED-314A-46BD-A118-72FEAA855BEE}"/>
              </a:ext>
            </a:extLst>
          </p:cNvPr>
          <p:cNvCxnSpPr/>
          <p:nvPr/>
        </p:nvCxnSpPr>
        <p:spPr>
          <a:xfrm flipV="1">
            <a:off x="8724687" y="1133917"/>
            <a:ext cx="0" cy="1387180"/>
          </a:xfrm>
          <a:prstGeom prst="straightConnector1">
            <a:avLst/>
          </a:prstGeom>
          <a:ln>
            <a:solidFill>
              <a:srgbClr val="007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="" xmlns:a16="http://schemas.microsoft.com/office/drawing/2014/main" id="{4A494B85-924B-4D4B-B1DB-583D824707E3}"/>
              </a:ext>
            </a:extLst>
          </p:cNvPr>
          <p:cNvCxnSpPr/>
          <p:nvPr/>
        </p:nvCxnSpPr>
        <p:spPr>
          <a:xfrm flipV="1">
            <a:off x="7715272" y="1071552"/>
            <a:ext cx="0" cy="1885977"/>
          </a:xfrm>
          <a:prstGeom prst="straightConnector1">
            <a:avLst/>
          </a:prstGeom>
          <a:ln>
            <a:solidFill>
              <a:srgbClr val="5DCB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="" xmlns:a16="http://schemas.microsoft.com/office/drawing/2014/main" id="{DB0E8787-D605-4186-BF35-0DBC48DB2C67}"/>
              </a:ext>
            </a:extLst>
          </p:cNvPr>
          <p:cNvCxnSpPr/>
          <p:nvPr/>
        </p:nvCxnSpPr>
        <p:spPr>
          <a:xfrm flipV="1">
            <a:off x="8820472" y="3919636"/>
            <a:ext cx="0" cy="910224"/>
          </a:xfrm>
          <a:prstGeom prst="straightConnector1">
            <a:avLst/>
          </a:prstGeom>
          <a:ln>
            <a:solidFill>
              <a:srgbClr val="10A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="" xmlns:a16="http://schemas.microsoft.com/office/drawing/2014/main" id="{80C8FE35-2508-49F6-B502-2BC6B5006311}"/>
              </a:ext>
            </a:extLst>
          </p:cNvPr>
          <p:cNvCxnSpPr/>
          <p:nvPr/>
        </p:nvCxnSpPr>
        <p:spPr>
          <a:xfrm rot="5400000" flipH="1" flipV="1">
            <a:off x="6357950" y="714362"/>
            <a:ext cx="1143008" cy="1588"/>
          </a:xfrm>
          <a:prstGeom prst="straightConnector1">
            <a:avLst/>
          </a:prstGeom>
          <a:ln>
            <a:solidFill>
              <a:srgbClr val="10A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="" xmlns:a16="http://schemas.microsoft.com/office/drawing/2014/main" id="{A9F90078-45A3-4536-AFF1-022071E8FEC9}"/>
              </a:ext>
            </a:extLst>
          </p:cNvPr>
          <p:cNvCxnSpPr/>
          <p:nvPr/>
        </p:nvCxnSpPr>
        <p:spPr>
          <a:xfrm flipV="1">
            <a:off x="7858148" y="4000510"/>
            <a:ext cx="0" cy="1016427"/>
          </a:xfrm>
          <a:prstGeom prst="straightConnector1">
            <a:avLst/>
          </a:prstGeom>
          <a:ln>
            <a:solidFill>
              <a:srgbClr val="D3F1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="" xmlns:a16="http://schemas.microsoft.com/office/drawing/2014/main" id="{8BAFC925-64C4-4C53-8823-DB7261659FB5}"/>
              </a:ext>
            </a:extLst>
          </p:cNvPr>
          <p:cNvCxnSpPr/>
          <p:nvPr/>
        </p:nvCxnSpPr>
        <p:spPr>
          <a:xfrm flipV="1">
            <a:off x="8929718" y="2000246"/>
            <a:ext cx="0" cy="1387180"/>
          </a:xfrm>
          <a:prstGeom prst="straightConnector1">
            <a:avLst/>
          </a:prstGeom>
          <a:ln>
            <a:solidFill>
              <a:srgbClr val="65C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="" xmlns:a16="http://schemas.microsoft.com/office/drawing/2014/main" id="{5A06CA91-2D3D-4EA8-AEDA-329BA59034C6}"/>
              </a:ext>
            </a:extLst>
          </p:cNvPr>
          <p:cNvCxnSpPr/>
          <p:nvPr/>
        </p:nvCxnSpPr>
        <p:spPr>
          <a:xfrm flipV="1">
            <a:off x="8143900" y="500048"/>
            <a:ext cx="0" cy="877540"/>
          </a:xfrm>
          <a:prstGeom prst="straightConnector1">
            <a:avLst/>
          </a:prstGeom>
          <a:ln>
            <a:solidFill>
              <a:srgbClr val="0DB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="" xmlns:a16="http://schemas.microsoft.com/office/drawing/2014/main" id="{A187D430-A4A6-4C76-B0CA-A012148A3DD8}"/>
              </a:ext>
            </a:extLst>
          </p:cNvPr>
          <p:cNvCxnSpPr>
            <a:cxnSpLocks/>
          </p:cNvCxnSpPr>
          <p:nvPr/>
        </p:nvCxnSpPr>
        <p:spPr>
          <a:xfrm flipV="1">
            <a:off x="13405207" y="1980972"/>
            <a:ext cx="0" cy="1387180"/>
          </a:xfrm>
          <a:prstGeom prst="straightConnector1">
            <a:avLst/>
          </a:prstGeom>
          <a:ln>
            <a:solidFill>
              <a:srgbClr val="007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="" xmlns:a16="http://schemas.microsoft.com/office/drawing/2014/main" id="{148D029A-1A0D-4B66-986C-364B52753830}"/>
              </a:ext>
            </a:extLst>
          </p:cNvPr>
          <p:cNvCxnSpPr>
            <a:cxnSpLocks/>
          </p:cNvCxnSpPr>
          <p:nvPr/>
        </p:nvCxnSpPr>
        <p:spPr>
          <a:xfrm flipV="1">
            <a:off x="7628310" y="3168355"/>
            <a:ext cx="954930" cy="1"/>
          </a:xfrm>
          <a:prstGeom prst="straightConnector1">
            <a:avLst/>
          </a:prstGeom>
          <a:ln>
            <a:solidFill>
              <a:srgbClr val="0DB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="" xmlns:a16="http://schemas.microsoft.com/office/drawing/2014/main" id="{AB45CEA7-E11E-419E-A6CD-B2DEA0638515}"/>
              </a:ext>
            </a:extLst>
          </p:cNvPr>
          <p:cNvCxnSpPr>
            <a:cxnSpLocks/>
          </p:cNvCxnSpPr>
          <p:nvPr/>
        </p:nvCxnSpPr>
        <p:spPr>
          <a:xfrm flipV="1">
            <a:off x="8429652" y="785800"/>
            <a:ext cx="0" cy="647751"/>
          </a:xfrm>
          <a:prstGeom prst="straightConnector1">
            <a:avLst/>
          </a:prstGeom>
          <a:ln>
            <a:solidFill>
              <a:srgbClr val="5DCB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="" xmlns:a16="http://schemas.microsoft.com/office/drawing/2014/main" id="{2667A8B7-6142-4077-87EA-17B9F84E4E25}"/>
              </a:ext>
            </a:extLst>
          </p:cNvPr>
          <p:cNvCxnSpPr>
            <a:cxnSpLocks/>
          </p:cNvCxnSpPr>
          <p:nvPr/>
        </p:nvCxnSpPr>
        <p:spPr>
          <a:xfrm flipH="1">
            <a:off x="2771800" y="4829860"/>
            <a:ext cx="1152128" cy="0"/>
          </a:xfrm>
          <a:prstGeom prst="straightConnector1">
            <a:avLst/>
          </a:prstGeom>
          <a:ln>
            <a:solidFill>
              <a:srgbClr val="0DB4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="" xmlns:a16="http://schemas.microsoft.com/office/drawing/2014/main" id="{DF96A004-D5D6-4428-A3FF-D7FEC343581D}"/>
              </a:ext>
            </a:extLst>
          </p:cNvPr>
          <p:cNvCxnSpPr>
            <a:cxnSpLocks/>
          </p:cNvCxnSpPr>
          <p:nvPr/>
        </p:nvCxnSpPr>
        <p:spPr>
          <a:xfrm flipV="1">
            <a:off x="335201" y="4623573"/>
            <a:ext cx="792088" cy="1"/>
          </a:xfrm>
          <a:prstGeom prst="straightConnector1">
            <a:avLst/>
          </a:prstGeom>
          <a:ln>
            <a:solidFill>
              <a:srgbClr val="007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="" xmlns:a16="http://schemas.microsoft.com/office/drawing/2014/main" id="{AC5CC990-1E4C-4D62-BD8C-F8C8AE712E69}"/>
              </a:ext>
            </a:extLst>
          </p:cNvPr>
          <p:cNvCxnSpPr>
            <a:cxnSpLocks/>
          </p:cNvCxnSpPr>
          <p:nvPr/>
        </p:nvCxnSpPr>
        <p:spPr>
          <a:xfrm flipV="1">
            <a:off x="-3584697" y="5861274"/>
            <a:ext cx="0" cy="592565"/>
          </a:xfrm>
          <a:prstGeom prst="straightConnector1">
            <a:avLst/>
          </a:prstGeom>
          <a:ln>
            <a:solidFill>
              <a:srgbClr val="007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="" xmlns:a16="http://schemas.microsoft.com/office/drawing/2014/main" id="{7171915B-C844-42D1-B70A-63D5C1B7DC74}"/>
              </a:ext>
            </a:extLst>
          </p:cNvPr>
          <p:cNvCxnSpPr>
            <a:cxnSpLocks/>
          </p:cNvCxnSpPr>
          <p:nvPr/>
        </p:nvCxnSpPr>
        <p:spPr>
          <a:xfrm flipV="1">
            <a:off x="428596" y="500048"/>
            <a:ext cx="0" cy="867428"/>
          </a:xfrm>
          <a:prstGeom prst="straightConnector1">
            <a:avLst/>
          </a:prstGeom>
          <a:ln>
            <a:solidFill>
              <a:srgbClr val="007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="" xmlns:a16="http://schemas.microsoft.com/office/drawing/2014/main" id="{109E0472-096D-490D-A0FC-DBE4F61FF8E3}"/>
              </a:ext>
            </a:extLst>
          </p:cNvPr>
          <p:cNvCxnSpPr>
            <a:cxnSpLocks/>
          </p:cNvCxnSpPr>
          <p:nvPr/>
        </p:nvCxnSpPr>
        <p:spPr>
          <a:xfrm flipH="1">
            <a:off x="5991796" y="4659039"/>
            <a:ext cx="1101409" cy="0"/>
          </a:xfrm>
          <a:prstGeom prst="straightConnector1">
            <a:avLst/>
          </a:prstGeom>
          <a:ln>
            <a:solidFill>
              <a:srgbClr val="0076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>
            <a:extLst>
              <a:ext uri="{FF2B5EF4-FFF2-40B4-BE49-F238E27FC236}">
                <a16:creationId xmlns="" xmlns:a16="http://schemas.microsoft.com/office/drawing/2014/main" id="{EBA1B45C-BEDF-4AAF-A6B3-7A41215F070C}"/>
              </a:ext>
            </a:extLst>
          </p:cNvPr>
          <p:cNvCxnSpPr>
            <a:cxnSpLocks/>
          </p:cNvCxnSpPr>
          <p:nvPr/>
        </p:nvCxnSpPr>
        <p:spPr>
          <a:xfrm flipV="1">
            <a:off x="6786578" y="4786328"/>
            <a:ext cx="1008112" cy="1"/>
          </a:xfrm>
          <a:prstGeom prst="straightConnector1">
            <a:avLst/>
          </a:prstGeom>
          <a:ln>
            <a:solidFill>
              <a:srgbClr val="5DCB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787912"/>
                  </p:ext>
                </p:extLst>
              </p:nvPr>
            </p:nvGraphicFramePr>
            <p:xfrm>
              <a:off x="357158" y="1428740"/>
              <a:ext cx="6500858" cy="3314638"/>
            </p:xfrm>
            <a:graphic>
              <a:graphicData uri="http://schemas.openxmlformats.org/drawingml/2006/table">
                <a:tbl>
                  <a:tblPr/>
                  <a:tblGrid>
                    <a:gridCol w="6500858"/>
                  </a:tblGrid>
                  <a:tr h="283322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1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Контрольные точки:</a:t>
                          </a:r>
                          <a:endParaRPr lang="ru-RU" sz="1200" b="0" i="1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139608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в течении 1 недели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16326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в конце 1 месяца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21036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в конце 2 </a:t>
                          </a:r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месяца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25746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перед экзаменом (за 1-2 недели до конца 3 месяца)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22374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через 1-2 недели после начала самостоятельной работы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16024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через месяц после самостоятельной работы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83322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1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Примечание к точкам контроля: </a:t>
                          </a:r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могут дополняться в зависимости от ситуации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8332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 </a:t>
                          </a:r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1. Ежемесячный анализ и подведение итогов по оттоку сотрудников в период адаптации по производствам и в общем по</a:t>
                          </a:r>
                          <a:r>
                            <a:rPr lang="ru-RU" sz="1200" b="0" i="0" u="none" strike="noStrike" baseline="0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 Предприятию.</a:t>
                          </a:r>
                          <a:endParaRPr lang="ru-RU" sz="1200" b="0" i="0" u="none" strike="noStrike" dirty="0" smtClean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  <a:p>
                          <a:pPr algn="l" fontAlgn="ctr"/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450134">
                    <a:tc>
                      <a:txBody>
                        <a:bodyPr/>
                        <a:lstStyle/>
                        <a:p>
                          <a:pPr marL="85725" indent="0" algn="just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u="none" strike="noStrike" smtClean="0">
                                    <a:solidFill>
                                      <a:srgbClr val="00763C"/>
                                    </a:solidFill>
                                    <a:latin typeface="Cambria Math"/>
                                  </a:rPr>
                                  <m:t>Отток сотрудников= </m:t>
                                </m:r>
                                <m:f>
                                  <m:fPr>
                                    <m:ctrlPr>
                                      <a:rPr lang="en-US" sz="1200" b="0" i="1" u="none" strike="noStrike" smtClean="0">
                                        <a:solidFill>
                                          <a:srgbClr val="00763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 b="0" i="1" u="none" strike="noStrike" smtClean="0">
                                        <a:solidFill>
                                          <a:srgbClr val="00763C"/>
                                        </a:solidFill>
                                        <a:latin typeface="Cambria Math"/>
                                      </a:rPr>
                                      <m:t>количество уволенных в период с 1−4 мес</m:t>
                                    </m:r>
                                  </m:num>
                                  <m:den>
                                    <m:r>
                                      <a:rPr lang="ru-RU" sz="1200" b="0" i="1" u="none" strike="noStrike" smtClean="0">
                                        <a:solidFill>
                                          <a:srgbClr val="00763C"/>
                                        </a:solidFill>
                                        <a:latin typeface="Cambria Math"/>
                                      </a:rPr>
                                      <m:t>количество принятых сотрудников с начала год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450134">
                    <a:tc>
                      <a:txBody>
                        <a:bodyPr/>
                        <a:lstStyle/>
                        <a:p>
                          <a:pPr marL="85725" indent="0" algn="just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2. Анализ отток сотрудников в период  адаптации по отношению к 2022 году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Таблица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787912"/>
                  </p:ext>
                </p:extLst>
              </p:nvPr>
            </p:nvGraphicFramePr>
            <p:xfrm>
              <a:off x="357158" y="1428740"/>
              <a:ext cx="6500858" cy="3314638"/>
            </p:xfrm>
            <a:graphic>
              <a:graphicData uri="http://schemas.openxmlformats.org/drawingml/2006/table">
                <a:tbl>
                  <a:tblPr/>
                  <a:tblGrid>
                    <a:gridCol w="6500858"/>
                  </a:tblGrid>
                  <a:tr h="283322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1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Контрольные точки:</a:t>
                          </a:r>
                          <a:endParaRPr lang="ru-RU" sz="1200" b="0" i="1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190230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в течении 1 недели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16326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в конце 1 месяца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21036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в конце 2 </a:t>
                          </a:r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месяца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25746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перед экзаменом (за 1-2 недели до конца 3 месяца)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22374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через 1-2 недели после начала самостоятельной работы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16024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через месяц после самостоятельной работы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283322">
                    <a:tc>
                      <a:txBody>
                        <a:bodyPr/>
                        <a:lstStyle/>
                        <a:p>
                          <a:pPr marL="85725" indent="0" algn="l" fontAlgn="ctr"/>
                          <a:r>
                            <a:rPr lang="ru-RU" sz="1200" b="0" i="1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Примечание к точкам контроля: </a:t>
                          </a:r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могут дополняться в зависимости от ситуации</a:t>
                          </a: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5559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 </a:t>
                          </a:r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1. Ежемесячный анализ и подведение итогов по оттоку сотрудников в период адаптации по производствам и в общем по</a:t>
                          </a:r>
                          <a:r>
                            <a:rPr lang="ru-RU" sz="1200" b="0" i="0" u="none" strike="noStrike" baseline="0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 Предприятию.</a:t>
                          </a:r>
                          <a:endParaRPr lang="ru-RU" sz="1200" b="0" i="0" u="none" strike="noStrike" dirty="0" smtClean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  <a:p>
                          <a:pPr algn="l" fontAlgn="ctr"/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  <a:tr h="45013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4" t="-535135" r="-94" b="-101351"/>
                          </a:stretch>
                        </a:blipFill>
                      </a:tcPr>
                    </a:tc>
                  </a:tr>
                  <a:tr h="450134">
                    <a:tc>
                      <a:txBody>
                        <a:bodyPr/>
                        <a:lstStyle/>
                        <a:p>
                          <a:pPr marL="85725" indent="0" algn="just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latin typeface="Times New Roman"/>
                            </a:rPr>
                            <a:t>2. Анализ отток сотрудников в период  адаптации по отношению к 2022 году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latin typeface="Times New Roman"/>
                          </a:endParaRPr>
                        </a:p>
                      </a:txBody>
                      <a:tcPr marL="7350" marR="7350" marT="735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 flip="none" rotWithShape="1">
                          <a:gsLst>
                            <a:gs pos="61000">
                              <a:schemeClr val="accent3">
                                <a:lumMod val="40000"/>
                                <a:lumOff val="60000"/>
                                <a:alpha val="31000"/>
                              </a:schemeClr>
                            </a:gs>
                            <a:gs pos="64999">
                              <a:srgbClr val="F0EBD5"/>
                            </a:gs>
                            <a:gs pos="100000">
                              <a:srgbClr val="D1C39F"/>
                            </a:gs>
                          </a:gsLst>
                          <a:lin ang="2700000" scaled="1"/>
                          <a:tileRect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16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8858280" y="0"/>
            <a:ext cx="285720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4211" y="195486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grpSp>
        <p:nvGrpSpPr>
          <p:cNvPr id="3" name="Группа 1">
            <a:extLst>
              <a:ext uri="{FF2B5EF4-FFF2-40B4-BE49-F238E27FC236}">
                <a16:creationId xmlns="" xmlns:a16="http://schemas.microsoft.com/office/drawing/2014/main" id="{BCE5670D-A165-4645-983A-4AC5C91EBC74}"/>
              </a:ext>
            </a:extLst>
          </p:cNvPr>
          <p:cNvGrpSpPr/>
          <p:nvPr/>
        </p:nvGrpSpPr>
        <p:grpSpPr>
          <a:xfrm>
            <a:off x="0" y="0"/>
            <a:ext cx="8929719" cy="630943"/>
            <a:chOff x="714223" y="892904"/>
            <a:chExt cx="10492855" cy="917865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50BCE6F-6BF2-469C-A718-EA892021592D}"/>
                </a:ext>
              </a:extLst>
            </p:cNvPr>
            <p:cNvSpPr txBox="1"/>
            <p:nvPr/>
          </p:nvSpPr>
          <p:spPr>
            <a:xfrm>
              <a:off x="714223" y="892919"/>
              <a:ext cx="10492855" cy="917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2800" u="sng" dirty="0" smtClean="0">
                  <a:solidFill>
                    <a:srgbClr val="00763C"/>
                  </a:solidFill>
                </a:rPr>
                <a:t>8 шаг: «Анализ результатов "до" и "после"»</a:t>
              </a:r>
              <a:endParaRPr lang="ru-RU" sz="2800" dirty="0" smtClean="0">
                <a:solidFill>
                  <a:srgbClr val="00763C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F83DA66-1B87-457A-9155-C0C9862DC164}"/>
                </a:ext>
              </a:extLst>
            </p:cNvPr>
            <p:cNvSpPr txBox="1"/>
            <p:nvPr/>
          </p:nvSpPr>
          <p:spPr>
            <a:xfrm>
              <a:off x="714224" y="892904"/>
              <a:ext cx="5153920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596" y="92867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Схема анализа процесса: </a:t>
            </a:r>
          </a:p>
          <a:p>
            <a:r>
              <a:rPr lang="ru-RU" dirty="0" smtClean="0"/>
              <a:t>сравнение % оттока текущего месяца в 2023 году с % оттока по 2022 году и далее нарастающим итогом за каждый месяц (общий и отдельно по производствам):</a:t>
            </a:r>
          </a:p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64976"/>
              </p:ext>
            </p:extLst>
          </p:nvPr>
        </p:nvGraphicFramePr>
        <p:xfrm>
          <a:off x="500035" y="2000246"/>
          <a:ext cx="7929614" cy="1357323"/>
        </p:xfrm>
        <a:graphic>
          <a:graphicData uri="http://schemas.openxmlformats.org/drawingml/2006/table">
            <a:tbl>
              <a:tblPr/>
              <a:tblGrid>
                <a:gridCol w="1723831"/>
                <a:gridCol w="1723831"/>
                <a:gridCol w="373496"/>
                <a:gridCol w="373496"/>
                <a:gridCol w="373496"/>
                <a:gridCol w="373496"/>
                <a:gridCol w="373496"/>
                <a:gridCol w="373496"/>
                <a:gridCol w="373496"/>
                <a:gridCol w="373496"/>
                <a:gridCol w="373496"/>
                <a:gridCol w="373496"/>
                <a:gridCol w="373496"/>
                <a:gridCol w="373496"/>
              </a:tblGrid>
              <a:tr h="27146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январь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февраль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апрель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июнь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9">
                <a:tc rowSpan="2">
                  <a:txBody>
                    <a:bodyPr/>
                    <a:lstStyle/>
                    <a:p>
                      <a:pPr marL="85725" indent="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Отток сотрудников в период  адаптации по отношению к 2022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уволенных в период с 1-4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2022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42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уволенных в период с 1-4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2023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29" y="4011910"/>
            <a:ext cx="2011716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904787"/>
              </p:ext>
            </p:extLst>
          </p:nvPr>
        </p:nvGraphicFramePr>
        <p:xfrm>
          <a:off x="467544" y="3507854"/>
          <a:ext cx="7992888" cy="526536"/>
        </p:xfrm>
        <a:graphic>
          <a:graphicData uri="http://schemas.openxmlformats.org/drawingml/2006/table">
            <a:tbl>
              <a:tblPr/>
              <a:tblGrid>
                <a:gridCol w="1152128"/>
                <a:gridCol w="864096"/>
                <a:gridCol w="1440160"/>
                <a:gridCol w="398367"/>
                <a:gridCol w="393721"/>
                <a:gridCol w="360040"/>
                <a:gridCol w="360040"/>
                <a:gridCol w="360040"/>
                <a:gridCol w="432048"/>
                <a:gridCol w="360040"/>
                <a:gridCol w="360040"/>
                <a:gridCol w="360040"/>
                <a:gridCol w="360040"/>
                <a:gridCol w="360040"/>
                <a:gridCol w="432048"/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Эффективность адаптации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отток сотрудников в период  адаптации с нарастанием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уволенных в период с 1-4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2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принятых сотрудников с начала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8858280" y="0"/>
            <a:ext cx="285720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4211" y="195486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grpSp>
        <p:nvGrpSpPr>
          <p:cNvPr id="3" name="Группа 1">
            <a:extLst>
              <a:ext uri="{FF2B5EF4-FFF2-40B4-BE49-F238E27FC236}">
                <a16:creationId xmlns="" xmlns:a16="http://schemas.microsoft.com/office/drawing/2014/main" id="{BCE5670D-A165-4645-983A-4AC5C91EBC74}"/>
              </a:ext>
            </a:extLst>
          </p:cNvPr>
          <p:cNvGrpSpPr/>
          <p:nvPr/>
        </p:nvGrpSpPr>
        <p:grpSpPr>
          <a:xfrm>
            <a:off x="1036517" y="393075"/>
            <a:ext cx="7893201" cy="737915"/>
            <a:chOff x="714224" y="892904"/>
            <a:chExt cx="10492854" cy="1404036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50BCE6F-6BF2-469C-A718-EA892021592D}"/>
                </a:ext>
              </a:extLst>
            </p:cNvPr>
            <p:cNvSpPr txBox="1"/>
            <p:nvPr/>
          </p:nvSpPr>
          <p:spPr>
            <a:xfrm>
              <a:off x="760779" y="2928292"/>
              <a:ext cx="10446299" cy="12004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3600" i="1" u="sng" dirty="0" smtClean="0">
                  <a:solidFill>
                    <a:srgbClr val="00763C"/>
                  </a:solidFill>
                </a:rPr>
                <a:t>Прогноз показателей процесса:</a:t>
              </a:r>
              <a:endParaRPr lang="ru-RU" sz="3600" i="1" dirty="0" smtClean="0">
                <a:solidFill>
                  <a:srgbClr val="00763C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F83DA66-1B87-457A-9155-C0C9862DC164}"/>
                </a:ext>
              </a:extLst>
            </p:cNvPr>
            <p:cNvSpPr txBox="1"/>
            <p:nvPr/>
          </p:nvSpPr>
          <p:spPr>
            <a:xfrm>
              <a:off x="714224" y="892904"/>
              <a:ext cx="5153920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3CA8D72-3626-4D48-9B2B-3DF1D0B9A433}"/>
              </a:ext>
            </a:extLst>
          </p:cNvPr>
          <p:cNvSpPr/>
          <p:nvPr/>
        </p:nvSpPr>
        <p:spPr>
          <a:xfrm>
            <a:off x="0" y="0"/>
            <a:ext cx="928662" cy="5143500"/>
          </a:xfrm>
          <a:prstGeom prst="rect">
            <a:avLst/>
          </a:prstGeom>
          <a:gradFill flip="none" rotWithShape="1"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0"/>
                </a:srgbClr>
              </a:gs>
              <a:gs pos="3700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114299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отток работников в 2023 г.:  уменьшение с 40% до 27% от числа принятых за год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71604" y="1714494"/>
          <a:ext cx="600079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4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F8A2D70-1F42-497A-961C-687EBD340D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0"/>
                </a:srgbClr>
              </a:gs>
              <a:gs pos="3700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2302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grpSp>
        <p:nvGrpSpPr>
          <p:cNvPr id="5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4211" y="195486"/>
            <a:ext cx="1544258" cy="323593"/>
            <a:chOff x="6267062" y="3888161"/>
            <a:chExt cx="2336346" cy="48957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FC1E6B6-2E83-4007-9BCE-80DCA9E18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4510"/>
          <a:stretch/>
        </p:blipFill>
        <p:spPr>
          <a:xfrm>
            <a:off x="0" y="-9582"/>
            <a:ext cx="9144000" cy="515308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F8A2D70-1F42-497A-961C-687EBD340D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0"/>
                </a:srgbClr>
              </a:gs>
              <a:gs pos="3700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6A0CECC-9F14-4607-8FB8-F0ACA0018BC3}"/>
              </a:ext>
            </a:extLst>
          </p:cNvPr>
          <p:cNvGrpSpPr/>
          <p:nvPr/>
        </p:nvGrpSpPr>
        <p:grpSpPr>
          <a:xfrm>
            <a:off x="285720" y="142858"/>
            <a:ext cx="8858280" cy="4786346"/>
            <a:chOff x="-901547" y="1600091"/>
            <a:chExt cx="6215106" cy="205177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FD6DA403-9E82-4EE6-95DB-BF956AD0A6EF}"/>
                </a:ext>
              </a:extLst>
            </p:cNvPr>
            <p:cNvSpPr/>
            <p:nvPr/>
          </p:nvSpPr>
          <p:spPr>
            <a:xfrm>
              <a:off x="223371" y="1600091"/>
              <a:ext cx="4032448" cy="2051779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137CAC1-056D-41F5-ADB7-5BC4BCFC6814}"/>
                </a:ext>
              </a:extLst>
            </p:cNvPr>
            <p:cNvSpPr txBox="1"/>
            <p:nvPr/>
          </p:nvSpPr>
          <p:spPr>
            <a:xfrm>
              <a:off x="492019" y="2457551"/>
              <a:ext cx="3456384" cy="74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ru-RU" sz="3600" dirty="0" smtClean="0">
                  <a:solidFill>
                    <a:schemeClr val="bg1"/>
                  </a:solidFill>
                </a:rPr>
                <a:t>Управление системой адаптации нового персонала в </a:t>
              </a:r>
            </a:p>
            <a:p>
              <a:pPr algn="ctr">
                <a:lnSpc>
                  <a:spcPts val="3200"/>
                </a:lnSpc>
              </a:pPr>
              <a:r>
                <a:rPr lang="ru-RU" sz="3600" dirty="0" smtClean="0">
                  <a:solidFill>
                    <a:schemeClr val="bg1"/>
                  </a:solidFill>
                </a:rPr>
                <a:t>«</a:t>
              </a:r>
              <a:r>
                <a:rPr lang="ru-RU" sz="3600" dirty="0" err="1" smtClean="0">
                  <a:solidFill>
                    <a:schemeClr val="bg1"/>
                  </a:solidFill>
                </a:rPr>
                <a:t>Родники-Текстиль</a:t>
              </a:r>
              <a:r>
                <a:rPr lang="ru-RU" sz="3600" dirty="0" smtClean="0">
                  <a:solidFill>
                    <a:schemeClr val="bg1"/>
                  </a:solidFill>
                </a:rPr>
                <a:t>»</a:t>
              </a:r>
              <a:endParaRPr lang="ru-RU" sz="3600" dirty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7AD5077-2689-409F-A325-AFC241A2B6BD}"/>
                </a:ext>
              </a:extLst>
            </p:cNvPr>
            <p:cNvSpPr txBox="1"/>
            <p:nvPr/>
          </p:nvSpPr>
          <p:spPr>
            <a:xfrm>
              <a:off x="-901547" y="1801681"/>
              <a:ext cx="6215106" cy="60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dirty="0" smtClean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  <a:p>
              <a:pPr algn="ctr"/>
              <a:r>
                <a:rPr lang="ru-RU" sz="4000" dirty="0" smtClean="0">
                  <a:solidFill>
                    <a:schemeClr val="bg1"/>
                  </a:solidFill>
                  <a:latin typeface="Neue Haas Unica Pan Euro Light" panose="020B0404030206020203" pitchFamily="34" charset="0"/>
                  <a:cs typeface="Neue Haas Unica Pan Euro Light" panose="020B0404030206020203" pitchFamily="34" charset="0"/>
                </a:rPr>
                <a:t>БИЗНЕС-ПРОЦЕСС</a:t>
              </a:r>
              <a:endParaRPr lang="ru-RU" sz="4000" dirty="0">
                <a:solidFill>
                  <a:schemeClr val="bg1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82B0BEE-36F3-4E74-B502-014331789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85734"/>
            <a:ext cx="1541269" cy="5446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0047E98-4D28-45A4-A1DD-BE49AECB2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4214824"/>
            <a:ext cx="896204" cy="2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28676"/>
            <a:ext cx="7820372" cy="4043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Адаптация-</a:t>
            </a:r>
          </a:p>
          <a:p>
            <a:pPr marL="0" indent="0" algn="ctr">
              <a:buNone/>
            </a:pPr>
            <a:r>
              <a:rPr lang="ru-RU" sz="1800" dirty="0"/>
              <a:t> </a:t>
            </a:r>
            <a:r>
              <a:rPr lang="ru-RU" sz="1600" dirty="0"/>
              <a:t>процесс ознакомления, приспособления работников к содержанию и условиям </a:t>
            </a:r>
            <a:r>
              <a:rPr lang="ru-RU" sz="1600" dirty="0">
                <a:hlinkClick r:id="rId3" tooltip="Трудовая деятельность"/>
              </a:rPr>
              <a:t>трудовой деятельности</a:t>
            </a:r>
            <a:r>
              <a:rPr lang="ru-RU" sz="1600" dirty="0"/>
              <a:t>, а также к </a:t>
            </a:r>
            <a:r>
              <a:rPr lang="ru-RU" sz="1600" dirty="0">
                <a:hlinkClick r:id="rId4" tooltip="Социальная среда"/>
              </a:rPr>
              <a:t>социальной среде</a:t>
            </a:r>
            <a:r>
              <a:rPr lang="ru-RU" sz="1600" dirty="0"/>
              <a:t> организации. Адаптация является одной из составляющих частей </a:t>
            </a:r>
            <a:r>
              <a:rPr lang="ru-RU" sz="1600" dirty="0">
                <a:hlinkClick r:id="rId5" tooltip="Управление персоналом"/>
              </a:rPr>
              <a:t>управления персоналом</a:t>
            </a:r>
            <a:r>
              <a:rPr lang="ru-RU" sz="1600" dirty="0"/>
              <a:t>. Этот термин применим как к новым сотрудникам, нанимаемым извне, так и к сотрудникам, перемещаемым на новую должность в порядке внутренней </a:t>
            </a:r>
            <a:r>
              <a:rPr lang="ru-RU" sz="1600" dirty="0" smtClean="0">
                <a:hlinkClick r:id="rId6" tooltip="Ротация"/>
              </a:rPr>
              <a:t>ротации</a:t>
            </a:r>
            <a:r>
              <a:rPr lang="ru-RU" sz="1600" dirty="0"/>
              <a:t>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5766"/>
            <a:ext cx="3674720" cy="20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5" y="2787774"/>
            <a:ext cx="4367063" cy="204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142858"/>
            <a:ext cx="7321446" cy="57150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63C"/>
                </a:solidFill>
              </a:rPr>
              <a:t>Что такое адаптация персонала?</a:t>
            </a:r>
            <a:endParaRPr lang="ru-RU" sz="3600" i="1" dirty="0">
              <a:solidFill>
                <a:srgbClr val="00763C"/>
              </a:solidFill>
            </a:endParaRPr>
          </a:p>
        </p:txBody>
      </p:sp>
      <p:grpSp>
        <p:nvGrpSpPr>
          <p:cNvPr id="8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358082" y="142858"/>
            <a:ext cx="1544258" cy="323593"/>
            <a:chOff x="6267062" y="3888161"/>
            <a:chExt cx="2336346" cy="489572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 flipH="1">
            <a:off x="9001156" y="0"/>
            <a:ext cx="188562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28676"/>
            <a:ext cx="3312368" cy="4043988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Обеспечение эффективного </a:t>
            </a:r>
            <a:r>
              <a:rPr lang="ru-RU" sz="1600" dirty="0"/>
              <a:t>вхождения в профессию нового работника;</a:t>
            </a:r>
          </a:p>
          <a:p>
            <a:pPr lvl="0"/>
            <a:r>
              <a:rPr lang="ru-RU" sz="1600" dirty="0" smtClean="0"/>
              <a:t>Максимально возможное снижение психологического </a:t>
            </a:r>
            <a:r>
              <a:rPr lang="ru-RU" sz="1600" dirty="0"/>
              <a:t>дискомфорта вхождения в новый коллектив;</a:t>
            </a:r>
          </a:p>
          <a:p>
            <a:pPr lvl="0"/>
            <a:r>
              <a:rPr lang="ru-RU" sz="1600" dirty="0" smtClean="0"/>
              <a:t>Урегулирование </a:t>
            </a:r>
            <a:r>
              <a:rPr lang="ru-RU" sz="1600" dirty="0"/>
              <a:t>взаимодействия всех звеньев персонала Предприятия, задействованных в процессе адаптации;</a:t>
            </a:r>
          </a:p>
          <a:p>
            <a:pPr lvl="0"/>
            <a:r>
              <a:rPr lang="ru-RU" sz="1600" dirty="0" smtClean="0"/>
              <a:t>Сокращение </a:t>
            </a:r>
            <a:r>
              <a:rPr lang="ru-RU" sz="1600" dirty="0"/>
              <a:t>текучести персонала.</a:t>
            </a:r>
          </a:p>
          <a:p>
            <a:pPr marL="0" indent="0" algn="ctr">
              <a:buNone/>
            </a:pPr>
            <a:endParaRPr lang="ru-RU" sz="1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42858"/>
            <a:ext cx="7128792" cy="48467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63C"/>
                </a:solidFill>
              </a:rPr>
              <a:t>Для чего нужна адаптация?</a:t>
            </a:r>
            <a:endParaRPr lang="ru-RU" sz="3200" i="1" dirty="0">
              <a:solidFill>
                <a:srgbClr val="00763C"/>
              </a:solidFill>
            </a:endParaRPr>
          </a:p>
        </p:txBody>
      </p:sp>
      <p:grpSp>
        <p:nvGrpSpPr>
          <p:cNvPr id="8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358082" y="142858"/>
            <a:ext cx="1544258" cy="323593"/>
            <a:chOff x="6267062" y="3888161"/>
            <a:chExt cx="2336346" cy="489572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 flipH="1">
            <a:off x="9001156" y="0"/>
            <a:ext cx="188562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cfe0140-f850-4cad-aeb0-71b4050fa6e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915566"/>
            <a:ext cx="5000636" cy="3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картин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731432"/>
            <a:ext cx="5000660" cy="241206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8858280" y="0"/>
            <a:ext cx="285720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4211" y="195486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BCE5670D-A165-4645-983A-4AC5C91EBC74}"/>
              </a:ext>
            </a:extLst>
          </p:cNvPr>
          <p:cNvGrpSpPr/>
          <p:nvPr/>
        </p:nvGrpSpPr>
        <p:grpSpPr>
          <a:xfrm>
            <a:off x="1036517" y="142858"/>
            <a:ext cx="7893201" cy="2928254"/>
            <a:chOff x="714224" y="-1149474"/>
            <a:chExt cx="10492854" cy="52997567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50BCE6F-6BF2-469C-A718-EA892021592D}"/>
                </a:ext>
              </a:extLst>
            </p:cNvPr>
            <p:cNvSpPr txBox="1"/>
            <p:nvPr/>
          </p:nvSpPr>
          <p:spPr>
            <a:xfrm>
              <a:off x="760779" y="-1149474"/>
              <a:ext cx="10446299" cy="5299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3600" i="1" u="sng" dirty="0" smtClean="0">
                  <a:solidFill>
                    <a:srgbClr val="00763C"/>
                  </a:solidFill>
                </a:rPr>
                <a:t>Цель процесса:</a:t>
              </a:r>
              <a:endParaRPr lang="ru-RU" sz="3600" i="1" dirty="0" smtClean="0">
                <a:solidFill>
                  <a:srgbClr val="00763C"/>
                </a:solidFill>
              </a:endParaRPr>
            </a:p>
            <a:p>
              <a:pPr algn="ctr">
                <a:lnSpc>
                  <a:spcPts val="4200"/>
                </a:lnSpc>
              </a:pPr>
              <a:r>
                <a:rPr lang="ru-RU" sz="3600" b="1" dirty="0" smtClean="0"/>
                <a:t>сокращение оттока новых сотрудников с производств  в течение 1-4 месяца после трудоустройства в 1,5 раза по отношению к 2022 г.</a:t>
              </a:r>
              <a:endPara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F83DA66-1B87-457A-9155-C0C9862DC164}"/>
                </a:ext>
              </a:extLst>
            </p:cNvPr>
            <p:cNvSpPr txBox="1"/>
            <p:nvPr/>
          </p:nvSpPr>
          <p:spPr>
            <a:xfrm>
              <a:off x="714224" y="892904"/>
              <a:ext cx="5153920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3CA8D72-3626-4D48-9B2B-3DF1D0B9A433}"/>
              </a:ext>
            </a:extLst>
          </p:cNvPr>
          <p:cNvSpPr/>
          <p:nvPr/>
        </p:nvSpPr>
        <p:spPr>
          <a:xfrm>
            <a:off x="0" y="0"/>
            <a:ext cx="857224" cy="5143500"/>
          </a:xfrm>
          <a:prstGeom prst="rect">
            <a:avLst/>
          </a:prstGeom>
          <a:gradFill flip="none" rotWithShape="1"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0"/>
                </a:srgbClr>
              </a:gs>
              <a:gs pos="3700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8858280" y="0"/>
            <a:ext cx="285720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4211" y="195486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grpSp>
        <p:nvGrpSpPr>
          <p:cNvPr id="3" name="Группа 1">
            <a:extLst>
              <a:ext uri="{FF2B5EF4-FFF2-40B4-BE49-F238E27FC236}">
                <a16:creationId xmlns="" xmlns:a16="http://schemas.microsoft.com/office/drawing/2014/main" id="{BCE5670D-A165-4645-983A-4AC5C91EBC74}"/>
              </a:ext>
            </a:extLst>
          </p:cNvPr>
          <p:cNvGrpSpPr/>
          <p:nvPr/>
        </p:nvGrpSpPr>
        <p:grpSpPr>
          <a:xfrm>
            <a:off x="1036517" y="285734"/>
            <a:ext cx="7893201" cy="630942"/>
            <a:chOff x="714224" y="-1149474"/>
            <a:chExt cx="10492854" cy="1200497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50BCE6F-6BF2-469C-A718-EA892021592D}"/>
                </a:ext>
              </a:extLst>
            </p:cNvPr>
            <p:cNvSpPr txBox="1"/>
            <p:nvPr/>
          </p:nvSpPr>
          <p:spPr>
            <a:xfrm>
              <a:off x="760779" y="-1149474"/>
              <a:ext cx="10446299" cy="12004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ru-RU" sz="3600" i="1" u="sng" dirty="0" smtClean="0">
                  <a:solidFill>
                    <a:srgbClr val="00763C"/>
                  </a:solidFill>
                </a:rPr>
                <a:t>Показатели процесса:</a:t>
              </a:r>
              <a:endParaRPr lang="ru-RU" sz="3600" i="1" dirty="0" smtClean="0">
                <a:solidFill>
                  <a:srgbClr val="00763C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F83DA66-1B87-457A-9155-C0C9862DC164}"/>
                </a:ext>
              </a:extLst>
            </p:cNvPr>
            <p:cNvSpPr txBox="1"/>
            <p:nvPr/>
          </p:nvSpPr>
          <p:spPr>
            <a:xfrm>
              <a:off x="714224" y="892904"/>
              <a:ext cx="5153920" cy="57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3CA8D72-3626-4D48-9B2B-3DF1D0B9A433}"/>
              </a:ext>
            </a:extLst>
          </p:cNvPr>
          <p:cNvSpPr/>
          <p:nvPr/>
        </p:nvSpPr>
        <p:spPr>
          <a:xfrm>
            <a:off x="0" y="0"/>
            <a:ext cx="928662" cy="5143500"/>
          </a:xfrm>
          <a:prstGeom prst="rect">
            <a:avLst/>
          </a:prstGeom>
          <a:gradFill flip="none" rotWithShape="1">
            <a:gsLst>
              <a:gs pos="73000">
                <a:srgbClr val="0099DF">
                  <a:alpha val="76000"/>
                </a:srgbClr>
              </a:gs>
              <a:gs pos="100000">
                <a:srgbClr val="0099DF">
                  <a:alpha val="0"/>
                </a:srgbClr>
              </a:gs>
              <a:gs pos="0">
                <a:srgbClr val="00763C">
                  <a:alpha val="0"/>
                </a:srgbClr>
              </a:gs>
              <a:gs pos="37000">
                <a:srgbClr val="00763C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92867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отток работников в 2022 г. в течение 1-4 месяца: 40% от числа принятых за год (68  уволенных сотрудников в 1-4 месяц по отношению к 171 принятому сотруднику за год)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00166" y="1500180"/>
          <a:ext cx="600079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4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BA65206-160D-4398-B8FF-55F06050D93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0" y="0"/>
            <a:ext cx="55006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1 Шаг: «Анализ как есть»: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9001156" y="0"/>
            <a:ext cx="142843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9369" y="95792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45" name="Прямоугольник 44"/>
          <p:cNvSpPr/>
          <p:nvPr/>
        </p:nvSpPr>
        <p:spPr>
          <a:xfrm>
            <a:off x="2214546" y="785800"/>
            <a:ext cx="4071966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Ткацкое производство</a:t>
            </a:r>
            <a:endParaRPr lang="ru-RU" dirty="0"/>
          </a:p>
        </p:txBody>
      </p:sp>
      <p:graphicFrame>
        <p:nvGraphicFramePr>
          <p:cNvPr id="46" name="Схема 45"/>
          <p:cNvGraphicFramePr/>
          <p:nvPr/>
        </p:nvGraphicFramePr>
        <p:xfrm>
          <a:off x="285720" y="1214428"/>
          <a:ext cx="857256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26" y="500137"/>
            <a:ext cx="8748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Участники: «Новичок - менеджер по персоналу- мастер - наставник»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16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BA65206-160D-4398-B8FF-55F06050D93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0" y="0"/>
            <a:ext cx="55006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1 Шаг: «Анализ как есть» 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9001156" y="0"/>
            <a:ext cx="142843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26674" y="85131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45" name="Прямоугольник 44"/>
          <p:cNvSpPr/>
          <p:nvPr/>
        </p:nvSpPr>
        <p:spPr>
          <a:xfrm>
            <a:off x="2214546" y="785800"/>
            <a:ext cx="4071966" cy="285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Красильно-отделочное производство</a:t>
            </a:r>
            <a:endParaRPr lang="ru-RU" dirty="0"/>
          </a:p>
        </p:txBody>
      </p:sp>
      <p:graphicFrame>
        <p:nvGraphicFramePr>
          <p:cNvPr id="46" name="Схема 45"/>
          <p:cNvGraphicFramePr/>
          <p:nvPr/>
        </p:nvGraphicFramePr>
        <p:xfrm>
          <a:off x="285720" y="1214428"/>
          <a:ext cx="857256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863" y="500137"/>
            <a:ext cx="8748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Участники: «Новичок - менеджер по персоналу -ответственный за обучение и адаптацию – мастер - наставник»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16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1BA65206-160D-4398-B8FF-55F06050D93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F229552-74D6-451D-8596-A39139C5E94D}"/>
              </a:ext>
            </a:extLst>
          </p:cNvPr>
          <p:cNvSpPr/>
          <p:nvPr/>
        </p:nvSpPr>
        <p:spPr>
          <a:xfrm>
            <a:off x="9001156" y="0"/>
            <a:ext cx="142843" cy="5143500"/>
          </a:xfrm>
          <a:prstGeom prst="rect">
            <a:avLst/>
          </a:prstGeom>
          <a:gradFill>
            <a:gsLst>
              <a:gs pos="1000">
                <a:srgbClr val="0099DF"/>
              </a:gs>
              <a:gs pos="100000">
                <a:srgbClr val="00763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5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204211" y="195486"/>
            <a:ext cx="1544258" cy="323593"/>
            <a:chOff x="6267062" y="3888161"/>
            <a:chExt cx="2336346" cy="48957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50BCE6F-6BF2-469C-A718-EA892021592D}"/>
              </a:ext>
            </a:extLst>
          </p:cNvPr>
          <p:cNvSpPr txBox="1"/>
          <p:nvPr/>
        </p:nvSpPr>
        <p:spPr>
          <a:xfrm>
            <a:off x="0" y="0"/>
            <a:ext cx="535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1 Шаг: «Анализ как есть»:             </a:t>
            </a:r>
            <a:endParaRPr lang="ru-RU" sz="2400" dirty="0"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8728" y="500048"/>
            <a:ext cx="5500726" cy="428628"/>
          </a:xfrm>
          <a:prstGeom prst="rect">
            <a:avLst/>
          </a:prstGeom>
          <a:solidFill>
            <a:schemeClr val="bg1"/>
          </a:solidFill>
          <a:ln>
            <a:solidFill>
              <a:srgbClr val="00763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трудности и причины ухода: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28596" y="1071552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b="1" dirty="0" smtClean="0"/>
              <a:t>Ткацкое производство:</a:t>
            </a:r>
            <a:endParaRPr lang="ru-RU" sz="1400" b="1" dirty="0" smtClean="0"/>
          </a:p>
          <a:p>
            <a:pPr>
              <a:buFontTx/>
              <a:buChar char="-"/>
            </a:pPr>
            <a:r>
              <a:rPr lang="ru-RU" dirty="0" smtClean="0"/>
              <a:t> не устраивает ЗП (расчет мотивации) </a:t>
            </a:r>
          </a:p>
          <a:p>
            <a:pPr>
              <a:buFontTx/>
              <a:buChar char="-"/>
            </a:pPr>
            <a:r>
              <a:rPr lang="ru-RU" dirty="0" smtClean="0"/>
              <a:t> много информации (количество ассортимента)</a:t>
            </a:r>
          </a:p>
          <a:p>
            <a:pPr>
              <a:buFontTx/>
              <a:buChar char="-"/>
            </a:pPr>
            <a:r>
              <a:rPr lang="ru-RU" dirty="0" smtClean="0"/>
              <a:t> график работы тяжелый</a:t>
            </a:r>
          </a:p>
          <a:p>
            <a:pPr>
              <a:buFontTx/>
              <a:buChar char="-"/>
            </a:pPr>
            <a:r>
              <a:rPr lang="ru-RU" dirty="0" smtClean="0"/>
              <a:t> не хотят обучаться</a:t>
            </a:r>
          </a:p>
          <a:p>
            <a:pPr>
              <a:buFontTx/>
              <a:buChar char="-"/>
            </a:pPr>
            <a:r>
              <a:rPr lang="ru-RU" dirty="0" smtClean="0"/>
              <a:t> не обучаемы</a:t>
            </a:r>
          </a:p>
          <a:p>
            <a:pPr>
              <a:buFontTx/>
              <a:buChar char="-"/>
            </a:pPr>
            <a:r>
              <a:rPr lang="ru-RU" dirty="0" smtClean="0"/>
              <a:t> мало уделяют внимания при обучении</a:t>
            </a:r>
          </a:p>
          <a:p>
            <a:pPr>
              <a:buFontTx/>
              <a:buChar char="-"/>
            </a:pPr>
            <a:r>
              <a:rPr lang="ru-RU" dirty="0" smtClean="0"/>
              <a:t> не сходятся с наставником </a:t>
            </a:r>
          </a:p>
          <a:p>
            <a:pPr>
              <a:buFontTx/>
              <a:buChar char="-"/>
            </a:pPr>
            <a:r>
              <a:rPr lang="ru-RU" dirty="0" smtClean="0"/>
              <a:t> нарушение трудовой дисциплины</a:t>
            </a:r>
          </a:p>
          <a:p>
            <a:pPr>
              <a:buFontTx/>
              <a:buChar char="-"/>
            </a:pPr>
            <a:r>
              <a:rPr lang="ru-RU" dirty="0" smtClean="0"/>
              <a:t> не устраивает профессия 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643438" y="1071552"/>
            <a:ext cx="4214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Красильно-отделочное производство:</a:t>
            </a:r>
          </a:p>
          <a:p>
            <a:pPr>
              <a:buFontTx/>
              <a:buChar char="-"/>
            </a:pPr>
            <a:r>
              <a:rPr lang="ru-RU" dirty="0" smtClean="0"/>
              <a:t>сложно, не справляются с обязанностями </a:t>
            </a:r>
          </a:p>
          <a:p>
            <a:pPr>
              <a:buFontTx/>
              <a:buChar char="-"/>
            </a:pPr>
            <a:r>
              <a:rPr lang="ru-RU" dirty="0" smtClean="0"/>
              <a:t> не хотят учиться (пришли из-за стипендии, думают, что все просто, а по факту - нет) </a:t>
            </a:r>
          </a:p>
          <a:p>
            <a:pPr>
              <a:buFontTx/>
              <a:buChar char="-"/>
            </a:pPr>
            <a:r>
              <a:rPr lang="ru-RU" dirty="0" smtClean="0"/>
              <a:t> переставляют на разное оборудование -  аллергия из-за химии </a:t>
            </a:r>
          </a:p>
          <a:p>
            <a:pPr>
              <a:buFontTx/>
              <a:buChar char="-"/>
            </a:pPr>
            <a:r>
              <a:rPr lang="ru-RU" dirty="0" smtClean="0"/>
              <a:t> нарушение трудовой дисциплины </a:t>
            </a:r>
          </a:p>
          <a:p>
            <a:pPr>
              <a:buFontTx/>
              <a:buChar char="-"/>
            </a:pPr>
            <a:r>
              <a:rPr lang="ru-RU" dirty="0" smtClean="0"/>
              <a:t> не устраивает профессия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7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08707D8F-BD33-4146-8FD2-14A70311B216}"/>
              </a:ext>
            </a:extLst>
          </p:cNvPr>
          <p:cNvSpPr/>
          <p:nvPr/>
        </p:nvSpPr>
        <p:spPr>
          <a:xfrm>
            <a:off x="0" y="0"/>
            <a:ext cx="6786578" cy="5143500"/>
          </a:xfrm>
          <a:prstGeom prst="rect">
            <a:avLst/>
          </a:prstGeom>
          <a:solidFill>
            <a:srgbClr val="D3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C92FCF6-CD7D-467F-9EE1-470DC8299A51}"/>
              </a:ext>
            </a:extLst>
          </p:cNvPr>
          <p:cNvSpPr txBox="1"/>
          <p:nvPr/>
        </p:nvSpPr>
        <p:spPr>
          <a:xfrm>
            <a:off x="0" y="0"/>
            <a:ext cx="39351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rgbClr val="00763C"/>
                </a:solidFill>
                <a:latin typeface="Neue Haas Unica Pan Euro Light" panose="020B0404030206020203" pitchFamily="34" charset="0"/>
                <a:cs typeface="Neue Haas Unica Pan Euro Light" panose="020B0404030206020203" pitchFamily="34" charset="0"/>
              </a:rPr>
              <a:t>2 Шаг:  «Узкие места»</a:t>
            </a:r>
            <a:endParaRPr lang="ru-RU" dirty="0">
              <a:solidFill>
                <a:srgbClr val="00763C"/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E7A902C-1F5B-461E-BC88-D6C24715F25A}"/>
              </a:ext>
            </a:extLst>
          </p:cNvPr>
          <p:cNvGrpSpPr/>
          <p:nvPr/>
        </p:nvGrpSpPr>
        <p:grpSpPr>
          <a:xfrm>
            <a:off x="7180429" y="139810"/>
            <a:ext cx="1544258" cy="324662"/>
            <a:chOff x="7204211" y="194951"/>
            <a:chExt cx="1544258" cy="324662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0047E98-4D28-45A4-A1DD-BE49AECB2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29" y="292124"/>
              <a:ext cx="459940" cy="130316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073CB452-DA4D-4142-B99E-50A4D5906533}"/>
                </a:ext>
              </a:extLst>
            </p:cNvPr>
            <p:cNvCxnSpPr/>
            <p:nvPr/>
          </p:nvCxnSpPr>
          <p:spPr>
            <a:xfrm>
              <a:off x="8178014" y="273364"/>
              <a:ext cx="0" cy="167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01F994FC-350B-41F3-807A-6D5F1703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211" y="194951"/>
              <a:ext cx="918816" cy="32466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8F4F829-7AC3-442F-95ED-FE8137E4E118}"/>
              </a:ext>
            </a:extLst>
          </p:cNvPr>
          <p:cNvSpPr txBox="1"/>
          <p:nvPr/>
        </p:nvSpPr>
        <p:spPr>
          <a:xfrm>
            <a:off x="877830" y="3411634"/>
            <a:ext cx="1144985" cy="42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82013C2-85DC-4216-AC20-82F48A10AA83}"/>
              </a:ext>
            </a:extLst>
          </p:cNvPr>
          <p:cNvSpPr txBox="1"/>
          <p:nvPr/>
        </p:nvSpPr>
        <p:spPr>
          <a:xfrm>
            <a:off x="2382147" y="3408925"/>
            <a:ext cx="1584176" cy="42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56D1147-540A-41D5-8850-DBE1C13719F1}"/>
              </a:ext>
            </a:extLst>
          </p:cNvPr>
          <p:cNvSpPr txBox="1"/>
          <p:nvPr/>
        </p:nvSpPr>
        <p:spPr>
          <a:xfrm>
            <a:off x="4134610" y="3402269"/>
            <a:ext cx="1584176" cy="42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Neue Haas Unica Pan Euro Light" panose="020B0404030206020203" pitchFamily="34" charset="0"/>
              <a:cs typeface="Neue Haas Unica Pan Euro Light" panose="020B0404030206020203" pitchFamily="34" charset="0"/>
            </a:endParaRPr>
          </a:p>
        </p:txBody>
      </p:sp>
      <p:pic>
        <p:nvPicPr>
          <p:cNvPr id="31" name="Рисунок 30" descr="bffcec_e86daac0413445ee86ab06e8174d6a15~m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479" y="0"/>
            <a:ext cx="2346521" cy="51435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4348" y="100011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811B25B4-6E67-4707-B131-ECA60CB075F1}"/>
              </a:ext>
            </a:extLst>
          </p:cNvPr>
          <p:cNvGrpSpPr/>
          <p:nvPr/>
        </p:nvGrpSpPr>
        <p:grpSpPr>
          <a:xfrm>
            <a:off x="7500958" y="142858"/>
            <a:ext cx="1544258" cy="323593"/>
            <a:chOff x="6267062" y="3888161"/>
            <a:chExt cx="2336346" cy="489572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FCCEAA30-4506-46B8-8EFD-813E0E797BF0}"/>
                </a:ext>
              </a:extLst>
            </p:cNvPr>
            <p:cNvCxnSpPr/>
            <p:nvPr/>
          </p:nvCxnSpPr>
          <p:spPr>
            <a:xfrm>
              <a:off x="7740352" y="4005985"/>
              <a:ext cx="0" cy="2539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A4621A21-57D7-4091-BEF9-46F1DC25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2" y="3888161"/>
              <a:ext cx="1390100" cy="48957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4A64E639-BA51-4F14-BB04-4A27C70D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701" y="4034367"/>
              <a:ext cx="688707" cy="197159"/>
            </a:xfrm>
            <a:prstGeom prst="rect">
              <a:avLst/>
            </a:prstGeom>
          </p:spPr>
        </p:pic>
      </p:grpSp>
      <p:sp>
        <p:nvSpPr>
          <p:cNvPr id="37" name="Прямоугольник 36"/>
          <p:cNvSpPr/>
          <p:nvPr/>
        </p:nvSpPr>
        <p:spPr>
          <a:xfrm>
            <a:off x="214282" y="571486"/>
            <a:ext cx="307183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Ткацкое производство</a:t>
            </a:r>
            <a:endParaRPr lang="ru-RU" sz="1400"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85720" y="928677"/>
          <a:ext cx="2928958" cy="3929090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808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Не знакомят с общими положениями и правилами предприятия (Миссия предприятия, Правила внутренних коммуникаций, ПВТР, Правила СМК и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Большая часть по адаптации возложена на наставника.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Нет базы наставников.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08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4.У наставников разный подход, нет теоретической информации и в какие сроки должен практиковаться  (отсутствие программ обучения и рабочих инструкций).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1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Страх экзамена.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 Отсутствует Постадаптация.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7. Недопонимание структуры расчета ЗП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 Брак подбора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00430" y="928676"/>
          <a:ext cx="2928958" cy="3929090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808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Не знакомят с общими положениями и правилами предприятия (Миссия предприятия, Правила внутренних коммуникаций, ПВТР, Правила СМК и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 Не расписана практика в программе обучения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Нет базы наставников.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08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 У наставников разный подход, нет информации, в какие сроки должен практиковаться.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511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 Отсутствует Постадаптация, т.е. после сдачи экзамена начинает работать самостоятельно (возможен переход в другую смену, начинает получать сдельную ЗП вместо фиксированной стипендии)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 Страх экзамена.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Недопонимание структуры расчета ЗП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 Брак подбора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8000">
                          <a:srgbClr val="00763C">
                            <a:alpha val="35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428992" y="571486"/>
            <a:ext cx="314327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Красильно-отделочное производство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12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13286</TotalTime>
  <Words>1620</Words>
  <Application>Microsoft Office PowerPoint</Application>
  <PresentationFormat>Экран (16:9)</PresentationFormat>
  <Paragraphs>270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 такое адаптация персонала?</vt:lpstr>
      <vt:lpstr>Для чего нужна адаптация?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Взаимосвязь участников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Неганова</dc:creator>
  <cp:lastModifiedBy>Грязнова Елена</cp:lastModifiedBy>
  <cp:revision>271</cp:revision>
  <cp:lastPrinted>2023-07-05T05:51:13Z</cp:lastPrinted>
  <dcterms:created xsi:type="dcterms:W3CDTF">2022-12-13T12:26:38Z</dcterms:created>
  <dcterms:modified xsi:type="dcterms:W3CDTF">2024-08-27T14:28:11Z</dcterms:modified>
</cp:coreProperties>
</file>