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1" r:id="rId4"/>
    <p:sldId id="263" r:id="rId5"/>
    <p:sldId id="256" r:id="rId6"/>
    <p:sldId id="260" r:id="rId7"/>
    <p:sldId id="257" r:id="rId8"/>
    <p:sldId id="264" r:id="rId9"/>
    <p:sldId id="268" r:id="rId10"/>
    <p:sldId id="269" r:id="rId11"/>
    <p:sldId id="265" r:id="rId12"/>
    <p:sldId id="267" r:id="rId13"/>
    <p:sldId id="262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A3503-0F4A-4A06-AE7A-D71F0DE0FBC0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ECB18-59FD-4AFE-80BA-A72F8D35E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6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CB18-59FD-4AFE-80BA-A72F8D35EB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9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CB18-59FD-4AFE-80BA-A72F8D35EB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5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CB18-59FD-4AFE-80BA-A72F8D35EB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9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9673F-EAF7-46B6-BE43-09A5AB5243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1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9673F-EAF7-46B6-BE43-09A5AB5243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54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CB18-59FD-4AFE-80BA-A72F8D35EB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9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981C-2131-4C3F-8195-223CBE6B0B3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8E00-3D94-453A-B1EB-0139E8813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5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981C-2131-4C3F-8195-223CBE6B0B3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8E00-3D94-453A-B1EB-0139E8813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3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981C-2131-4C3F-8195-223CBE6B0B3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8E00-3D94-453A-B1EB-0139E8813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4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981C-2131-4C3F-8195-223CBE6B0B3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8E00-3D94-453A-B1EB-0139E8813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1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981C-2131-4C3F-8195-223CBE6B0B3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8E00-3D94-453A-B1EB-0139E8813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7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981C-2131-4C3F-8195-223CBE6B0B3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8E00-3D94-453A-B1EB-0139E8813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0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981C-2131-4C3F-8195-223CBE6B0B3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8E00-3D94-453A-B1EB-0139E8813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8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981C-2131-4C3F-8195-223CBE6B0B3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8E00-3D94-453A-B1EB-0139E8813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8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981C-2131-4C3F-8195-223CBE6B0B3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8E00-3D94-453A-B1EB-0139E8813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4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981C-2131-4C3F-8195-223CBE6B0B3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8E00-3D94-453A-B1EB-0139E8813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981C-2131-4C3F-8195-223CBE6B0B3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8E00-3D94-453A-B1EB-0139E8813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5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981C-2131-4C3F-8195-223CBE6B0B3E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F8E00-3D94-453A-B1EB-0139E8813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82305845_2347" TargetMode="External"/><Relationship Id="rId7" Type="http://schemas.openxmlformats.org/officeDocument/2006/relationships/hyperlink" Target="https://vk.com/wall-132814280_1468" TargetMode="External"/><Relationship Id="rId2" Type="http://schemas.openxmlformats.org/officeDocument/2006/relationships/hyperlink" Target="https://vk.com/wall-182305845_38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wall-132814280_2340" TargetMode="External"/><Relationship Id="rId5" Type="http://schemas.openxmlformats.org/officeDocument/2006/relationships/hyperlink" Target="https://vk.com/wall-182305845_3020" TargetMode="External"/><Relationship Id="rId4" Type="http://schemas.openxmlformats.org/officeDocument/2006/relationships/hyperlink" Target="https://vk.com/wall-182305845_3349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Uxw7MGEG2t02MA" TargetMode="External"/><Relationship Id="rId3" Type="http://schemas.openxmlformats.org/officeDocument/2006/relationships/hyperlink" Target="https://vk.com/public212344756" TargetMode="External"/><Relationship Id="rId7" Type="http://schemas.openxmlformats.org/officeDocument/2006/relationships/hyperlink" Target="https://vk.com/wall-182305845_4339" TargetMode="External"/><Relationship Id="rId2" Type="http://schemas.openxmlformats.org/officeDocument/2006/relationships/hyperlink" Target="https://vk.com/wall-182305845_231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wall-182305845_4572" TargetMode="External"/><Relationship Id="rId5" Type="http://schemas.openxmlformats.org/officeDocument/2006/relationships/hyperlink" Target="https://vk.com/wall-182305845_4574" TargetMode="External"/><Relationship Id="rId4" Type="http://schemas.openxmlformats.org/officeDocument/2006/relationships/hyperlink" Target="https://vk.com/wall-182305845_4576" TargetMode="External"/><Relationship Id="rId9" Type="http://schemas.openxmlformats.org/officeDocument/2006/relationships/hyperlink" Target="https://youtu.be/f55lqSuM8kY?si=LfWkEVbFg150Sz-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9354" y="124548"/>
            <a:ext cx="11733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ea typeface="Arial Unicode MS" panose="020B0604020202020204" pitchFamily="34" charset="-128"/>
              </a:rPr>
              <a:t>Государственное автономное профессиональное образовательное учреждение Новосибирской области «Новосибирский медицинский колледж»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90687" y="2266621"/>
            <a:ext cx="981063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dirty="0" smtClean="0"/>
              <a:t>Наименование практики: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 РЕАЛИЗАЦИЯ МНОГОЭТАПНОГО ПРОФОРИЕНТАЦИОННОГО ПРОЕКТА</a:t>
            </a:r>
          </a:p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 «КОМПАС В БУДУЩЕЕ</a:t>
            </a: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» ДЛЯ </a:t>
            </a: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ДЕТЕЙ</a:t>
            </a: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-СИРОТ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ДЕТЕЙ,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ОСТАВШИХСЯ БЕЗ ПОПЕЧЕНИЯ РОДИТЕЛЕЙ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26659" y="3975199"/>
            <a:ext cx="45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Регион реализации: </a:t>
            </a:r>
            <a:r>
              <a:rPr lang="ru-RU" b="1" dirty="0" smtClean="0"/>
              <a:t>Новосибирская область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76110" y="6264998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58249" y="5776110"/>
            <a:ext cx="767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Всероссийский конкурс лучших практик трудоустройства молодежи в 2024г.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38265" y="3264705"/>
            <a:ext cx="90175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Номинация: «Сохранение  и привлечение молодежного кадрового потенциала региона»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0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127" y="520566"/>
            <a:ext cx="1096374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Выступление </a:t>
            </a:r>
            <a:r>
              <a:rPr lang="ru-RU" dirty="0"/>
              <a:t>на семинаре </a:t>
            </a:r>
            <a:r>
              <a:rPr lang="ru-RU" b="1" dirty="0" smtClean="0">
                <a:solidFill>
                  <a:prstClr val="black"/>
                </a:solidFill>
              </a:rPr>
              <a:t>КУЗБАССКОГО РЕГИОНАЛЬНОГО ИНСТИТУТА </a:t>
            </a:r>
            <a:r>
              <a:rPr lang="ru-RU" b="1" dirty="0">
                <a:solidFill>
                  <a:prstClr val="black"/>
                </a:solidFill>
              </a:rPr>
              <a:t>РАЗВИТИЯ ПРОФЕССИОНАЛЬНОГО </a:t>
            </a:r>
            <a:r>
              <a:rPr lang="ru-RU" b="1" dirty="0" smtClean="0">
                <a:solidFill>
                  <a:prstClr val="black"/>
                </a:solidFill>
              </a:rPr>
              <a:t>ОБРАЗОВАНИЯ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/>
              <a:t>«Особенности </a:t>
            </a:r>
            <a:r>
              <a:rPr lang="ru-RU" dirty="0"/>
              <a:t>организации </a:t>
            </a:r>
            <a:r>
              <a:rPr lang="ru-RU" dirty="0" err="1"/>
              <a:t>профориентационной</a:t>
            </a:r>
            <a:r>
              <a:rPr lang="ru-RU" dirty="0"/>
              <a:t> работы с детьми-сиротами в условиях профессиональных образовательных организаций</a:t>
            </a:r>
            <a:r>
              <a:rPr lang="ru-RU" dirty="0" smtClean="0"/>
              <a:t>» 28.02.2024г.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37881" y="123890"/>
            <a:ext cx="311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ТИРАЖИРОВАНИЕ ПРАКТИКИ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69" y="1530096"/>
            <a:ext cx="7565136" cy="53279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95833" y="181068"/>
            <a:ext cx="63288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ССЫЛКИ НА ПУБЛИКАЦИИ И ВИДЕОРОЛИКИ О ПРАКТИКЕ: 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25408"/>
              </p:ext>
            </p:extLst>
          </p:nvPr>
        </p:nvGraphicFramePr>
        <p:xfrm>
          <a:off x="235390" y="746679"/>
          <a:ext cx="1172122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1220">
                  <a:extLst>
                    <a:ext uri="{9D8B030D-6E8A-4147-A177-3AD203B41FA5}">
                      <a16:colId xmlns:a16="http://schemas.microsoft.com/office/drawing/2014/main" val="536252444"/>
                    </a:ext>
                  </a:extLst>
                </a:gridCol>
              </a:tblGrid>
              <a:tr h="567652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После проведения мастер класса по оказанию первой помощи ГАПОУ НСО «Новосибирский медицинский колледж» 10.12.2023г. Команда школьников МКУ Центр "Теплый дом" заняла 1 место на Фестивале первой помощи среди 15 команд из школ, колледжей и высших учебных заведений: </a:t>
                      </a:r>
                      <a:r>
                        <a:rPr lang="ru-RU" sz="1800" u="sng" dirty="0">
                          <a:effectLst/>
                          <a:hlinkClick r:id="rId2"/>
                        </a:rPr>
                        <a:t>https://vk.com/wall-182305845_3881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Студенты медицинского колледжа провели занятие по оказанию первой помощи  31.01.2023г. </a:t>
                      </a:r>
                      <a:r>
                        <a:rPr lang="ru-RU" sz="1800" u="sng" dirty="0">
                          <a:effectLst/>
                          <a:hlinkClick r:id="rId3"/>
                        </a:rPr>
                        <a:t>https://vk.com/wall-182305845_2347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Отработка навыков, полученных при обучении по профессии «сиделка» и отработка навыков в МАУ СОЦ «ТЕРРА» от 10.08.2023г. </a:t>
                      </a:r>
                      <a:r>
                        <a:rPr lang="ru-RU" sz="1800" u="sng" dirty="0">
                          <a:effectLst/>
                          <a:hlinkClick r:id="rId4"/>
                        </a:rPr>
                        <a:t>https://vk.com/wall-182305845_3349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22 мая в МКУ Центр «Теплый дом» состоялось.. | МКУ Центр "Теплый дом" (vk.com) вручение свидетельств «Сиделка (помощник по уходу)» 22.05.2023г. </a:t>
                      </a:r>
                      <a:r>
                        <a:rPr lang="ru-RU" sz="1800" u="sng" dirty="0">
                          <a:effectLst/>
                          <a:hlinkClick r:id="rId5"/>
                        </a:rPr>
                        <a:t>https://vk.com/wall-182305845_3020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МКУ Центр «жемчужина»: 25 детей получили свою первую профессию.. | МКУ Центр "Жемчужина" (vk.com): </a:t>
                      </a:r>
                      <a:r>
                        <a:rPr lang="ru-RU" sz="1800" u="sng" dirty="0">
                          <a:effectLst/>
                          <a:hlinkClick r:id="rId6"/>
                        </a:rPr>
                        <a:t>https://vk.com/wall-132814280_2340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Воспитанники центров помощи детям, оставшимся..| МКУ Центр "Жемчужина" (vk.com) Вручение свидетельств воспитанникам МКУ Центр "Жемчужина" по профессиональному обучению «Сиделка (помощник по уходу)» от 22.05.2023 г. </a:t>
                      </a:r>
                      <a:r>
                        <a:rPr lang="ru-RU" sz="1800" u="sng" dirty="0">
                          <a:effectLst/>
                          <a:hlinkClick r:id="rId7"/>
                        </a:rPr>
                        <a:t>https://vk.com/wall-132814280_1468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076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7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587" y="262549"/>
            <a:ext cx="63288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ССЫЛКИ НА ПУБЛИКАЦИИ И ВИДЕОРОЛИКИ О ПРАКТИКЕ: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29" y="1119073"/>
            <a:ext cx="11334939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AutoNum type="arabicPeriod" startAt="9"/>
            </a:pPr>
            <a:r>
              <a:rPr lang="ru-RU" dirty="0" smtClean="0"/>
              <a:t>Старт </a:t>
            </a:r>
            <a:r>
              <a:rPr lang="ru-RU" dirty="0"/>
              <a:t>проекта «Компас в будущее» от 26.01.2023г.: </a:t>
            </a:r>
            <a:r>
              <a:rPr lang="ru-RU" u="sng" dirty="0">
                <a:hlinkClick r:id="rId2"/>
              </a:rPr>
              <a:t>https://vk.com/wall-182305845_2318</a:t>
            </a:r>
            <a:r>
              <a:rPr lang="ru-RU" dirty="0"/>
              <a:t> </a:t>
            </a:r>
            <a:endParaRPr lang="ru-RU" dirty="0" smtClean="0"/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AutoNum type="arabicPeriod" startAt="9"/>
            </a:pPr>
            <a:r>
              <a:rPr lang="ru-RU" u="sng" dirty="0" smtClean="0">
                <a:hlinkClick r:id="rId3"/>
              </a:rPr>
              <a:t>Департамент </a:t>
            </a:r>
            <a:r>
              <a:rPr lang="ru-RU" u="sng" dirty="0">
                <a:hlinkClick r:id="rId3"/>
              </a:rPr>
              <a:t>по социальной политике. Новосибирск</a:t>
            </a:r>
            <a:r>
              <a:rPr lang="ru-RU" dirty="0"/>
              <a:t> от 22.05.2024г.: </a:t>
            </a:r>
            <a:r>
              <a:rPr lang="ru-RU" u="sng" dirty="0" smtClean="0">
                <a:hlinkClick r:id="rId4"/>
              </a:rPr>
              <a:t>https</a:t>
            </a:r>
            <a:r>
              <a:rPr lang="ru-RU" u="sng" dirty="0">
                <a:hlinkClick r:id="rId4"/>
              </a:rPr>
              <a:t>://vk.com/wall-182305845_4576</a:t>
            </a:r>
            <a:endParaRPr lang="ru-RU" dirty="0">
              <a:noFill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361950" algn="l"/>
              </a:tabLst>
            </a:pPr>
            <a:r>
              <a:rPr lang="ru-RU" dirty="0" smtClean="0"/>
              <a:t>Благодарственное </a:t>
            </a:r>
            <a:r>
              <a:rPr lang="ru-RU" dirty="0"/>
              <a:t>письмо директору МКУ Центр "Теплый дом" от ГАПОУ НСО «Новосибирский медицинский колледж» от 22.05.2024г.: </a:t>
            </a:r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vk.com/wall-182305845_4574</a:t>
            </a:r>
            <a:r>
              <a:rPr lang="ru-RU" dirty="0" smtClean="0"/>
              <a:t> </a:t>
            </a:r>
          </a:p>
          <a:p>
            <a:pPr algn="just">
              <a:lnSpc>
                <a:spcPct val="150000"/>
              </a:lnSpc>
              <a:tabLst>
                <a:tab pos="0" algn="l"/>
                <a:tab pos="361950" algn="l"/>
              </a:tabLst>
            </a:pPr>
            <a:r>
              <a:rPr lang="ru-RU" dirty="0" smtClean="0"/>
              <a:t>11.Вручение </a:t>
            </a:r>
            <a:r>
              <a:rPr lang="ru-RU" dirty="0"/>
              <a:t>свидетельств воспитанникам МКУ Центр "Теплый дом" по профессиональному обучении «Сиделка (помощник по уходу)»  от 21.05.2024г.: </a:t>
            </a:r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vk.com/wall-182305845_4572</a:t>
            </a:r>
            <a:r>
              <a:rPr lang="ru-RU" dirty="0" smtClean="0"/>
              <a:t> </a:t>
            </a:r>
            <a:endParaRPr lang="ru-RU" dirty="0"/>
          </a:p>
          <a:p>
            <a:pPr algn="just">
              <a:lnSpc>
                <a:spcPct val="150000"/>
              </a:lnSpc>
              <a:tabLst>
                <a:tab pos="0" algn="l"/>
                <a:tab pos="361950" algn="l"/>
              </a:tabLst>
            </a:pPr>
            <a:r>
              <a:rPr lang="ru-RU" dirty="0" smtClean="0"/>
              <a:t>12.</a:t>
            </a:r>
            <a:r>
              <a:rPr lang="ru-RU" dirty="0"/>
              <a:t>	Воспитанники МКУ Центр "Теплый дом" посетили экскурсию в мастерские ГАПОУ НСО «Новосибирский медицинский колледж» от 04.04.2024г.: </a:t>
            </a:r>
            <a:r>
              <a:rPr lang="ru-RU" dirty="0">
                <a:hlinkClick r:id="rId7"/>
              </a:rPr>
              <a:t>https://</a:t>
            </a:r>
            <a:r>
              <a:rPr lang="ru-RU" dirty="0" smtClean="0">
                <a:hlinkClick r:id="rId7"/>
              </a:rPr>
              <a:t>vk.com/wall-182305845_4339</a:t>
            </a:r>
            <a:r>
              <a:rPr lang="ru-RU" dirty="0" smtClean="0"/>
              <a:t> </a:t>
            </a:r>
            <a:endParaRPr lang="ru-RU" dirty="0"/>
          </a:p>
          <a:p>
            <a:pPr algn="just">
              <a:lnSpc>
                <a:spcPct val="150000"/>
              </a:lnSpc>
              <a:tabLst>
                <a:tab pos="0" algn="l"/>
                <a:tab pos="361950" algn="l"/>
                <a:tab pos="1077913" algn="l"/>
              </a:tabLst>
            </a:pPr>
            <a:r>
              <a:rPr lang="ru-RU" dirty="0" smtClean="0"/>
              <a:t>13.</a:t>
            </a:r>
            <a:r>
              <a:rPr lang="ru-RU" dirty="0"/>
              <a:t>	Видео-ролик о проекте «Компас в будущее»: </a:t>
            </a:r>
            <a:r>
              <a:rPr lang="ru-RU" dirty="0">
                <a:hlinkClick r:id="rId8"/>
              </a:rPr>
              <a:t>https://</a:t>
            </a:r>
            <a:r>
              <a:rPr lang="ru-RU" dirty="0" smtClean="0">
                <a:hlinkClick r:id="rId8"/>
              </a:rPr>
              <a:t>disk.yandex.ru/i/Uxw7MGEG2t02MA</a:t>
            </a:r>
            <a:r>
              <a:rPr lang="ru-RU" dirty="0" smtClean="0"/>
              <a:t>  </a:t>
            </a:r>
            <a:endParaRPr lang="ru-RU" dirty="0"/>
          </a:p>
          <a:p>
            <a:pPr algn="just">
              <a:lnSpc>
                <a:spcPct val="150000"/>
              </a:lnSpc>
              <a:tabLst>
                <a:tab pos="0" algn="l"/>
                <a:tab pos="361950" algn="l"/>
                <a:tab pos="1077913" algn="l"/>
              </a:tabLst>
            </a:pPr>
            <a:r>
              <a:rPr lang="ru-RU" dirty="0" smtClean="0"/>
              <a:t>14.</a:t>
            </a:r>
            <a:r>
              <a:rPr lang="ru-RU" dirty="0"/>
              <a:t>	Видео-ролик телеканала ОТС. Получить полезные навыки и сделать первый шаг в профессию. Как работает "Компас в будущее"?: </a:t>
            </a:r>
            <a:r>
              <a:rPr lang="ru-RU" dirty="0">
                <a:hlinkClick r:id="rId9"/>
              </a:rPr>
              <a:t>https://</a:t>
            </a:r>
            <a:r>
              <a:rPr lang="ru-RU" dirty="0" smtClean="0">
                <a:hlinkClick r:id="rId9"/>
              </a:rPr>
              <a:t>youtu.be/f55lqSuM8kY?si=LfWkEVbFg150Sz-t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0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8270" y="162962"/>
            <a:ext cx="392036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Результаты реализации практики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60" y="961425"/>
            <a:ext cx="1183287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47 </a:t>
            </a:r>
            <a:r>
              <a:rPr lang="ru-RU" sz="2000" dirty="0"/>
              <a:t>подростков от 14 лет и </a:t>
            </a:r>
            <a:r>
              <a:rPr lang="ru-RU" sz="2000" dirty="0" smtClean="0"/>
              <a:t>старше из </a:t>
            </a:r>
            <a:r>
              <a:rPr lang="ru-RU" sz="2000" dirty="0"/>
              <a:t>организаций для </a:t>
            </a:r>
            <a:r>
              <a:rPr lang="ru-RU" sz="2000" dirty="0" smtClean="0"/>
              <a:t>подростков-сирот </a:t>
            </a:r>
            <a:r>
              <a:rPr lang="ru-RU" sz="2000" dirty="0"/>
              <a:t>и </a:t>
            </a:r>
            <a:r>
              <a:rPr lang="ru-RU" sz="2000" dirty="0" smtClean="0"/>
              <a:t>подростков, </a:t>
            </a:r>
            <a:r>
              <a:rPr lang="ru-RU" sz="2000" dirty="0"/>
              <a:t>оставшихся без попечения родителей: МКУ Центр «Теплый дом», МКУ Центр «Жемчужина», МКУ Центр «Созвездие» г. </a:t>
            </a:r>
            <a:r>
              <a:rPr lang="ru-RU" sz="2000" dirty="0" smtClean="0"/>
              <a:t>Новосибирска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обучились использованию Базовой сердечно-легочной реанимации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Прошли </a:t>
            </a:r>
            <a:r>
              <a:rPr lang="ru-RU" sz="2000" dirty="0"/>
              <a:t>профессиональное обучение в количестве: </a:t>
            </a:r>
          </a:p>
          <a:p>
            <a:pPr marL="625475" indent="-354013" algn="just">
              <a:buFontTx/>
              <a:buChar char="-"/>
            </a:pPr>
            <a:r>
              <a:rPr lang="ru-RU" sz="2000" dirty="0" smtClean="0"/>
              <a:t>24 </a:t>
            </a:r>
            <a:r>
              <a:rPr lang="ru-RU" sz="2000" dirty="0"/>
              <a:t>человека по основной образовательной программы профессионального обучения «Сиделка (помощник по уходу)» в 2023г.с выдачей </a:t>
            </a:r>
            <a:r>
              <a:rPr lang="ru-RU" sz="2000" dirty="0" smtClean="0"/>
              <a:t>свидетельства;</a:t>
            </a:r>
          </a:p>
          <a:p>
            <a:pPr marL="625475" indent="-354013" algn="just">
              <a:buFontTx/>
              <a:buChar char="-"/>
            </a:pPr>
            <a:r>
              <a:rPr lang="ru-RU" sz="2000" dirty="0" smtClean="0"/>
              <a:t>25 </a:t>
            </a:r>
            <a:r>
              <a:rPr lang="ru-RU" sz="2000" dirty="0"/>
              <a:t>человек по основной образовательной программы профессионального обучения «Помощник по уходу» в 2024г. с выдачей свидетельства</a:t>
            </a:r>
            <a:r>
              <a:rPr lang="ru-RU" sz="2000" dirty="0" smtClean="0"/>
              <a:t>;</a:t>
            </a:r>
          </a:p>
          <a:p>
            <a:pPr marL="625475" indent="-354013" algn="just">
              <a:buFontTx/>
              <a:buChar char="-"/>
            </a:pP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Качественный показатель итоговой аттестации обучающихся по программе профессионального обучения составил 84</a:t>
            </a:r>
            <a:r>
              <a:rPr lang="ru-RU" sz="2000" dirty="0" smtClean="0"/>
              <a:t>%;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- Зачислены и продолжают обучение по основной образовательной программе подготовки специалиста среднего звена специальности «Сестринское дело»  14 человек, из них: 13 человек обучаются по целевому договору (с последующим трудоустройством в государственные медицинские организации г. Новосибирска и Новосибирской области) и 1 обучающийся на бюджетной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30820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21" y="392674"/>
            <a:ext cx="4482305" cy="63402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4" y="134707"/>
            <a:ext cx="4753069" cy="67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399" y="494231"/>
            <a:ext cx="11336693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Оказание помощи молодежи в профессиональном самоопределении, становлении, социальной и психологической адаптации, с последующим закреплением для дальнейшей трудовой деятельности подросткам-сиротам и лицам, оставшимся без попечения родителей в г. Новосибирске и Новосибирской области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2400" y="124899"/>
            <a:ext cx="1906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ЦЕЛЬ ПРАКТИКИ: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399" y="1491746"/>
            <a:ext cx="218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ЗАДАЧИ ПРАКТИКИ: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204635"/>
              </p:ext>
            </p:extLst>
          </p:nvPr>
        </p:nvGraphicFramePr>
        <p:xfrm>
          <a:off x="532399" y="1861078"/>
          <a:ext cx="11336692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36692">
                  <a:extLst>
                    <a:ext uri="{9D8B030D-6E8A-4147-A177-3AD203B41FA5}">
                      <a16:colId xmlns:a16="http://schemas.microsoft.com/office/drawing/2014/main" val="1363594004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Организовать и осуществлять взаимодействие с организациями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для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подростков-сирот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и подростков,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оставшихся без попечения родителей;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Популяризировать медицинские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специальности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 и в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овлекать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подростков, в медицинские профессии;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Повышать доступность в приобретении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подросткам-сиротам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подросткам,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оставшихся без попечения родителей медицинского профессионального обучения 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СПО;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Закреплять молодых профессионалов в медицинских организациях г. Новосибирска и Новосибирской области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114300" marR="11430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75612"/>
                  </a:ext>
                </a:extLst>
              </a:tr>
            </a:tbl>
          </a:graphicData>
        </a:graphic>
      </p:graphicFrame>
      <p:pic>
        <p:nvPicPr>
          <p:cNvPr id="6" name="Picture 4" descr="https://avatars.mds.yandex.net/i?id=f9781a68021e48173ac5cd626e30351baddc6022-1063698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" y="4318503"/>
            <a:ext cx="11733291" cy="24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2399" y="3865244"/>
            <a:ext cx="29340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ПАРТНЕРЫ В РЕАЛИЗАЦИИ: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8829" y="4318502"/>
            <a:ext cx="51329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Департамент по социальной политике мэрии </a:t>
            </a:r>
            <a:endParaRPr lang="ru-RU" b="1" dirty="0" smtClean="0"/>
          </a:p>
          <a:p>
            <a:pPr algn="ctr"/>
            <a:r>
              <a:rPr lang="ru-RU" b="1" dirty="0" smtClean="0"/>
              <a:t>города </a:t>
            </a:r>
            <a:r>
              <a:rPr lang="ru-RU" b="1" dirty="0"/>
              <a:t>Новосибирска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1668" y="5039019"/>
            <a:ext cx="1715534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МКУ </a:t>
            </a:r>
            <a:r>
              <a:rPr lang="ru-RU" b="1" dirty="0" smtClean="0"/>
              <a:t>Центр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«Жемчужина»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29789" y="4964833"/>
            <a:ext cx="1657698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МКУ Центр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Теплый </a:t>
            </a:r>
            <a:r>
              <a:rPr lang="ru-RU" b="1" dirty="0" smtClean="0"/>
              <a:t>дом»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31809" y="6035929"/>
            <a:ext cx="1481945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МКУ Центр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Созвездие»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5210" y="5024469"/>
            <a:ext cx="439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ГАПОУ НСО </a:t>
            </a:r>
          </a:p>
          <a:p>
            <a:pPr algn="ctr"/>
            <a:r>
              <a:rPr lang="ru-RU" b="1" dirty="0" smtClean="0"/>
              <a:t>«Новосибирский медицинский колледж»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81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9" y="378438"/>
            <a:ext cx="11724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Тема </a:t>
            </a:r>
            <a:r>
              <a:rPr lang="ru-RU" dirty="0"/>
              <a:t>выбора будущей профессии </a:t>
            </a:r>
            <a:r>
              <a:rPr lang="ru-RU" dirty="0" smtClean="0"/>
              <a:t>актуальна </a:t>
            </a:r>
            <a:r>
              <a:rPr lang="ru-RU" dirty="0"/>
              <a:t>для всех подростков, </a:t>
            </a:r>
            <a:r>
              <a:rPr lang="ru-RU" dirty="0" smtClean="0"/>
              <a:t>особенно важна </a:t>
            </a:r>
            <a:r>
              <a:rPr lang="ru-RU" dirty="0"/>
              <a:t>для детей-сирот и детей, оставшихся без попечения родителей. </a:t>
            </a:r>
            <a:r>
              <a:rPr lang="ru-RU" dirty="0" smtClean="0"/>
              <a:t>Для </a:t>
            </a:r>
            <a:r>
              <a:rPr lang="ru-RU" dirty="0"/>
              <a:t>оказания поддержки старшеклассникам в решении этой проблемы Новосибирский медицинский колледж </a:t>
            </a:r>
            <a:r>
              <a:rPr lang="ru-RU" dirty="0" smtClean="0"/>
              <a:t> реализует </a:t>
            </a:r>
            <a:r>
              <a:rPr lang="ru-RU" dirty="0"/>
              <a:t>многоэтапный </a:t>
            </a:r>
            <a:r>
              <a:rPr lang="ru-RU" dirty="0" err="1"/>
              <a:t>профориентационный</a:t>
            </a:r>
            <a:r>
              <a:rPr lang="ru-RU" dirty="0"/>
              <a:t> проект </a:t>
            </a:r>
            <a:r>
              <a:rPr lang="ru-RU" dirty="0" smtClean="0"/>
              <a:t>«Компас в будущее».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598" y="79989"/>
            <a:ext cx="181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АКТУАЛЬНОСТЬ: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3042" y="3849695"/>
            <a:ext cx="878922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Организационные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мероприятия с руководителями и представителями Новосибирских центров помощи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подросткам ,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оставшимся без попечения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родителей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3317" y="4819494"/>
            <a:ext cx="756332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Проведен подбор целевой аудитории: подростков-сирот от 14лет и старше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83317" y="5512294"/>
            <a:ext cx="756332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Разработан и реализован мастер-класс «Базовая сердечно-легочная реанимация» с 47 учениками 9 классов</a:t>
            </a:r>
            <a:endParaRPr lang="ru-RU" dirty="0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47598" y="3849695"/>
            <a:ext cx="1175444" cy="1455621"/>
          </a:xfrm>
          <a:prstGeom prst="curv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347598" y="4172860"/>
            <a:ext cx="1175444" cy="2389058"/>
          </a:xfrm>
          <a:prstGeom prst="curv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069" y="1305816"/>
            <a:ext cx="1165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Изменения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рынке труда: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стремительно растут темпы развития рыночных отношений, обостряются конкурентные отношения,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возникают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кризисные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мировые явления, ослабляющие социальную защищенность всего населения.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0096" y="1957125"/>
            <a:ext cx="11758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Личностные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особенности детей-сирот и детей оставшихся без попечения родителей ограничивают возможности выхода в конкурентную профессиональную среду. Данная категория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подростков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имеет следующие проблемные стороны: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0859" y="2535583"/>
            <a:ext cx="10112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100"/>
              <a:buFont typeface="Symbol" panose="05050102010706020507" pitchFamily="18" charset="2"/>
              <a:buChar char="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сниженную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коммуникативную способность;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Symbol" panose="05050102010706020507" pitchFamily="18" charset="2"/>
              <a:buChar char="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слабые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навыки самообслуживания;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Symbol" panose="05050102010706020507" pitchFamily="18" charset="2"/>
              <a:buChar char="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слабые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знания нормативно-правовых возможностей;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Symbol" panose="05050102010706020507" pitchFamily="18" charset="2"/>
              <a:buChar char="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низкий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уровень мотивации к разным видам деятельности, в том числе и трудовой;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Picture 4" descr="https://sun9-43.userapi.com/impg/jaUqT5mt6GnZJ-wgL0Z02kLwjDhonh1asUblYA/JpGwlkFlr_o.jpg?size=2560x1920&amp;quality=95&amp;sign=9416dcb85616a6244747fc16c732216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69" y="4656163"/>
            <a:ext cx="2537526" cy="20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58" y="365201"/>
            <a:ext cx="1101945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2. Проеден выбор </a:t>
            </a:r>
            <a:r>
              <a:rPr lang="ru-RU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претендентов среди учащихся во время проведения </a:t>
            </a:r>
            <a:r>
              <a:rPr lang="ru-RU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мастер-класса «БСЛР» </a:t>
            </a:r>
            <a:r>
              <a:rPr lang="ru-RU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на обучение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основной образовательной программы профессионального обучения «Сиделка (помощник по уходу)» и консультации с психолого-педагогическим коллективом центра помощи детям, оставшимся без попечения родителей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8459" y="3044444"/>
            <a:ext cx="110194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3. Проведено обучение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основной образовательной программе профессионального обучения «Сиделка (помощник по уходу)»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13" y="1644218"/>
            <a:ext cx="101705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Разработана программа профессионального обучения,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оставлено расписание,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одобран преподавательский коллектив,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ешен вопрос  о месте проведения теоретических, практических занятий и симуляционного курса</a:t>
            </a:r>
            <a:endParaRPr lang="ru-RU" dirty="0"/>
          </a:p>
        </p:txBody>
      </p:sp>
      <p:pic>
        <p:nvPicPr>
          <p:cNvPr id="2050" name="Picture 2" descr="https://sun9-43.userapi.com/impg/-6nRJoDYwYff5NIr2KYslPCkdhelRh9HlpxssA/iWMmfixqdzE.jpg?size=960x1154&amp;quality=96&amp;sign=a416e2302941c58ca233de6925be95b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985" y="3781524"/>
            <a:ext cx="2765926" cy="29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7.userapi.com/impg/22hRY1qB1__om7qikrG_XK8lwC2Yd3eXKc9eZg/TDI7Lu3wq9c.jpg?size=1620x2160&amp;quality=95&amp;sign=8ebc69c7e50849e89ce10f4c73d3cf4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8" y="3781522"/>
            <a:ext cx="3793403" cy="29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80.userapi.com/impg/6BlAIqaTf9GsLMizdLdmj7vbVCPZn79JtydF8w/DyqaelTxLw0.jpg?size=1564x1040&amp;quality=95&amp;sign=21b39eb373b0b2cc27dc7b3445c4c55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78" y="3781522"/>
            <a:ext cx="4390930" cy="29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98"/>
          <p:cNvSpPr txBox="1">
            <a:spLocks noChangeArrowheads="1"/>
          </p:cNvSpPr>
          <p:nvPr/>
        </p:nvSpPr>
        <p:spPr bwMode="auto">
          <a:xfrm>
            <a:off x="515150" y="3871261"/>
            <a:ext cx="3045655" cy="449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(профориентационного скрининга детей)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9" name="Text Box 196"/>
          <p:cNvSpPr txBox="1">
            <a:spLocks noChangeArrowheads="1"/>
          </p:cNvSpPr>
          <p:nvPr/>
        </p:nvSpPr>
        <p:spPr bwMode="auto">
          <a:xfrm>
            <a:off x="5318621" y="2412761"/>
            <a:ext cx="2857500" cy="8645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Основная образовательная программа профессионального обучения: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«Сиделка (помощник по уходу)»,2023г.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«Помощник по уходу», 2024г.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 Box 195"/>
          <p:cNvSpPr txBox="1">
            <a:spLocks noChangeArrowheads="1"/>
          </p:cNvSpPr>
          <p:nvPr/>
        </p:nvSpPr>
        <p:spPr bwMode="auto">
          <a:xfrm>
            <a:off x="9249271" y="2551112"/>
            <a:ext cx="2501900" cy="1427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Программа подготовки специалиста среднего звена специальность 34.02.01 "Сестринское дело"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(на базе 9 классов с реализацией сетевого обучения)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Text Box 194"/>
          <p:cNvSpPr txBox="1">
            <a:spLocks noChangeArrowheads="1"/>
          </p:cNvSpPr>
          <p:nvPr/>
        </p:nvSpPr>
        <p:spPr bwMode="auto">
          <a:xfrm>
            <a:off x="5865458" y="1424151"/>
            <a:ext cx="1554162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Профессиональное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обучение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AutoShape 193"/>
          <p:cNvSpPr>
            <a:spLocks noChangeShapeType="1"/>
          </p:cNvSpPr>
          <p:nvPr/>
        </p:nvSpPr>
        <p:spPr bwMode="auto">
          <a:xfrm flipH="1">
            <a:off x="4606882" y="609599"/>
            <a:ext cx="45719" cy="60794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" name="AutoShape 192"/>
          <p:cNvSpPr>
            <a:spLocks noChangeShapeType="1"/>
          </p:cNvSpPr>
          <p:nvPr/>
        </p:nvSpPr>
        <p:spPr bwMode="auto">
          <a:xfrm flipH="1">
            <a:off x="8398113" y="657184"/>
            <a:ext cx="45719" cy="60319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" name="Text Box 191"/>
          <p:cNvSpPr txBox="1">
            <a:spLocks noChangeArrowheads="1"/>
          </p:cNvSpPr>
          <p:nvPr/>
        </p:nvSpPr>
        <p:spPr bwMode="auto">
          <a:xfrm>
            <a:off x="43462" y="2712536"/>
            <a:ext cx="1425575" cy="503238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МКУ Центр «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Теплый дом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 Box 190"/>
          <p:cNvSpPr txBox="1">
            <a:spLocks noChangeArrowheads="1"/>
          </p:cNvSpPr>
          <p:nvPr/>
        </p:nvSpPr>
        <p:spPr bwMode="auto">
          <a:xfrm>
            <a:off x="1531807" y="2708567"/>
            <a:ext cx="1425575" cy="511175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МКУ Центр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«Жемчужина»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 Box 188"/>
          <p:cNvSpPr txBox="1">
            <a:spLocks noChangeArrowheads="1"/>
          </p:cNvSpPr>
          <p:nvPr/>
        </p:nvSpPr>
        <p:spPr bwMode="auto">
          <a:xfrm>
            <a:off x="5618665" y="3800142"/>
            <a:ext cx="2256808" cy="6346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Дальнейшая профориентация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(профориентационного скрининга школьников)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Text Box 187"/>
          <p:cNvSpPr txBox="1">
            <a:spLocks noChangeArrowheads="1"/>
          </p:cNvSpPr>
          <p:nvPr/>
        </p:nvSpPr>
        <p:spPr bwMode="auto">
          <a:xfrm>
            <a:off x="583968" y="609599"/>
            <a:ext cx="2879725" cy="66478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этап деятельности ГАПОУ НСО «Новосибирский медицинский колледж»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Text Box 186"/>
          <p:cNvSpPr txBox="1">
            <a:spLocks noChangeArrowheads="1"/>
          </p:cNvSpPr>
          <p:nvPr/>
        </p:nvSpPr>
        <p:spPr bwMode="auto">
          <a:xfrm>
            <a:off x="5191571" y="587031"/>
            <a:ext cx="2879725" cy="687352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этап деятельности ГАПОУ НСО «Новосибирский медицинский колледж»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Text Box 185"/>
          <p:cNvSpPr txBox="1">
            <a:spLocks noChangeArrowheads="1"/>
          </p:cNvSpPr>
          <p:nvPr/>
        </p:nvSpPr>
        <p:spPr bwMode="auto">
          <a:xfrm>
            <a:off x="9009550" y="575531"/>
            <a:ext cx="2879725" cy="63728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 этап деятельности ГАПОУ НСО «Новосибирский медицинский колледж»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1" name="Text Box 184"/>
          <p:cNvSpPr txBox="1">
            <a:spLocks noChangeArrowheads="1"/>
          </p:cNvSpPr>
          <p:nvPr/>
        </p:nvSpPr>
        <p:spPr bwMode="auto">
          <a:xfrm>
            <a:off x="1346374" y="1804695"/>
            <a:ext cx="1333500" cy="320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Взаимодействие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Text Box 183"/>
          <p:cNvSpPr txBox="1">
            <a:spLocks noChangeArrowheads="1"/>
          </p:cNvSpPr>
          <p:nvPr/>
        </p:nvSpPr>
        <p:spPr bwMode="auto">
          <a:xfrm>
            <a:off x="9723141" y="1372557"/>
            <a:ext cx="1554163" cy="617538"/>
          </a:xfrm>
          <a:prstGeom prst="rect">
            <a:avLst/>
          </a:prstGeom>
          <a:solidFill>
            <a:srgbClr val="FFFFFF"/>
          </a:solidFill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 образование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Text Box 182"/>
          <p:cNvSpPr txBox="1">
            <a:spLocks noChangeArrowheads="1"/>
          </p:cNvSpPr>
          <p:nvPr/>
        </p:nvSpPr>
        <p:spPr bwMode="auto">
          <a:xfrm>
            <a:off x="9723141" y="4487903"/>
            <a:ext cx="158432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Дипломированный специалист СПО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AutoShape 181"/>
          <p:cNvSpPr>
            <a:spLocks noChangeShapeType="1"/>
          </p:cNvSpPr>
          <p:nvPr/>
        </p:nvSpPr>
        <p:spPr bwMode="auto">
          <a:xfrm flipV="1">
            <a:off x="7875473" y="3215774"/>
            <a:ext cx="1373798" cy="8986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5" name="AutoShape 180"/>
          <p:cNvSpPr>
            <a:spLocks noChangeArrowheads="1"/>
          </p:cNvSpPr>
          <p:nvPr/>
        </p:nvSpPr>
        <p:spPr bwMode="auto">
          <a:xfrm>
            <a:off x="10370840" y="2219325"/>
            <a:ext cx="258763" cy="23495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6" name="AutoShape 179"/>
          <p:cNvSpPr>
            <a:spLocks noChangeArrowheads="1"/>
          </p:cNvSpPr>
          <p:nvPr/>
        </p:nvSpPr>
        <p:spPr bwMode="auto">
          <a:xfrm>
            <a:off x="6513157" y="1995944"/>
            <a:ext cx="258763" cy="23495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7" name="Text Box 178"/>
          <p:cNvSpPr txBox="1">
            <a:spLocks noChangeArrowheads="1"/>
          </p:cNvSpPr>
          <p:nvPr/>
        </p:nvSpPr>
        <p:spPr bwMode="auto">
          <a:xfrm>
            <a:off x="5929918" y="4863784"/>
            <a:ext cx="1584325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Свидетельство о должности служащего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AutoShape 177"/>
          <p:cNvSpPr>
            <a:spLocks noChangeArrowheads="1"/>
          </p:cNvSpPr>
          <p:nvPr/>
        </p:nvSpPr>
        <p:spPr bwMode="auto">
          <a:xfrm>
            <a:off x="1868306" y="2219325"/>
            <a:ext cx="258763" cy="23495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9" name="Text Box 166"/>
          <p:cNvSpPr txBox="1">
            <a:spLocks noChangeArrowheads="1"/>
          </p:cNvSpPr>
          <p:nvPr/>
        </p:nvSpPr>
        <p:spPr bwMode="auto">
          <a:xfrm>
            <a:off x="6579609" y="5856430"/>
            <a:ext cx="3700904" cy="649424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КАДРЫ РФ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0" name="AutoShape 167"/>
          <p:cNvSpPr>
            <a:spLocks noChangeArrowheads="1"/>
          </p:cNvSpPr>
          <p:nvPr/>
        </p:nvSpPr>
        <p:spPr bwMode="auto">
          <a:xfrm>
            <a:off x="4961780" y="5126694"/>
            <a:ext cx="968137" cy="1278142"/>
          </a:xfrm>
          <a:prstGeom prst="curvedRightArrow">
            <a:avLst>
              <a:gd name="adj1" fmla="val 17618"/>
              <a:gd name="adj2" fmla="val 50638"/>
              <a:gd name="adj3" fmla="val 33333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1" name="AutoShape 176"/>
          <p:cNvSpPr>
            <a:spLocks noChangeArrowheads="1"/>
          </p:cNvSpPr>
          <p:nvPr/>
        </p:nvSpPr>
        <p:spPr bwMode="auto">
          <a:xfrm>
            <a:off x="11277304" y="4733226"/>
            <a:ext cx="839393" cy="1671609"/>
          </a:xfrm>
          <a:prstGeom prst="curvedLeftArrow">
            <a:avLst>
              <a:gd name="adj1" fmla="val 17780"/>
              <a:gd name="adj2" fmla="val 55229"/>
              <a:gd name="adj3" fmla="val 33333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2" name="AutoShape 175"/>
          <p:cNvSpPr>
            <a:spLocks noChangeArrowheads="1"/>
          </p:cNvSpPr>
          <p:nvPr/>
        </p:nvSpPr>
        <p:spPr bwMode="auto">
          <a:xfrm>
            <a:off x="1856276" y="3509968"/>
            <a:ext cx="258763" cy="23495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" name="AutoShape 174"/>
          <p:cNvSpPr>
            <a:spLocks noChangeArrowheads="1"/>
          </p:cNvSpPr>
          <p:nvPr/>
        </p:nvSpPr>
        <p:spPr bwMode="auto">
          <a:xfrm>
            <a:off x="1868306" y="4377966"/>
            <a:ext cx="258763" cy="23495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AutoShape 173"/>
          <p:cNvSpPr>
            <a:spLocks noChangeArrowheads="1"/>
          </p:cNvSpPr>
          <p:nvPr/>
        </p:nvSpPr>
        <p:spPr bwMode="auto">
          <a:xfrm>
            <a:off x="6541830" y="3429000"/>
            <a:ext cx="258763" cy="23495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" name="AutoShape 172"/>
          <p:cNvSpPr>
            <a:spLocks noChangeArrowheads="1"/>
          </p:cNvSpPr>
          <p:nvPr/>
        </p:nvSpPr>
        <p:spPr bwMode="auto">
          <a:xfrm>
            <a:off x="6553708" y="4570975"/>
            <a:ext cx="258763" cy="23495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6" name="AutoShape 171"/>
          <p:cNvSpPr>
            <a:spLocks noChangeArrowheads="1"/>
          </p:cNvSpPr>
          <p:nvPr/>
        </p:nvSpPr>
        <p:spPr bwMode="auto">
          <a:xfrm>
            <a:off x="10370840" y="4075112"/>
            <a:ext cx="258763" cy="23495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Text Box 170"/>
          <p:cNvSpPr txBox="1">
            <a:spLocks noChangeArrowheads="1"/>
          </p:cNvSpPr>
          <p:nvPr/>
        </p:nvSpPr>
        <p:spPr bwMode="auto">
          <a:xfrm>
            <a:off x="515150" y="4773653"/>
            <a:ext cx="3032125" cy="846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Целевая группа: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Категория: дети от 2 до 7 л;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Категория: дети от 8 до 14 л;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Категория:  от 14 до 23 лет.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Text Box 169"/>
          <p:cNvSpPr txBox="1">
            <a:spLocks noChangeArrowheads="1"/>
          </p:cNvSpPr>
          <p:nvPr/>
        </p:nvSpPr>
        <p:spPr bwMode="auto">
          <a:xfrm>
            <a:off x="601597" y="5780528"/>
            <a:ext cx="3032125" cy="10095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Мастер- классы с использованием симуляций: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«Чистые ручки», «Здоровые зубки»;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«Первая помощь»;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Мастер- класс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«БСЛР»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Text Box 168"/>
          <p:cNvSpPr txBox="1">
            <a:spLocks noChangeArrowheads="1"/>
          </p:cNvSpPr>
          <p:nvPr/>
        </p:nvSpPr>
        <p:spPr bwMode="auto">
          <a:xfrm>
            <a:off x="601597" y="1438587"/>
            <a:ext cx="275798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Квесты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интерактивные конкурсы и пр.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Rectangle 199"/>
          <p:cNvSpPr>
            <a:spLocks noChangeArrowheads="1"/>
          </p:cNvSpPr>
          <p:nvPr/>
        </p:nvSpPr>
        <p:spPr bwMode="auto">
          <a:xfrm>
            <a:off x="152400" y="88612"/>
            <a:ext cx="11499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060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СХЕМА МНОГОЭТАПНОГО ПРОФОРИЕНТАЦИОННОГО ПРОЕКТА</a:t>
            </a:r>
            <a:r>
              <a:rPr lang="ru-RU" alt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«КОМПАС В БУДУЩЕЕ» </a:t>
            </a:r>
            <a:r>
              <a:rPr lang="ru-RU" alt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ПОДРОСТКОВ-СИРОТ И ПОДРОСТКОВ, ОСТАВШИХСЯ БЕЗ ПОПЕЧЕНИЯ РОДИТЕЛЕЙ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Rectangle 217"/>
          <p:cNvSpPr>
            <a:spLocks noChangeArrowheads="1"/>
          </p:cNvSpPr>
          <p:nvPr/>
        </p:nvSpPr>
        <p:spPr bwMode="auto">
          <a:xfrm>
            <a:off x="152400" y="609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2" name="Rectangle 218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" name="Rectangle 220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Text Box 190"/>
          <p:cNvSpPr txBox="1">
            <a:spLocks noChangeArrowheads="1"/>
          </p:cNvSpPr>
          <p:nvPr/>
        </p:nvSpPr>
        <p:spPr bwMode="auto">
          <a:xfrm>
            <a:off x="3039873" y="2708567"/>
            <a:ext cx="1425575" cy="511175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МКУ Центр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ru-RU" altLang="ru-RU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озвездие»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528679" y="5316478"/>
            <a:ext cx="1964905" cy="3033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AutoShape 189"/>
          <p:cNvSpPr>
            <a:spLocks noChangeShapeType="1"/>
          </p:cNvSpPr>
          <p:nvPr/>
        </p:nvSpPr>
        <p:spPr bwMode="auto">
          <a:xfrm flipV="1">
            <a:off x="2493584" y="2916146"/>
            <a:ext cx="2819748" cy="252498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0" name="Выноска 1 (с границей) 159"/>
          <p:cNvSpPr/>
          <p:nvPr/>
        </p:nvSpPr>
        <p:spPr>
          <a:xfrm flipV="1">
            <a:off x="706308" y="6643377"/>
            <a:ext cx="1525458" cy="45719"/>
          </a:xfrm>
          <a:prstGeom prst="accentCallout1">
            <a:avLst>
              <a:gd name="adj1" fmla="val 149787"/>
              <a:gd name="adj2" fmla="val -1212"/>
              <a:gd name="adj3" fmla="val 2723546"/>
              <a:gd name="adj4" fmla="val -11625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23" y="246185"/>
            <a:ext cx="114212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РЕАЛИЗАЦИЯ МНОГОЭТАПНОГО ПРОФОРИЕНТАЦИОННОГО ПРОЕКТА</a:t>
            </a:r>
          </a:p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 «КОМПАС В </a:t>
            </a: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БУДУЩЕЕ»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ДЛЯ ДЕТЕЙ-СИРОТ И ДЕТЕЙ, ОСТАВШИХСЯ БЕЗ ПОПЕЧЕНИЯ РОДИТЕЛЕЙ В 2022-2023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у.г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11326" y="3106716"/>
            <a:ext cx="5367151" cy="8330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Основная образовательная программа профессионального обучения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«Сиделка (помощник по уходу)»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11326" y="4534878"/>
            <a:ext cx="5367151" cy="6435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Дальнейший</a:t>
            </a:r>
            <a:r>
              <a:rPr kumimoji="0" lang="ru-RU" alt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профориентационный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скрининг школьников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48432" y="5563841"/>
            <a:ext cx="4199331" cy="10918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24 учащихся 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получили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СВИДЕТЕЛЬСТВО О ДОЛЖНОСТИ СЛУЖАЩЕГО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«Сиделка (помощник по уходу)»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412321" y="1691282"/>
            <a:ext cx="3294823" cy="106950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этап деятельности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ГАПОУ НСО «Новосибирский медицинский колледж»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91308" y="1848925"/>
            <a:ext cx="2187942" cy="811848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МКУ Центр «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Теплый дом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248530" y="1871943"/>
            <a:ext cx="2111132" cy="78883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МКУ Центр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«Жемчужина»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064379" y="2041659"/>
            <a:ext cx="1216152" cy="238045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7821348" y="2041659"/>
            <a:ext cx="1216152" cy="238045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3531" y="3655312"/>
            <a:ext cx="208592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24.01.2022-20.05.2023гг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проучили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13 учащихся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10350" y="3692768"/>
            <a:ext cx="195293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25.01.2022-19.05.2023гг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проучили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11 учащихся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783377" y="2842663"/>
            <a:ext cx="365552" cy="61546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632" y="2859751"/>
            <a:ext cx="402371" cy="634039"/>
          </a:xfrm>
          <a:prstGeom prst="rect">
            <a:avLst/>
          </a:prstGeom>
        </p:spPr>
      </p:pic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55832" y="4369294"/>
            <a:ext cx="937700" cy="1861956"/>
          </a:xfrm>
          <a:prstGeom prst="curvedRightArrow">
            <a:avLst>
              <a:gd name="adj1" fmla="val 17648"/>
              <a:gd name="adj2" fmla="val 50723"/>
              <a:gd name="adj3" fmla="val 3333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1102664" y="4369294"/>
            <a:ext cx="1089336" cy="1978752"/>
          </a:xfrm>
          <a:prstGeom prst="curvedLeftArrow">
            <a:avLst>
              <a:gd name="adj1" fmla="val 17780"/>
              <a:gd name="adj2" fmla="val 55229"/>
              <a:gd name="adj3" fmla="val 3333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6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269" y="164529"/>
            <a:ext cx="114212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РЕАЛИЗАЦИЯ МНОГОЭТАПНОГО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ПРОФОРИЕНТАЦИОННОГО </a:t>
            </a: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ПРОЕКТА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«КОМПАС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БУДУЩЕЕ»</a:t>
            </a:r>
            <a:r>
              <a:rPr lang="ru-RU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ДЛЯ ДЕТЕЙ-СИРОТ И ДЕТЕЙ, ОСТАВШИХСЯ БЕЗ ПОПЕЧЕНИЯ РОДИТЕЛЕЙ В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2024г.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93531" y="5017994"/>
            <a:ext cx="10058399" cy="3006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Основная образовательная программа профессионального обучения «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омощник по уходу»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72716" y="6153047"/>
            <a:ext cx="9500027" cy="3369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25 учащихся 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получили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СВИДЕТЕЛЬСТВО О ДОЛЖНОСТИ СЛУЖАЩЕГО «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омощник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по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уходу»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466478" y="1412137"/>
            <a:ext cx="3294823" cy="106950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этап деятельности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ГАПОУ НСО «Новосибирский медицинский колледж»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91308" y="1848925"/>
            <a:ext cx="2187942" cy="811848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МКУ Центр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Теплый дом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248530" y="1871943"/>
            <a:ext cx="2111132" cy="78883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МКУ Центр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«Жемчужина»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064379" y="2041659"/>
            <a:ext cx="1216152" cy="238045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7821348" y="2041659"/>
            <a:ext cx="1216152" cy="238045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3531" y="3655312"/>
            <a:ext cx="208592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05.02.2024-07.05.2024гг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проучили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15 учащихся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10350" y="3692768"/>
            <a:ext cx="195293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05.02.2024-07.05.2024г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проучили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9 учащихся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783377" y="2842663"/>
            <a:ext cx="365552" cy="61546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632" y="2859751"/>
            <a:ext cx="402371" cy="634039"/>
          </a:xfrm>
          <a:prstGeom prst="rect">
            <a:avLst/>
          </a:prstGeom>
        </p:spPr>
      </p:pic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16454" y="4345169"/>
            <a:ext cx="937700" cy="2249586"/>
          </a:xfrm>
          <a:prstGeom prst="curvedRightArrow">
            <a:avLst>
              <a:gd name="adj1" fmla="val 17648"/>
              <a:gd name="adj2" fmla="val 50723"/>
              <a:gd name="adj3" fmla="val 3333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1102663" y="4321044"/>
            <a:ext cx="1089336" cy="2297836"/>
          </a:xfrm>
          <a:prstGeom prst="curvedLeftArrow">
            <a:avLst>
              <a:gd name="adj1" fmla="val 17780"/>
              <a:gd name="adj2" fmla="val 55229"/>
              <a:gd name="adj3" fmla="val 3333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00930" y="2629342"/>
            <a:ext cx="2187942" cy="811848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МКУ Центр «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Созвездие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79405" y="3706601"/>
            <a:ext cx="195293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05.02.2024-07.05.2024г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проучили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учащийся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716" y="3492466"/>
            <a:ext cx="402371" cy="176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3745" y="5505225"/>
            <a:ext cx="92402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Квалификационный экзамен сдали на: "5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12 человек; "4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 -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человек; "3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 -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человека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297" y="332777"/>
            <a:ext cx="110194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Поступление выпускников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класса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Новосибирских центров помощи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подросткам,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оставшимся без попечения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родителей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ГАПОУ НСО «Новосибирский медицинский колледж»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297" y="1195057"/>
            <a:ext cx="110194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14 обучающихся </a:t>
            </a:r>
            <a:r>
              <a:rPr lang="ru-RU" dirty="0" smtClean="0"/>
              <a:t>поступили на обучение по </a:t>
            </a:r>
            <a:r>
              <a:rPr lang="ru-RU" b="1" dirty="0" smtClean="0"/>
              <a:t>образовательной</a:t>
            </a:r>
            <a:r>
              <a:rPr lang="ru-RU" dirty="0" smtClean="0"/>
              <a:t>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alt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рограмме </a:t>
            </a:r>
            <a:r>
              <a:rPr lang="ru-RU" alt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подготовки специалиста среднего звена специальность 34.02.01 "Сестринское дело</a:t>
            </a:r>
            <a:r>
              <a:rPr lang="ru-RU" alt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r>
              <a:rPr lang="ru-RU" alt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alt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базе 9 классов с реализацией сетевого обучения</a:t>
            </a:r>
            <a:r>
              <a:rPr lang="ru-RU" alt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ru-RU" alt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598" y="2080095"/>
            <a:ext cx="9224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13 обучающихся по целевому договору с медицинским организациями г. Новосибирска;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1 обучающийся на бюджетном обучении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122629" y="2965133"/>
            <a:ext cx="96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окончанию обучения 13 обучающихся будут трудоустроены в МО Новосибирской области </a:t>
            </a:r>
            <a:endParaRPr lang="ru-RU" dirty="0"/>
          </a:p>
        </p:txBody>
      </p:sp>
      <p:pic>
        <p:nvPicPr>
          <p:cNvPr id="4100" name="Picture 4" descr="https://sun9-48.userapi.com/impg/rFkqqUpFKYnb3pSe-5vWae6bEJYLN4-nTOJgXg/pXTfYGyVFbE.jpg?size=828x552&amp;quality=95&amp;sign=b28054c675b0fb9e5bfcc1a9fe5e7b0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0" y="3428998"/>
            <a:ext cx="4828294" cy="321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187" t="16939" r="20323" b="37075"/>
          <a:stretch/>
        </p:blipFill>
        <p:spPr>
          <a:xfrm>
            <a:off x="5703682" y="3428999"/>
            <a:ext cx="6170463" cy="32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956" y="766379"/>
            <a:ext cx="1101806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a typeface="Arial Unicode MS" panose="020B0604020202020204" pitchFamily="34" charset="-128"/>
              </a:rPr>
              <a:t>Тиражирование проводилась на </a:t>
            </a:r>
            <a:r>
              <a:rPr lang="ru-RU" b="1" dirty="0">
                <a:solidFill>
                  <a:srgbClr val="000000"/>
                </a:solidFill>
                <a:ea typeface="Arial Unicode MS" panose="020B0604020202020204" pitchFamily="34" charset="-128"/>
              </a:rPr>
              <a:t>Международной премии </a:t>
            </a:r>
            <a:r>
              <a:rPr lang="ru-RU" b="1" dirty="0" smtClean="0">
                <a:solidFill>
                  <a:srgbClr val="000000"/>
                </a:solidFill>
                <a:ea typeface="Arial Unicode MS" panose="020B0604020202020204" pitchFamily="34" charset="-128"/>
              </a:rPr>
              <a:t># МЫВМЕСТЕ</a:t>
            </a:r>
            <a:r>
              <a:rPr lang="ru-RU" dirty="0">
                <a:solidFill>
                  <a:srgbClr val="000000"/>
                </a:solidFill>
                <a:ea typeface="Arial Unicode MS" panose="020B0604020202020204" pitchFamily="34" charset="-128"/>
              </a:rPr>
              <a:t>:</a:t>
            </a:r>
            <a:r>
              <a:rPr lang="ru-RU" dirty="0" smtClean="0">
                <a:solidFill>
                  <a:srgbClr val="000000"/>
                </a:solidFill>
                <a:ea typeface="Arial Unicode MS" panose="020B0604020202020204" pitchFamily="34" charset="-128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ea typeface="Arial Unicode MS" panose="020B0604020202020204" pitchFamily="34" charset="-128"/>
              </a:rPr>
              <a:t>Заняли </a:t>
            </a:r>
            <a:r>
              <a:rPr lang="ru-RU" dirty="0">
                <a:solidFill>
                  <a:srgbClr val="000000"/>
                </a:solidFill>
                <a:ea typeface="Arial Unicode MS" panose="020B0604020202020204" pitchFamily="34" charset="-128"/>
              </a:rPr>
              <a:t>2 место в регионе в номинации «Помощь людям» в г. Новосибирск 2022г</a:t>
            </a:r>
            <a:r>
              <a:rPr lang="ru-RU" dirty="0" smtClean="0">
                <a:solidFill>
                  <a:srgbClr val="000000"/>
                </a:solidFill>
                <a:ea typeface="Arial Unicode MS" panose="020B0604020202020204" pitchFamily="34" charset="-128"/>
              </a:rPr>
              <a:t>.;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ea typeface="Arial Unicode MS" panose="020B0604020202020204" pitchFamily="34" charset="-128"/>
              </a:rPr>
              <a:t>Наша </a:t>
            </a:r>
            <a:r>
              <a:rPr lang="ru-RU" dirty="0">
                <a:solidFill>
                  <a:srgbClr val="000000"/>
                </a:solidFill>
                <a:ea typeface="Arial Unicode MS" panose="020B0604020202020204" pitchFamily="34" charset="-128"/>
              </a:rPr>
              <a:t>организация с проектом «Компас в будущее» вышла в полуфинал  </a:t>
            </a:r>
            <a:r>
              <a:rPr lang="ru-RU" b="1" dirty="0" smtClean="0">
                <a:solidFill>
                  <a:srgbClr val="000000"/>
                </a:solidFill>
                <a:ea typeface="Arial Unicode MS" panose="020B0604020202020204" pitchFamily="34" charset="-128"/>
              </a:rPr>
              <a:t>Международной </a:t>
            </a:r>
            <a:r>
              <a:rPr lang="ru-RU" b="1" dirty="0">
                <a:solidFill>
                  <a:srgbClr val="000000"/>
                </a:solidFill>
                <a:ea typeface="Arial Unicode MS" panose="020B0604020202020204" pitchFamily="34" charset="-128"/>
              </a:rPr>
              <a:t>премии </a:t>
            </a:r>
            <a:endParaRPr lang="ru-RU" b="1" dirty="0" smtClean="0">
              <a:solidFill>
                <a:srgbClr val="000000"/>
              </a:solidFill>
              <a:ea typeface="Arial Unicode MS" panose="020B0604020202020204" pitchFamily="34" charset="-128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ea typeface="Arial Unicode MS" panose="020B0604020202020204" pitchFamily="34" charset="-128"/>
              </a:rPr>
              <a:t>     # </a:t>
            </a:r>
            <a:r>
              <a:rPr lang="ru-RU" b="1" dirty="0">
                <a:solidFill>
                  <a:srgbClr val="000000"/>
                </a:solidFill>
                <a:ea typeface="Arial Unicode MS" panose="020B0604020202020204" pitchFamily="34" charset="-128"/>
              </a:rPr>
              <a:t>МЫВМЕСТЕ 2022г.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37881" y="250639"/>
            <a:ext cx="311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ТИРАЖИРОВАНИЕ ПРАКТИКИ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11" y="2395535"/>
            <a:ext cx="5559637" cy="39925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8" y="2392825"/>
            <a:ext cx="5613354" cy="39925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40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1412</Words>
  <Application>Microsoft Office PowerPoint</Application>
  <PresentationFormat>Широкоэкранный</PresentationFormat>
  <Paragraphs>162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</dc:creator>
  <cp:lastModifiedBy>Преподаватель</cp:lastModifiedBy>
  <cp:revision>45</cp:revision>
  <dcterms:created xsi:type="dcterms:W3CDTF">2024-06-14T08:21:40Z</dcterms:created>
  <dcterms:modified xsi:type="dcterms:W3CDTF">2024-06-19T03:41:18Z</dcterms:modified>
</cp:coreProperties>
</file>