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2" r:id="rId4"/>
    <p:sldId id="265" r:id="rId5"/>
    <p:sldId id="257" r:id="rId6"/>
    <p:sldId id="269" r:id="rId7"/>
    <p:sldId id="258" r:id="rId8"/>
    <p:sldId id="264" r:id="rId9"/>
    <p:sldId id="261" r:id="rId10"/>
    <p:sldId id="270" r:id="rId11"/>
    <p:sldId id="271" r:id="rId12"/>
    <p:sldId id="273" r:id="rId13"/>
    <p:sldId id="272" r:id="rId14"/>
    <p:sldId id="26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192"/>
    <a:srgbClr val="C76100"/>
    <a:srgbClr val="F5E4CA"/>
    <a:srgbClr val="B67D47"/>
    <a:srgbClr val="6D5B47"/>
    <a:srgbClr val="BB8752"/>
    <a:srgbClr val="F07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Количественные показатели уровня занятости выпускников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трудоустройства на  31.12.2023</c:v>
                </c:pt>
              </c:strCache>
            </c:strRef>
          </c:tx>
          <c:spPr>
            <a:solidFill>
              <a:schemeClr val="accent1">
                <a:shade val="76000"/>
                <a:alpha val="88000"/>
              </a:schemeClr>
            </a:solidFill>
            <a:ln>
              <a:solidFill>
                <a:schemeClr val="accent1">
                  <a:shade val="76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shade val="76000"/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shade val="76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Выпуск 2020</c:v>
                </c:pt>
                <c:pt idx="1">
                  <c:v>Выпуск 2021</c:v>
                </c:pt>
                <c:pt idx="2">
                  <c:v>Выпуск 2022</c:v>
                </c:pt>
                <c:pt idx="3">
                  <c:v>Выпуск 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94.8</c:v>
                </c:pt>
                <c:pt idx="1">
                  <c:v>81.8</c:v>
                </c:pt>
                <c:pt idx="2">
                  <c:v>64.2</c:v>
                </c:pt>
                <c:pt idx="3">
                  <c:v>44.8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B3-42C1-87A3-206D3E6679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трудоустройства  на 01.08.2023г.</c:v>
                </c:pt>
              </c:strCache>
            </c:strRef>
          </c:tx>
          <c:spPr>
            <a:solidFill>
              <a:schemeClr val="accent1">
                <a:tint val="77000"/>
                <a:alpha val="88000"/>
              </a:schemeClr>
            </a:solidFill>
            <a:ln>
              <a:solidFill>
                <a:schemeClr val="accent1">
                  <a:tint val="77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tint val="77000"/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tint val="77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Выпуск 2020</c:v>
                </c:pt>
                <c:pt idx="1">
                  <c:v>Выпуск 2021</c:v>
                </c:pt>
                <c:pt idx="2">
                  <c:v>Выпуск 2022</c:v>
                </c:pt>
                <c:pt idx="3">
                  <c:v>Выпуск 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93.2</c:v>
                </c:pt>
                <c:pt idx="1">
                  <c:v>73</c:v>
                </c:pt>
                <c:pt idx="2">
                  <c:v>51.7</c:v>
                </c:pt>
                <c:pt idx="3">
                  <c:v>28.1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B3-42C1-87A3-206D3E6679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1094460399"/>
        <c:axId val="1094459151"/>
        <c:axId val="541527215"/>
      </c:bar3DChart>
      <c:catAx>
        <c:axId val="1094460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4459151"/>
        <c:crosses val="autoZero"/>
        <c:auto val="1"/>
        <c:lblAlgn val="ctr"/>
        <c:lblOffset val="100"/>
        <c:noMultiLvlLbl val="0"/>
      </c:catAx>
      <c:valAx>
        <c:axId val="109445915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94460399"/>
        <c:crosses val="autoZero"/>
        <c:crossBetween val="between"/>
      </c:valAx>
      <c:serAx>
        <c:axId val="54152721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4459151"/>
        <c:crosses val="autoZero"/>
      </c:ser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5D6E145D-C49E-4C3C-912A-3BB3E9E5F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640FC7-84E7-4FF7-A3D4-D389DBE0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F142D5-2441-4DF5-9519-F16DF424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063ECF-DBB9-46AB-A0A5-55BF6FFC0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8859" y="5934611"/>
            <a:ext cx="6421947" cy="5881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AB59E-8A64-4966-AB51-2A06AFAEA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311" y="3489325"/>
            <a:ext cx="7467377" cy="2445286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046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B9ABC-23C5-4DC5-9C46-D06D7833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6C501B-FF3F-488E-85AE-8AE8CB18F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3997DF-F562-4798-B7C7-79F0E6FD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69044-84EC-4A28-8A95-81C55F38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5FBBD5-9151-460C-9A1B-19345AE5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5FD227-B215-4F36-81AB-F7985216F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138D31-461F-4886-A5D5-71C186100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17FA-5558-4FDF-A6DB-49B5491F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4E06B0-652F-4D1A-8B8E-3E31AFCC6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BE7DA-FEF2-4D4A-AD7D-83AA01243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6DBF74-1FD4-27B8-C4BA-065E2FC22B79}"/>
              </a:ext>
            </a:extLst>
          </p:cNvPr>
          <p:cNvSpPr/>
          <p:nvPr userDrawn="1"/>
        </p:nvSpPr>
        <p:spPr>
          <a:xfrm>
            <a:off x="2523744" y="0"/>
            <a:ext cx="9668256" cy="1572260"/>
          </a:xfrm>
          <a:prstGeom prst="rect">
            <a:avLst/>
          </a:prstGeom>
          <a:solidFill>
            <a:srgbClr val="F5E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D48C28-A5B5-4B21-BC37-DCD692C56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65084-25E8-4DD7-B98C-260CEFB23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74FC0-4042-42D1-BE12-B4A22135C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ACE1-2465-4316-9B0A-D80C55FA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136525"/>
            <a:ext cx="8961120" cy="1325563"/>
          </a:xfrm>
        </p:spPr>
        <p:txBody>
          <a:bodyPr/>
          <a:lstStyle>
            <a:lvl1pPr>
              <a:defRPr b="1">
                <a:solidFill>
                  <a:srgbClr val="6D5B4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186169-EFD6-4891-A340-79A0C17E4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847850"/>
            <a:ext cx="11049000" cy="4351338"/>
          </a:xfrm>
        </p:spPr>
        <p:txBody>
          <a:bodyPr/>
          <a:lstStyle>
            <a:lvl1pPr>
              <a:defRPr>
                <a:solidFill>
                  <a:srgbClr val="6D5B47"/>
                </a:solidFill>
              </a:defRPr>
            </a:lvl1pPr>
            <a:lvl2pPr>
              <a:defRPr>
                <a:solidFill>
                  <a:srgbClr val="6D5B47"/>
                </a:solidFill>
              </a:defRPr>
            </a:lvl2pPr>
            <a:lvl3pPr>
              <a:defRPr>
                <a:solidFill>
                  <a:srgbClr val="6D5B47"/>
                </a:solidFill>
              </a:defRPr>
            </a:lvl3pPr>
            <a:lvl4pPr>
              <a:defRPr>
                <a:solidFill>
                  <a:srgbClr val="6D5B47"/>
                </a:solidFill>
              </a:defRPr>
            </a:lvl4pPr>
            <a:lvl5pPr>
              <a:defRPr>
                <a:solidFill>
                  <a:srgbClr val="6D5B47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325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E416A-62D4-4025-9EE6-A0A7FE3D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776A41-E2CE-45E4-9C81-D836ED667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0465FB-1293-4706-900E-F1EDA25E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1DB2DD-E67E-4EAB-948F-26EE5DDB0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2AEEC5-F46A-4214-A9EF-D8464426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0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7B924-4E57-4A13-BA12-E5464E5F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C216FD-C95A-4D15-90D6-BDE63D38F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970405-5235-4C13-9834-6141D9181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AC2F08-7521-42B2-899A-3D33650CD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3718C7-E594-4621-9725-79B9F545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B0DD03-C5CC-409E-A3CA-641721AB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9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C89B8-907D-408D-B908-B49FBE08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982E82-4325-4EAD-B571-ACFB07853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5ACBF0-B777-4E68-AF12-C37B0D700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80F27D-7DFE-4C35-AB8D-423369138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13D5F1-FD9A-4B9F-9FEF-670AEB34ED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2EBD00-E804-42D3-A0AE-B6B39D163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513C4E-94AE-4D57-9F06-3586D55F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3185AC-FC30-4065-A64C-38CACC91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04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E1687-05AE-4269-8F49-B9FB98290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DF81DB-F9CD-4E55-BF07-56B30E152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96D66A-1D4D-4865-BF14-9C4A355D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2997B8-E4F7-4FFE-AD0B-5325DB71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C317D4-42FB-4B26-BB81-3800603A8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35930D-FD28-4DD9-A759-6BF0EB0A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3C6EB2-89AC-4DCD-BB77-4D363595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0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AE14E-4149-48EB-9324-048DA5D1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8466C0-11C5-44F1-92B2-7AACD214A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17597C-C55F-42B8-968C-9A9F669E4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79847F-229B-4CEF-879E-0E07E16E2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F94929-3663-4C0C-932A-2034A072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31C0D9-E176-47FE-8050-A5D1EA6E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4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D3FDC-323E-4C2C-A690-64F2EAB9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A14831-C110-4079-B9B5-18FCA8CBF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35E01-7792-4563-B4C8-3A73F1719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A58838-2DD7-4918-B895-BF9A6505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DF5B9B-56B7-4863-AF17-B7394830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3C416-C561-4953-BA54-A84B0905E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7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6E76A-A78B-4FC6-813D-98C391C2D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A3159E-E7DC-41B0-BD68-0E1723393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C1779-9597-4858-9967-1BAB2D011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87482-321B-4091-AF48-1FA5705C278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207217-3E7F-417D-86BC-92AD72E66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DEEC94-F336-4D12-BC00-4AFAAD331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id="{B296403C-F482-C324-C81E-6A467A0A9D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9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mstarm.ru/index.php/trudoustroystvo/mojbiznes-molodezh" TargetMode="External"/><Relationship Id="rId2" Type="http://schemas.openxmlformats.org/officeDocument/2006/relationships/hyperlink" Target="https://amstarm.ru/index.php/trudoustroystvo/tsentr-professionalnoj-orientatsii-i-sodejstviya-trudoustrojstvu-vypusknikov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mstarm.ru/index.php/proforientatsionnaya-rabota/nedelya-otkrytykh-dverej-dlya-rabotodatelej" TargetMode="External"/><Relationship Id="rId4" Type="http://schemas.openxmlformats.org/officeDocument/2006/relationships/hyperlink" Target="http://amstarm.ru/index.php/trudoustroystvo/meropriyatiy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9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3" Type="http://schemas.openxmlformats.org/officeDocument/2006/relationships/image" Target="../media/image20.jpeg"/><Relationship Id="rId21" Type="http://schemas.openxmlformats.org/officeDocument/2006/relationships/image" Target="../media/image38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5" Type="http://schemas.openxmlformats.org/officeDocument/2006/relationships/image" Target="../media/image42.jpe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24" Type="http://schemas.openxmlformats.org/officeDocument/2006/relationships/image" Target="../media/image41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23" Type="http://schemas.openxmlformats.org/officeDocument/2006/relationships/image" Target="../media/image40.jpe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jpeg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FBF67-8232-4AA0-895B-9705078C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5682" y="4857008"/>
            <a:ext cx="9820895" cy="1744732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rgbClr val="6D5B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ПрофСтарт: Цифровые решения</a:t>
            </a:r>
            <a:br>
              <a:rPr lang="ru-RU" sz="5400" dirty="0">
                <a:solidFill>
                  <a:srgbClr val="6D5B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400" b="1" dirty="0">
              <a:solidFill>
                <a:srgbClr val="6D5B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5" y="191885"/>
            <a:ext cx="1971037" cy="1888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s://sun1-26.userapi.com/s/v1/ig2/HHczAiUGlG7hyhq1L-4dj3tkUHUcu_8sTdQCtKfee2svialaTBXJH4Zqe7ax4qipwGv0-Ijs9HqJpJL0sLz0ZXmy.jpg?size=540x540&amp;quality=95&amp;crop=39,46,540,540&amp;ava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5" y="4656067"/>
            <a:ext cx="1971037" cy="1945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5" y="2274934"/>
            <a:ext cx="1971037" cy="2083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92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Ссылки на публикации: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94360" y="1714500"/>
            <a:ext cx="11049000" cy="4953000"/>
          </a:xfrm>
        </p:spPr>
        <p:txBody>
          <a:bodyPr>
            <a:normAutofit fontScale="77500" lnSpcReduction="20000"/>
          </a:bodyPr>
          <a:lstStyle/>
          <a:p>
            <a:r>
              <a:rPr lang="ru-RU" u="sng" dirty="0" smtClean="0">
                <a:hlinkClick r:id="rId2"/>
              </a:rPr>
              <a:t>https://amstarm.ru/index.php/trudoustroystvo/tsentr-professionalnoj-orientatsii-i-sodejstviya-trudoustrojstvu-vypusknikov</a:t>
            </a:r>
            <a:endParaRPr lang="en-US" u="sng" dirty="0"/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amstarm.ru/index.php/trudoustroystvo/mojbiznes-molodezh</a:t>
            </a:r>
            <a:endParaRPr lang="en-US" dirty="0" smtClean="0"/>
          </a:p>
          <a:p>
            <a:r>
              <a:rPr lang="en-US" u="sng" dirty="0">
                <a:solidFill>
                  <a:srgbClr val="E84D91"/>
                </a:solidFill>
                <a:hlinkClick r:id="rId4"/>
              </a:rPr>
              <a:t>https://</a:t>
            </a:r>
            <a:r>
              <a:rPr lang="en-US" u="sng" dirty="0" smtClean="0">
                <a:solidFill>
                  <a:srgbClr val="E84D91"/>
                </a:solidFill>
                <a:hlinkClick r:id="rId4"/>
              </a:rPr>
              <a:t>amstarm.ru/index.php/trudoustroystvo/samozanyatost</a:t>
            </a:r>
          </a:p>
          <a:p>
            <a:r>
              <a:rPr lang="en-US" u="sng" dirty="0">
                <a:solidFill>
                  <a:srgbClr val="E84D91"/>
                </a:solidFill>
                <a:hlinkClick r:id="rId4"/>
              </a:rPr>
              <a:t>https://</a:t>
            </a:r>
            <a:r>
              <a:rPr lang="en-US" u="sng" dirty="0" smtClean="0">
                <a:solidFill>
                  <a:srgbClr val="E84D91"/>
                </a:solidFill>
                <a:hlinkClick r:id="rId4"/>
              </a:rPr>
              <a:t>amstarm.ru/index.php/trudoustroystvo/profrazvitie</a:t>
            </a:r>
          </a:p>
          <a:p>
            <a:r>
              <a:rPr lang="en-US" u="sng" dirty="0">
                <a:solidFill>
                  <a:srgbClr val="E84D91"/>
                </a:solidFill>
                <a:hlinkClick r:id="rId4"/>
              </a:rPr>
              <a:t>https://</a:t>
            </a:r>
            <a:r>
              <a:rPr lang="en-US" u="sng" dirty="0" smtClean="0">
                <a:solidFill>
                  <a:srgbClr val="E84D91"/>
                </a:solidFill>
                <a:hlinkClick r:id="rId4"/>
              </a:rPr>
              <a:t>amstarm.ru/index.php/trudoustroystvo/tsifrovaya-platforma-msp</a:t>
            </a:r>
          </a:p>
          <a:p>
            <a:r>
              <a:rPr lang="en-US" u="sng" dirty="0">
                <a:solidFill>
                  <a:srgbClr val="E84D91"/>
                </a:solidFill>
                <a:hlinkClick r:id="rId4"/>
              </a:rPr>
              <a:t>https://</a:t>
            </a:r>
            <a:r>
              <a:rPr lang="en-US" u="sng" dirty="0" smtClean="0">
                <a:solidFill>
                  <a:srgbClr val="E84D91"/>
                </a:solidFill>
                <a:hlinkClick r:id="rId4"/>
              </a:rPr>
              <a:t>amstarm.ru/index.php/proforientatsionnaya-rabota/studentam-vypusknykh-grupp</a:t>
            </a:r>
          </a:p>
          <a:p>
            <a:r>
              <a:rPr lang="en-US" u="sng" dirty="0" smtClean="0">
                <a:solidFill>
                  <a:srgbClr val="E84D91"/>
                </a:solidFill>
                <a:hlinkClick r:id="rId4"/>
              </a:rPr>
              <a:t>https</a:t>
            </a:r>
            <a:r>
              <a:rPr lang="en-US" u="sng" dirty="0">
                <a:solidFill>
                  <a:srgbClr val="E84D91"/>
                </a:solidFill>
                <a:hlinkClick r:id="rId4"/>
              </a:rPr>
              <a:t>://t.me/armavir_amt</a:t>
            </a:r>
            <a:endParaRPr lang="en-US" u="sng" dirty="0" smtClean="0">
              <a:solidFill>
                <a:srgbClr val="E84D91"/>
              </a:solidFill>
              <a:hlinkClick r:id="rId4"/>
            </a:endParaRPr>
          </a:p>
          <a:p>
            <a:r>
              <a:rPr lang="en-US" u="sng" dirty="0">
                <a:solidFill>
                  <a:srgbClr val="E84D91"/>
                </a:solidFill>
                <a:hlinkClick r:id="rId4"/>
              </a:rPr>
              <a:t>https://t.me/vacancy_amt_bot</a:t>
            </a:r>
          </a:p>
          <a:p>
            <a:r>
              <a:rPr lang="ru-RU" b="1" u="sng" dirty="0" smtClean="0">
                <a:solidFill>
                  <a:srgbClr val="E84D91"/>
                </a:solidFill>
                <a:hlinkClick r:id="rId4"/>
              </a:rPr>
              <a:t>Фото материалы</a:t>
            </a:r>
            <a:r>
              <a:rPr lang="ru-RU" b="1" u="sng" dirty="0" smtClean="0">
                <a:hlinkClick r:id="rId4"/>
              </a:rPr>
              <a:t>: </a:t>
            </a:r>
            <a:endParaRPr lang="en-US" b="1" u="sng" dirty="0" smtClean="0">
              <a:hlinkClick r:id="rId4"/>
            </a:endParaRPr>
          </a:p>
          <a:p>
            <a:r>
              <a:rPr lang="ru-RU" u="sng" dirty="0" smtClean="0">
                <a:hlinkClick r:id="rId4"/>
              </a:rPr>
              <a:t>http://amstarm.ru/index.php/trudoustroystvo/meropriyatiya</a:t>
            </a:r>
            <a:endParaRPr lang="ru-RU" u="sng" dirty="0" smtClean="0"/>
          </a:p>
          <a:p>
            <a:r>
              <a:rPr lang="en-US" u="sng" dirty="0" smtClean="0">
                <a:hlinkClick r:id="rId5"/>
              </a:rPr>
              <a:t>https</a:t>
            </a:r>
            <a:r>
              <a:rPr lang="en-US" u="sng" dirty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amstarm.ru/index.php/proforientatsionnaya-rabota/nedelya-otkrytykh-dverej-dlya-rabotodatelej</a:t>
            </a:r>
            <a:endParaRPr lang="en-US" u="sng" dirty="0" smtClean="0"/>
          </a:p>
          <a:p>
            <a:r>
              <a:rPr lang="en-US" u="sng" dirty="0" smtClean="0">
                <a:solidFill>
                  <a:srgbClr val="E84D91"/>
                </a:solidFill>
                <a:hlinkClick r:id="rId4"/>
              </a:rPr>
              <a:t>https</a:t>
            </a:r>
            <a:r>
              <a:rPr lang="en-US" u="sng" dirty="0">
                <a:solidFill>
                  <a:srgbClr val="E84D91"/>
                </a:solidFill>
                <a:hlinkClick r:id="rId4"/>
              </a:rPr>
              <a:t>://vk.com/public211753345</a:t>
            </a:r>
          </a:p>
          <a:p>
            <a:endParaRPr lang="en-US" u="sng" dirty="0" smtClean="0"/>
          </a:p>
          <a:p>
            <a:endParaRPr lang="ru-RU" u="sng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02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100" y="136525"/>
            <a:ext cx="2804703" cy="1325563"/>
          </a:xfrm>
        </p:spPr>
        <p:txBody>
          <a:bodyPr/>
          <a:lstStyle/>
          <a:p>
            <a:r>
              <a:rPr lang="ru-RU" dirty="0" smtClean="0"/>
              <a:t>Экскурсии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560"/>
          <a:stretch/>
        </p:blipFill>
        <p:spPr>
          <a:xfrm>
            <a:off x="239236" y="1672547"/>
            <a:ext cx="5016567" cy="3063080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/>
          <a:stretch/>
        </p:blipFill>
        <p:spPr>
          <a:xfrm>
            <a:off x="7006166" y="3327400"/>
            <a:ext cx="5096933" cy="3416300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b="20557"/>
          <a:stretch/>
        </p:blipFill>
        <p:spPr>
          <a:xfrm>
            <a:off x="212128" y="4434238"/>
            <a:ext cx="4687358" cy="2309462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7" b="9971"/>
          <a:stretch/>
        </p:blipFill>
        <p:spPr>
          <a:xfrm>
            <a:off x="5255804" y="136525"/>
            <a:ext cx="6847295" cy="3321231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09" y="2879074"/>
            <a:ext cx="2875302" cy="2156476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0" r="4445"/>
          <a:stretch/>
        </p:blipFill>
        <p:spPr>
          <a:xfrm>
            <a:off x="4706899" y="4903569"/>
            <a:ext cx="3115768" cy="1843194"/>
          </a:xfrm>
          <a:prstGeom prst="rect">
            <a:avLst/>
          </a:prstGeom>
          <a:ln>
            <a:solidFill>
              <a:srgbClr val="A9A192"/>
            </a:solidFill>
          </a:ln>
        </p:spPr>
      </p:pic>
    </p:spTree>
    <p:extLst>
      <p:ext uri="{BB962C8B-B14F-4D97-AF65-F5344CB8AC3E}">
        <p14:creationId xmlns:p14="http://schemas.microsoft.com/office/powerpoint/2010/main" val="27129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Встречи с работодателями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191" y="1701801"/>
            <a:ext cx="2828924" cy="5029199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3" y="1701801"/>
            <a:ext cx="4446058" cy="3136900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60" y="1701801"/>
            <a:ext cx="4250031" cy="3136900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/>
          <a:stretch/>
        </p:blipFill>
        <p:spPr>
          <a:xfrm>
            <a:off x="441102" y="4633971"/>
            <a:ext cx="3234267" cy="2171700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4"/>
          <a:stretch/>
        </p:blipFill>
        <p:spPr>
          <a:xfrm>
            <a:off x="6891395" y="4838701"/>
            <a:ext cx="3995937" cy="1946391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857" y="4633971"/>
            <a:ext cx="3257550" cy="2171700"/>
          </a:xfrm>
          <a:prstGeom prst="rect">
            <a:avLst/>
          </a:prstGeom>
          <a:ln>
            <a:solidFill>
              <a:srgbClr val="A9A192"/>
            </a:solidFill>
          </a:ln>
        </p:spPr>
      </p:pic>
    </p:spTree>
    <p:extLst>
      <p:ext uri="{BB962C8B-B14F-4D97-AF65-F5344CB8AC3E}">
        <p14:creationId xmlns:p14="http://schemas.microsoft.com/office/powerpoint/2010/main" val="1111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выпускники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614823"/>
            <a:ext cx="2692401" cy="3589868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4" r="13434"/>
          <a:stretch/>
        </p:blipFill>
        <p:spPr>
          <a:xfrm>
            <a:off x="6471429" y="1614823"/>
            <a:ext cx="2687814" cy="3966966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9" b="14312"/>
          <a:stretch/>
        </p:blipFill>
        <p:spPr>
          <a:xfrm>
            <a:off x="6658644" y="3657600"/>
            <a:ext cx="2450865" cy="3034512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9"/>
          <a:stretch/>
        </p:blipFill>
        <p:spPr>
          <a:xfrm>
            <a:off x="215900" y="4444805"/>
            <a:ext cx="3522486" cy="2247307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00" y="4414220"/>
            <a:ext cx="3033774" cy="2275330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30" y="1614823"/>
            <a:ext cx="2138706" cy="2851608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 b="9629"/>
          <a:stretch/>
        </p:blipFill>
        <p:spPr>
          <a:xfrm>
            <a:off x="9109509" y="1625600"/>
            <a:ext cx="2903863" cy="5063950"/>
          </a:xfrm>
          <a:prstGeom prst="rect">
            <a:avLst/>
          </a:prstGeom>
          <a:ln>
            <a:solidFill>
              <a:srgbClr val="A9A192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196"/>
          <a:stretch/>
        </p:blipFill>
        <p:spPr>
          <a:xfrm>
            <a:off x="4624044" y="1608937"/>
            <a:ext cx="2034600" cy="3048000"/>
          </a:xfrm>
          <a:prstGeom prst="rect">
            <a:avLst/>
          </a:prstGeom>
          <a:ln>
            <a:solidFill>
              <a:srgbClr val="A9A192"/>
            </a:solidFill>
          </a:ln>
        </p:spPr>
      </p:pic>
    </p:spTree>
    <p:extLst>
      <p:ext uri="{BB962C8B-B14F-4D97-AF65-F5344CB8AC3E}">
        <p14:creationId xmlns:p14="http://schemas.microsoft.com/office/powerpoint/2010/main" val="22634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C27409B7-F90B-44CF-B4DE-1EA48FBB13C6}"/>
              </a:ext>
            </a:extLst>
          </p:cNvPr>
          <p:cNvSpPr txBox="1">
            <a:spLocks/>
          </p:cNvSpPr>
          <p:nvPr/>
        </p:nvSpPr>
        <p:spPr>
          <a:xfrm>
            <a:off x="777741" y="415403"/>
            <a:ext cx="8121262" cy="959767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dirty="0" smtClean="0">
                <a:solidFill>
                  <a:srgbClr val="B67D47"/>
                </a:solidFill>
              </a:rPr>
              <a:t>СПАСИБО</a:t>
            </a:r>
            <a:endParaRPr lang="ru-RU" sz="6600" b="1" dirty="0">
              <a:solidFill>
                <a:srgbClr val="B67D47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31803" r="5104" b="10924"/>
          <a:stretch/>
        </p:blipFill>
        <p:spPr>
          <a:xfrm>
            <a:off x="136530" y="1546662"/>
            <a:ext cx="7872590" cy="2739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2" b="23886"/>
          <a:stretch/>
        </p:blipFill>
        <p:spPr>
          <a:xfrm>
            <a:off x="5470530" y="4237412"/>
            <a:ext cx="6553200" cy="2586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6" y="4457700"/>
            <a:ext cx="2159924" cy="22828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92" y="4457700"/>
            <a:ext cx="2382376" cy="2282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https://sun1-26.userapi.com/s/v1/ig2/HHczAiUGlG7hyhq1L-4dj3tkUHUcu_8sTdQCtKfee2svialaTBXJH4Zqe7ax4qipwGv0-Ijs9HqJpJL0sLz0ZXmy.jpg?size=540x540&amp;quality=95&amp;crop=39,46,540,540&amp;ava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081">
            <a:off x="8624189" y="1595832"/>
            <a:ext cx="2530470" cy="2497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https://gagaru.club/uploads/posts/2023-02/thumbs/1675944169_gagaru-club-p-krasivaya-shlyapka-gvozdya-vkontakte-87.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28" y="1183443"/>
            <a:ext cx="654050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vuzopedia.ru/storage/app/uploads/public/637/393/92b/63739392b2f0e994969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4" y="1633194"/>
            <a:ext cx="11970328" cy="5123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2878D2D-9F8F-4C5E-B36D-73AF142FAA9E}"/>
              </a:ext>
            </a:extLst>
          </p:cNvPr>
          <p:cNvGrpSpPr/>
          <p:nvPr/>
        </p:nvGrpSpPr>
        <p:grpSpPr>
          <a:xfrm>
            <a:off x="388073" y="2297534"/>
            <a:ext cx="2562909" cy="2730893"/>
            <a:chOff x="493354" y="2297534"/>
            <a:chExt cx="2562909" cy="2730893"/>
          </a:xfrm>
        </p:grpSpPr>
        <p:sp>
          <p:nvSpPr>
            <p:cNvPr id="39" name="Прямоугольный треугольник 38">
              <a:extLst>
                <a:ext uri="{FF2B5EF4-FFF2-40B4-BE49-F238E27FC236}">
                  <a16:creationId xmlns:a16="http://schemas.microsoft.com/office/drawing/2014/main" id="{0562F05E-786E-4E7C-AB60-9B2875B47CDC}"/>
                </a:ext>
              </a:extLst>
            </p:cNvPr>
            <p:cNvSpPr/>
            <p:nvPr/>
          </p:nvSpPr>
          <p:spPr>
            <a:xfrm rot="5400000">
              <a:off x="2874695" y="4578427"/>
              <a:ext cx="180000" cy="18000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ый треугольник 39">
              <a:extLst>
                <a:ext uri="{FF2B5EF4-FFF2-40B4-BE49-F238E27FC236}">
                  <a16:creationId xmlns:a16="http://schemas.microsoft.com/office/drawing/2014/main" id="{70A0117D-64B4-4EA3-A5FD-E816E81A4779}"/>
                </a:ext>
              </a:extLst>
            </p:cNvPr>
            <p:cNvSpPr/>
            <p:nvPr/>
          </p:nvSpPr>
          <p:spPr>
            <a:xfrm>
              <a:off x="2873911" y="3924000"/>
              <a:ext cx="180000" cy="18000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ый треугольник 40">
              <a:extLst>
                <a:ext uri="{FF2B5EF4-FFF2-40B4-BE49-F238E27FC236}">
                  <a16:creationId xmlns:a16="http://schemas.microsoft.com/office/drawing/2014/main" id="{5458EF1E-E834-4831-9003-0C8043BC73A9}"/>
                </a:ext>
              </a:extLst>
            </p:cNvPr>
            <p:cNvSpPr/>
            <p:nvPr/>
          </p:nvSpPr>
          <p:spPr>
            <a:xfrm rot="10800000">
              <a:off x="493354" y="4578427"/>
              <a:ext cx="180000" cy="18000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ый треугольник 41">
              <a:extLst>
                <a:ext uri="{FF2B5EF4-FFF2-40B4-BE49-F238E27FC236}">
                  <a16:creationId xmlns:a16="http://schemas.microsoft.com/office/drawing/2014/main" id="{1946BED4-F620-41C5-AFE1-1F6129E942DF}"/>
                </a:ext>
              </a:extLst>
            </p:cNvPr>
            <p:cNvSpPr/>
            <p:nvPr/>
          </p:nvSpPr>
          <p:spPr>
            <a:xfrm rot="16200000">
              <a:off x="493354" y="3924000"/>
              <a:ext cx="180000" cy="18000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AF7F19B7-5FCD-4019-9C03-754763C7DD87}"/>
                </a:ext>
              </a:extLst>
            </p:cNvPr>
            <p:cNvSpPr/>
            <p:nvPr/>
          </p:nvSpPr>
          <p:spPr>
            <a:xfrm>
              <a:off x="674400" y="2297534"/>
              <a:ext cx="2205000" cy="27308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85AE2BF0-5524-4F09-949D-1A5B81C1554D}"/>
                </a:ext>
              </a:extLst>
            </p:cNvPr>
            <p:cNvSpPr/>
            <p:nvPr/>
          </p:nvSpPr>
          <p:spPr>
            <a:xfrm>
              <a:off x="738616" y="3129796"/>
              <a:ext cx="20723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4E7DEBA3-E91F-45AA-8834-D97AF66DCC6E}"/>
                </a:ext>
              </a:extLst>
            </p:cNvPr>
            <p:cNvSpPr/>
            <p:nvPr/>
          </p:nvSpPr>
          <p:spPr>
            <a:xfrm>
              <a:off x="960453" y="2843053"/>
              <a:ext cx="16287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/>
                <a:t>ПрофСтарт: Цифровые решения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CDD53DC-548D-4303-A3F0-6E1FA3B63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558809" y="2390956"/>
              <a:ext cx="432000" cy="432000"/>
            </a:xfrm>
            <a:prstGeom prst="rect">
              <a:avLst/>
            </a:prstGeom>
          </p:spPr>
        </p:pic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33BA733A-397F-4522-9229-4C6CDF3007D2}"/>
                </a:ext>
              </a:extLst>
            </p:cNvPr>
            <p:cNvSpPr/>
            <p:nvPr/>
          </p:nvSpPr>
          <p:spPr>
            <a:xfrm>
              <a:off x="493354" y="4104000"/>
              <a:ext cx="2562909" cy="734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92F51804-6ACC-4160-ACF0-876D573FE0EB}"/>
                </a:ext>
              </a:extLst>
            </p:cNvPr>
            <p:cNvSpPr/>
            <p:nvPr/>
          </p:nvSpPr>
          <p:spPr>
            <a:xfrm>
              <a:off x="738616" y="4127978"/>
              <a:ext cx="20489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Наименование практики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B703A43-7B25-40C2-B8B0-54478A3FEFA3}"/>
              </a:ext>
            </a:extLst>
          </p:cNvPr>
          <p:cNvGrpSpPr/>
          <p:nvPr/>
        </p:nvGrpSpPr>
        <p:grpSpPr>
          <a:xfrm>
            <a:off x="3339055" y="2297534"/>
            <a:ext cx="2562909" cy="2730893"/>
            <a:chOff x="3548373" y="2297534"/>
            <a:chExt cx="2562909" cy="2730893"/>
          </a:xfrm>
        </p:grpSpPr>
        <p:sp>
          <p:nvSpPr>
            <p:cNvPr id="50" name="Прямоугольный треугольник 49">
              <a:extLst>
                <a:ext uri="{FF2B5EF4-FFF2-40B4-BE49-F238E27FC236}">
                  <a16:creationId xmlns:a16="http://schemas.microsoft.com/office/drawing/2014/main" id="{1E6E5AC9-CD38-41BE-AB89-7748E2D8BBD1}"/>
                </a:ext>
              </a:extLst>
            </p:cNvPr>
            <p:cNvSpPr/>
            <p:nvPr/>
          </p:nvSpPr>
          <p:spPr>
            <a:xfrm rot="5400000">
              <a:off x="5929714" y="4578427"/>
              <a:ext cx="180000" cy="180000"/>
            </a:xfrm>
            <a:prstGeom prst="rt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ый треугольник 50">
              <a:extLst>
                <a:ext uri="{FF2B5EF4-FFF2-40B4-BE49-F238E27FC236}">
                  <a16:creationId xmlns:a16="http://schemas.microsoft.com/office/drawing/2014/main" id="{943875C9-D702-4A83-8895-01D9C8AEFA6D}"/>
                </a:ext>
              </a:extLst>
            </p:cNvPr>
            <p:cNvSpPr/>
            <p:nvPr/>
          </p:nvSpPr>
          <p:spPr>
            <a:xfrm>
              <a:off x="5928930" y="3924000"/>
              <a:ext cx="180000" cy="180000"/>
            </a:xfrm>
            <a:prstGeom prst="rt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ый треугольник 51">
              <a:extLst>
                <a:ext uri="{FF2B5EF4-FFF2-40B4-BE49-F238E27FC236}">
                  <a16:creationId xmlns:a16="http://schemas.microsoft.com/office/drawing/2014/main" id="{B9489654-6167-434C-9720-64D79ECD1B99}"/>
                </a:ext>
              </a:extLst>
            </p:cNvPr>
            <p:cNvSpPr/>
            <p:nvPr/>
          </p:nvSpPr>
          <p:spPr>
            <a:xfrm rot="10800000">
              <a:off x="3548373" y="4578427"/>
              <a:ext cx="180000" cy="180000"/>
            </a:xfrm>
            <a:prstGeom prst="rt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ый треугольник 52">
              <a:extLst>
                <a:ext uri="{FF2B5EF4-FFF2-40B4-BE49-F238E27FC236}">
                  <a16:creationId xmlns:a16="http://schemas.microsoft.com/office/drawing/2014/main" id="{7F8EED31-A9D6-42CD-98BB-0F4F82F9CE1C}"/>
                </a:ext>
              </a:extLst>
            </p:cNvPr>
            <p:cNvSpPr/>
            <p:nvPr/>
          </p:nvSpPr>
          <p:spPr>
            <a:xfrm rot="16200000">
              <a:off x="3548373" y="3924000"/>
              <a:ext cx="180000" cy="180000"/>
            </a:xfrm>
            <a:prstGeom prst="rt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AB9FF3CD-62EB-4A6A-98FE-E1BEED85DF68}"/>
                </a:ext>
              </a:extLst>
            </p:cNvPr>
            <p:cNvSpPr/>
            <p:nvPr/>
          </p:nvSpPr>
          <p:spPr>
            <a:xfrm>
              <a:off x="3729419" y="2297534"/>
              <a:ext cx="2205000" cy="27308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34A0229D-8D2A-4340-B004-AAD120A085EC}"/>
                </a:ext>
              </a:extLst>
            </p:cNvPr>
            <p:cNvSpPr/>
            <p:nvPr/>
          </p:nvSpPr>
          <p:spPr>
            <a:xfrm>
              <a:off x="3722884" y="2843053"/>
              <a:ext cx="221034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/>
                <a:t>Сохранение и привлечение молодежного кадрового потенциала региона</a:t>
              </a:r>
              <a:endParaRPr lang="ru-RU" sz="1600" b="1" dirty="0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4E5FAA92-0B38-40CF-B121-110C175B514B}"/>
                </a:ext>
              </a:extLst>
            </p:cNvPr>
            <p:cNvSpPr/>
            <p:nvPr/>
          </p:nvSpPr>
          <p:spPr>
            <a:xfrm>
              <a:off x="3548373" y="4104000"/>
              <a:ext cx="2562909" cy="761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59F7C4B6-A945-4267-BB98-C8C27CEA8ADE}"/>
                </a:ext>
              </a:extLst>
            </p:cNvPr>
            <p:cNvSpPr/>
            <p:nvPr/>
          </p:nvSpPr>
          <p:spPr>
            <a:xfrm>
              <a:off x="4015473" y="4127978"/>
              <a:ext cx="16287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Номинация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A0595C6-8ADF-4FF3-8D63-9C40C505B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/>
          </p:blipFill>
          <p:spPr>
            <a:xfrm>
              <a:off x="4613825" y="2390400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16A28A33-CC55-4E72-B71C-714581D010CA}"/>
              </a:ext>
            </a:extLst>
          </p:cNvPr>
          <p:cNvGrpSpPr/>
          <p:nvPr/>
        </p:nvGrpSpPr>
        <p:grpSpPr>
          <a:xfrm>
            <a:off x="6290037" y="2297534"/>
            <a:ext cx="2562909" cy="2730893"/>
            <a:chOff x="6569380" y="2297534"/>
            <a:chExt cx="2562909" cy="2730893"/>
          </a:xfrm>
        </p:grpSpPr>
        <p:sp>
          <p:nvSpPr>
            <p:cNvPr id="61" name="Прямоугольный треугольник 60">
              <a:extLst>
                <a:ext uri="{FF2B5EF4-FFF2-40B4-BE49-F238E27FC236}">
                  <a16:creationId xmlns:a16="http://schemas.microsoft.com/office/drawing/2014/main" id="{58EF6AFF-69D3-4C05-B24C-DD58FD21A663}"/>
                </a:ext>
              </a:extLst>
            </p:cNvPr>
            <p:cNvSpPr/>
            <p:nvPr/>
          </p:nvSpPr>
          <p:spPr>
            <a:xfrm rot="5400000">
              <a:off x="8950721" y="4578427"/>
              <a:ext cx="180000" cy="1800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ый треугольник 61">
              <a:extLst>
                <a:ext uri="{FF2B5EF4-FFF2-40B4-BE49-F238E27FC236}">
                  <a16:creationId xmlns:a16="http://schemas.microsoft.com/office/drawing/2014/main" id="{A016F29B-7DDD-4C0B-976D-48EAB3EB97AE}"/>
                </a:ext>
              </a:extLst>
            </p:cNvPr>
            <p:cNvSpPr/>
            <p:nvPr/>
          </p:nvSpPr>
          <p:spPr>
            <a:xfrm>
              <a:off x="8949937" y="3924000"/>
              <a:ext cx="180000" cy="1800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ый треугольник 62">
              <a:extLst>
                <a:ext uri="{FF2B5EF4-FFF2-40B4-BE49-F238E27FC236}">
                  <a16:creationId xmlns:a16="http://schemas.microsoft.com/office/drawing/2014/main" id="{B87E2791-2486-4B5C-BD1B-90B92256838E}"/>
                </a:ext>
              </a:extLst>
            </p:cNvPr>
            <p:cNvSpPr/>
            <p:nvPr/>
          </p:nvSpPr>
          <p:spPr>
            <a:xfrm rot="10800000">
              <a:off x="6569380" y="4578427"/>
              <a:ext cx="180000" cy="1800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ый треугольник 63">
              <a:extLst>
                <a:ext uri="{FF2B5EF4-FFF2-40B4-BE49-F238E27FC236}">
                  <a16:creationId xmlns:a16="http://schemas.microsoft.com/office/drawing/2014/main" id="{75350988-B99A-46D4-B3E9-00CE34C91199}"/>
                </a:ext>
              </a:extLst>
            </p:cNvPr>
            <p:cNvSpPr/>
            <p:nvPr/>
          </p:nvSpPr>
          <p:spPr>
            <a:xfrm rot="16200000">
              <a:off x="6569380" y="3924000"/>
              <a:ext cx="180000" cy="1800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C13B001B-FE00-40CB-9B91-8E76B112444A}"/>
                </a:ext>
              </a:extLst>
            </p:cNvPr>
            <p:cNvSpPr/>
            <p:nvPr/>
          </p:nvSpPr>
          <p:spPr>
            <a:xfrm>
              <a:off x="6750426" y="2297534"/>
              <a:ext cx="2205000" cy="27308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6500631F-FB09-4B13-9653-B4D54C1B2572}"/>
                </a:ext>
              </a:extLst>
            </p:cNvPr>
            <p:cNvSpPr/>
            <p:nvPr/>
          </p:nvSpPr>
          <p:spPr>
            <a:xfrm>
              <a:off x="7036479" y="2843053"/>
              <a:ext cx="17693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/>
                <a:t>Краснодарский край</a:t>
              </a:r>
              <a:endParaRPr lang="ru-RU" b="1" dirty="0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84600897-443E-4BD4-B13B-4F78B25610D6}"/>
                </a:ext>
              </a:extLst>
            </p:cNvPr>
            <p:cNvSpPr/>
            <p:nvPr/>
          </p:nvSpPr>
          <p:spPr>
            <a:xfrm>
              <a:off x="6569380" y="4103999"/>
              <a:ext cx="2562909" cy="8121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9B33661A-B2A0-4365-B8B5-C27E92DAE232}"/>
                </a:ext>
              </a:extLst>
            </p:cNvPr>
            <p:cNvSpPr/>
            <p:nvPr/>
          </p:nvSpPr>
          <p:spPr>
            <a:xfrm>
              <a:off x="6744675" y="4127978"/>
              <a:ext cx="23852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Регион (ы) реализации практики</a:t>
              </a:r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B090C38E-C0EA-4066-A98A-7435E5260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/>
          </p:blipFill>
          <p:spPr>
            <a:xfrm>
              <a:off x="7634832" y="2390956"/>
              <a:ext cx="432000" cy="43200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75CD1C58-5337-4930-8D33-6BFDC3992CD9}"/>
              </a:ext>
            </a:extLst>
          </p:cNvPr>
          <p:cNvGrpSpPr/>
          <p:nvPr/>
        </p:nvGrpSpPr>
        <p:grpSpPr>
          <a:xfrm>
            <a:off x="9241019" y="2297534"/>
            <a:ext cx="2562909" cy="2730893"/>
            <a:chOff x="9415876" y="2297534"/>
            <a:chExt cx="2562909" cy="2730893"/>
          </a:xfrm>
        </p:grpSpPr>
        <p:sp>
          <p:nvSpPr>
            <p:cNvPr id="72" name="Прямоугольный треугольник 71">
              <a:extLst>
                <a:ext uri="{FF2B5EF4-FFF2-40B4-BE49-F238E27FC236}">
                  <a16:creationId xmlns:a16="http://schemas.microsoft.com/office/drawing/2014/main" id="{E0A2CFE0-4A11-4D84-96AE-557DD4871F27}"/>
                </a:ext>
              </a:extLst>
            </p:cNvPr>
            <p:cNvSpPr/>
            <p:nvPr/>
          </p:nvSpPr>
          <p:spPr>
            <a:xfrm rot="5400000">
              <a:off x="11797217" y="4578427"/>
              <a:ext cx="180000" cy="180000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ый треугольник 72">
              <a:extLst>
                <a:ext uri="{FF2B5EF4-FFF2-40B4-BE49-F238E27FC236}">
                  <a16:creationId xmlns:a16="http://schemas.microsoft.com/office/drawing/2014/main" id="{8A35334D-129C-46E3-9241-A7ED335AB085}"/>
                </a:ext>
              </a:extLst>
            </p:cNvPr>
            <p:cNvSpPr/>
            <p:nvPr/>
          </p:nvSpPr>
          <p:spPr>
            <a:xfrm>
              <a:off x="11796433" y="3924000"/>
              <a:ext cx="180000" cy="180000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рямоугольный треугольник 73">
              <a:extLst>
                <a:ext uri="{FF2B5EF4-FFF2-40B4-BE49-F238E27FC236}">
                  <a16:creationId xmlns:a16="http://schemas.microsoft.com/office/drawing/2014/main" id="{A5CEAC88-29C5-4B5F-998B-A8A3035E7B75}"/>
                </a:ext>
              </a:extLst>
            </p:cNvPr>
            <p:cNvSpPr/>
            <p:nvPr/>
          </p:nvSpPr>
          <p:spPr>
            <a:xfrm rot="10800000">
              <a:off x="9415876" y="4578427"/>
              <a:ext cx="180000" cy="180000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ый треугольник 74">
              <a:extLst>
                <a:ext uri="{FF2B5EF4-FFF2-40B4-BE49-F238E27FC236}">
                  <a16:creationId xmlns:a16="http://schemas.microsoft.com/office/drawing/2014/main" id="{529F07AF-C95D-401B-9CF4-F866A998E4F3}"/>
                </a:ext>
              </a:extLst>
            </p:cNvPr>
            <p:cNvSpPr/>
            <p:nvPr/>
          </p:nvSpPr>
          <p:spPr>
            <a:xfrm rot="16200000">
              <a:off x="9415876" y="3924000"/>
              <a:ext cx="180000" cy="180000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3BEF8CD0-7B3C-42C5-9E39-DE1AE315F496}"/>
                </a:ext>
              </a:extLst>
            </p:cNvPr>
            <p:cNvSpPr/>
            <p:nvPr/>
          </p:nvSpPr>
          <p:spPr>
            <a:xfrm>
              <a:off x="9596922" y="2297534"/>
              <a:ext cx="2205000" cy="27308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C2C6C466-BDCC-48CF-8E9B-4D036A6A0881}"/>
                </a:ext>
              </a:extLst>
            </p:cNvPr>
            <p:cNvSpPr/>
            <p:nvPr/>
          </p:nvSpPr>
          <p:spPr>
            <a:xfrm>
              <a:off x="9770119" y="2843053"/>
              <a:ext cx="18881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Не требует финансирования</a:t>
              </a: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0F6CE23D-409D-4251-9E54-C928082C8B61}"/>
                </a:ext>
              </a:extLst>
            </p:cNvPr>
            <p:cNvSpPr/>
            <p:nvPr/>
          </p:nvSpPr>
          <p:spPr>
            <a:xfrm>
              <a:off x="9415876" y="4104000"/>
              <a:ext cx="2562909" cy="8121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4B70D4EF-A753-4B76-AA4B-01372F5A9D0F}"/>
                </a:ext>
              </a:extLst>
            </p:cNvPr>
            <p:cNvSpPr/>
            <p:nvPr/>
          </p:nvSpPr>
          <p:spPr>
            <a:xfrm>
              <a:off x="9882976" y="4127978"/>
              <a:ext cx="16287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Расходы на практику </a:t>
              </a:r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9BF53FB4-813E-403E-92BA-ABE70DD8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/>
          </p:blipFill>
          <p:spPr>
            <a:xfrm>
              <a:off x="10481328" y="2390956"/>
              <a:ext cx="432000" cy="432000"/>
            </a:xfrm>
            <a:prstGeom prst="rect">
              <a:avLst/>
            </a:prstGeom>
          </p:spPr>
        </p:pic>
      </p:grp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60456" y="279648"/>
            <a:ext cx="8961120" cy="10827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/>
              <a:t>Государственное бюджетное профессиональное образовательное учреждение Краснодарского края</a:t>
            </a:r>
            <a:br>
              <a:rPr lang="ru-RU" sz="2700" dirty="0"/>
            </a:br>
            <a:r>
              <a:rPr lang="ru-RU" sz="2700" dirty="0"/>
              <a:t>«</a:t>
            </a:r>
            <a:r>
              <a:rPr lang="ru-RU" sz="2700" dirty="0" err="1"/>
              <a:t>Армавирский</a:t>
            </a:r>
            <a:r>
              <a:rPr lang="ru-RU" sz="2700" dirty="0"/>
              <a:t> машиностроительный техникум</a:t>
            </a:r>
            <a:r>
              <a:rPr lang="ru-RU" sz="2700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6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D375C-98E8-40E5-AB4D-CAC0FE77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практики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4EEFB532-A1E8-4AFE-B494-95AE721E5B4B}"/>
              </a:ext>
            </a:extLst>
          </p:cNvPr>
          <p:cNvSpPr txBox="1">
            <a:spLocks/>
          </p:cNvSpPr>
          <p:nvPr/>
        </p:nvSpPr>
        <p:spPr>
          <a:xfrm>
            <a:off x="140481" y="2738056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400" dirty="0">
              <a:solidFill>
                <a:srgbClr val="B67D4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8252" y="1553116"/>
            <a:ext cx="11618948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solidFill>
                  <a:srgbClr val="B67D47"/>
                </a:solidFill>
              </a:rPr>
              <a:t>Содействие занятости и трудоустройству выпускников техникума по </a:t>
            </a:r>
            <a:r>
              <a:rPr lang="ru-RU" sz="2100" b="1" dirty="0" smtClean="0">
                <a:solidFill>
                  <a:srgbClr val="B67D47"/>
                </a:solidFill>
              </a:rPr>
              <a:t>полученной специальности</a:t>
            </a:r>
          </a:p>
          <a:p>
            <a:pPr algn="just"/>
            <a:r>
              <a:rPr lang="ru-RU" sz="2100" b="1" dirty="0" smtClean="0">
                <a:solidFill>
                  <a:srgbClr val="B67D47"/>
                </a:solidFill>
              </a:rPr>
              <a:t>(</a:t>
            </a:r>
            <a:r>
              <a:rPr lang="ru-RU" sz="2100" b="1" dirty="0">
                <a:solidFill>
                  <a:srgbClr val="B67D47"/>
                </a:solidFill>
              </a:rPr>
              <a:t>профессии), помощь </a:t>
            </a:r>
            <a:r>
              <a:rPr lang="ru-RU" sz="2100" b="1" dirty="0" smtClean="0">
                <a:solidFill>
                  <a:srgbClr val="B67D47"/>
                </a:solidFill>
              </a:rPr>
              <a:t>студентам </a:t>
            </a:r>
            <a:r>
              <a:rPr lang="ru-RU" sz="2100" b="1" dirty="0">
                <a:solidFill>
                  <a:srgbClr val="B67D47"/>
                </a:solidFill>
              </a:rPr>
              <a:t>и выпускникам в их профессиональном </a:t>
            </a:r>
            <a:r>
              <a:rPr lang="ru-RU" sz="2100" b="1" dirty="0" smtClean="0">
                <a:solidFill>
                  <a:srgbClr val="B67D47"/>
                </a:solidFill>
              </a:rPr>
              <a:t>становлении </a:t>
            </a:r>
            <a:r>
              <a:rPr lang="ru-RU" sz="2100" b="1" dirty="0">
                <a:solidFill>
                  <a:srgbClr val="B67D47"/>
                </a:solidFill>
              </a:rPr>
              <a:t>и ориентировании на рынке труда </a:t>
            </a:r>
            <a:r>
              <a:rPr lang="ru-RU" sz="2100" b="1" dirty="0" smtClean="0">
                <a:solidFill>
                  <a:srgbClr val="B67D47"/>
                </a:solidFill>
              </a:rPr>
              <a:t>региона</a:t>
            </a:r>
            <a:r>
              <a:rPr lang="ru-RU" sz="2100" b="1" dirty="0">
                <a:solidFill>
                  <a:srgbClr val="B67D47"/>
                </a:solidFill>
              </a:rPr>
              <a:t>, а также </a:t>
            </a:r>
            <a:endParaRPr lang="ru-RU" sz="2100" b="1" dirty="0" smtClean="0">
              <a:solidFill>
                <a:srgbClr val="B67D47"/>
              </a:solidFill>
            </a:endParaRPr>
          </a:p>
          <a:p>
            <a:pPr algn="just"/>
            <a:r>
              <a:rPr lang="ru-RU" sz="2100" b="1" dirty="0" smtClean="0">
                <a:solidFill>
                  <a:srgbClr val="B67D47"/>
                </a:solidFill>
              </a:rPr>
              <a:t>взаимодействие </a:t>
            </a:r>
            <a:r>
              <a:rPr lang="ru-RU" sz="2100" b="1" dirty="0">
                <a:solidFill>
                  <a:srgbClr val="B67D47"/>
                </a:solidFill>
              </a:rPr>
              <a:t>с работодателями для выявления </a:t>
            </a:r>
            <a:endParaRPr lang="ru-RU" sz="2100" b="1" dirty="0" smtClean="0">
              <a:solidFill>
                <a:srgbClr val="B67D47"/>
              </a:solidFill>
            </a:endParaRPr>
          </a:p>
          <a:p>
            <a:pPr algn="just"/>
            <a:r>
              <a:rPr lang="ru-RU" sz="2100" b="1" dirty="0" smtClean="0">
                <a:solidFill>
                  <a:srgbClr val="B67D47"/>
                </a:solidFill>
              </a:rPr>
              <a:t>их </a:t>
            </a:r>
            <a:r>
              <a:rPr lang="ru-RU" sz="2100" b="1" dirty="0">
                <a:solidFill>
                  <a:srgbClr val="B67D47"/>
                </a:solidFill>
              </a:rPr>
              <a:t>запросов на подготовку </a:t>
            </a:r>
            <a:r>
              <a:rPr lang="ru-RU" sz="2100" b="1" dirty="0" smtClean="0">
                <a:solidFill>
                  <a:srgbClr val="B67D47"/>
                </a:solidFill>
              </a:rPr>
              <a:t>кадров</a:t>
            </a:r>
          </a:p>
          <a:p>
            <a:pPr algn="just"/>
            <a:endParaRPr lang="ru-RU" sz="2000" b="1" dirty="0">
              <a:solidFill>
                <a:srgbClr val="B67D47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2" y="3583136"/>
            <a:ext cx="4485184" cy="310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07" y="2997200"/>
            <a:ext cx="2768915" cy="369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2345686"/>
            <a:ext cx="43434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72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18249-7C54-4C66-AEFD-30C6AAAC0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практики: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E13C876-7D25-460F-8024-9F2A341B32EB}"/>
              </a:ext>
            </a:extLst>
          </p:cNvPr>
          <p:cNvSpPr/>
          <p:nvPr/>
        </p:nvSpPr>
        <p:spPr>
          <a:xfrm>
            <a:off x="204232" y="1727201"/>
            <a:ext cx="3362879" cy="47903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1E2BA81-A1FA-44EE-AB56-B6D1F4901D6D}"/>
              </a:ext>
            </a:extLst>
          </p:cNvPr>
          <p:cNvSpPr/>
          <p:nvPr/>
        </p:nvSpPr>
        <p:spPr>
          <a:xfrm>
            <a:off x="1443127" y="1539878"/>
            <a:ext cx="733425" cy="7334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68E45-AC9C-4EBA-821C-1E0C339A47A4}"/>
              </a:ext>
            </a:extLst>
          </p:cNvPr>
          <p:cNvSpPr txBox="1"/>
          <p:nvPr/>
        </p:nvSpPr>
        <p:spPr>
          <a:xfrm>
            <a:off x="1452653" y="1565417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B67D47"/>
                </a:solidFill>
              </a:rPr>
              <a:t>1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1898492-6A3E-4D7C-88AD-56B250DF7FC6}"/>
              </a:ext>
            </a:extLst>
          </p:cNvPr>
          <p:cNvSpPr/>
          <p:nvPr/>
        </p:nvSpPr>
        <p:spPr>
          <a:xfrm>
            <a:off x="3937248" y="1736589"/>
            <a:ext cx="3525589" cy="478093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A4D4F384-6759-4023-8B4B-6A4681744DB0}"/>
              </a:ext>
            </a:extLst>
          </p:cNvPr>
          <p:cNvSpPr txBox="1">
            <a:spLocks/>
          </p:cNvSpPr>
          <p:nvPr/>
        </p:nvSpPr>
        <p:spPr>
          <a:xfrm>
            <a:off x="3899172" y="2376632"/>
            <a:ext cx="3348037" cy="41429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300" dirty="0">
                <a:solidFill>
                  <a:schemeClr val="bg1"/>
                </a:solidFill>
              </a:rPr>
              <a:t>выявление потребностей различных отраслей экономики региона в специалистах, заканчивающих техникум;</a:t>
            </a:r>
          </a:p>
          <a:p>
            <a:r>
              <a:rPr lang="ru-RU" sz="3300" dirty="0" smtClean="0">
                <a:solidFill>
                  <a:schemeClr val="bg1"/>
                </a:solidFill>
              </a:rPr>
              <a:t>предоставление </a:t>
            </a:r>
            <a:r>
              <a:rPr lang="ru-RU" sz="3300" dirty="0" err="1">
                <a:solidFill>
                  <a:schemeClr val="bg1"/>
                </a:solidFill>
              </a:rPr>
              <a:t>профориентационных</a:t>
            </a:r>
            <a:r>
              <a:rPr lang="ru-RU" sz="3300" dirty="0">
                <a:solidFill>
                  <a:schemeClr val="bg1"/>
                </a:solidFill>
              </a:rPr>
              <a:t> и </a:t>
            </a:r>
            <a:r>
              <a:rPr lang="ru-RU" sz="3300" dirty="0" err="1">
                <a:solidFill>
                  <a:schemeClr val="bg1"/>
                </a:solidFill>
              </a:rPr>
              <a:t>профконсультационных</a:t>
            </a:r>
            <a:r>
              <a:rPr lang="ru-RU" sz="3300" dirty="0">
                <a:solidFill>
                  <a:schemeClr val="bg1"/>
                </a:solidFill>
              </a:rPr>
              <a:t> услуг обучающимся и выпускникам техникума;</a:t>
            </a:r>
          </a:p>
          <a:p>
            <a:r>
              <a:rPr lang="ru-RU" sz="3300" dirty="0" smtClean="0">
                <a:solidFill>
                  <a:schemeClr val="bg1"/>
                </a:solidFill>
              </a:rPr>
              <a:t>осуществление </a:t>
            </a:r>
            <a:r>
              <a:rPr lang="ru-RU" sz="3300" dirty="0">
                <a:solidFill>
                  <a:schemeClr val="bg1"/>
                </a:solidFill>
              </a:rPr>
              <a:t>мониторинга трудоустройства выпускников техникума;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DC4455E-8718-4673-80C8-CAF3D13036FD}"/>
              </a:ext>
            </a:extLst>
          </p:cNvPr>
          <p:cNvSpPr/>
          <p:nvPr/>
        </p:nvSpPr>
        <p:spPr>
          <a:xfrm>
            <a:off x="5380263" y="1565417"/>
            <a:ext cx="733425" cy="7334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0B8C95-C644-453C-A937-A56836C7A798}"/>
              </a:ext>
            </a:extLst>
          </p:cNvPr>
          <p:cNvSpPr txBox="1"/>
          <p:nvPr/>
        </p:nvSpPr>
        <p:spPr>
          <a:xfrm>
            <a:off x="5377770" y="1565417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B67D47"/>
                </a:solidFill>
              </a:rPr>
              <a:t>2</a:t>
            </a:r>
            <a:endParaRPr lang="ru-RU" sz="4000" b="1" dirty="0">
              <a:solidFill>
                <a:srgbClr val="B67D47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C63A674-A078-486F-912C-2559DE6603CA}"/>
              </a:ext>
            </a:extLst>
          </p:cNvPr>
          <p:cNvSpPr/>
          <p:nvPr/>
        </p:nvSpPr>
        <p:spPr>
          <a:xfrm>
            <a:off x="7794900" y="1727201"/>
            <a:ext cx="3848460" cy="479235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9C7D0A66-B720-4977-8914-7FDB0A8D9063}"/>
              </a:ext>
            </a:extLst>
          </p:cNvPr>
          <p:cNvSpPr txBox="1">
            <a:spLocks/>
          </p:cNvSpPr>
          <p:nvPr/>
        </p:nvSpPr>
        <p:spPr>
          <a:xfrm>
            <a:off x="7794898" y="2247901"/>
            <a:ext cx="3848462" cy="42716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>
                <a:solidFill>
                  <a:schemeClr val="bg1"/>
                </a:solidFill>
              </a:rPr>
              <a:t>взаимодействие с образовательными организациями, государственными и муниципальными органами </a:t>
            </a:r>
            <a:r>
              <a:rPr lang="ru-RU" sz="2000" dirty="0" smtClean="0">
                <a:solidFill>
                  <a:schemeClr val="bg1"/>
                </a:solidFill>
              </a:rPr>
              <a:t>управления службой </a:t>
            </a:r>
            <a:r>
              <a:rPr lang="ru-RU" sz="2000" dirty="0">
                <a:solidFill>
                  <a:schemeClr val="bg1"/>
                </a:solidFill>
              </a:rPr>
              <a:t>занятости населения, с </a:t>
            </a:r>
            <a:r>
              <a:rPr lang="ru-RU" sz="2000" dirty="0" smtClean="0">
                <a:solidFill>
                  <a:schemeClr val="bg1"/>
                </a:solidFill>
              </a:rPr>
              <a:t>работодателями для </a:t>
            </a:r>
            <a:r>
              <a:rPr lang="ru-RU" sz="2000" dirty="0">
                <a:solidFill>
                  <a:schemeClr val="bg1"/>
                </a:solidFill>
              </a:rPr>
              <a:t>обучающихся и выпускников техникума, со студенческими и молодежными организациями;</a:t>
            </a: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оказание </a:t>
            </a:r>
            <a:r>
              <a:rPr lang="ru-RU" sz="2000" dirty="0">
                <a:solidFill>
                  <a:schemeClr val="bg1"/>
                </a:solidFill>
              </a:rPr>
              <a:t>информационно-консультативных услуг для работодателей по поиску и подбору кадров из числа обучающихся и выпускников </a:t>
            </a:r>
            <a:r>
              <a:rPr lang="ru-RU" sz="2000" dirty="0" smtClean="0">
                <a:solidFill>
                  <a:schemeClr val="bg1"/>
                </a:solidFill>
              </a:rPr>
              <a:t>техникума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92F9931-9348-4C35-9048-D83A114DB78D}"/>
              </a:ext>
            </a:extLst>
          </p:cNvPr>
          <p:cNvSpPr/>
          <p:nvPr/>
        </p:nvSpPr>
        <p:spPr>
          <a:xfrm>
            <a:off x="9302888" y="1528627"/>
            <a:ext cx="733425" cy="7334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AB0ECA-463A-48AE-9EDA-F6D0DF2CAFB5}"/>
              </a:ext>
            </a:extLst>
          </p:cNvPr>
          <p:cNvSpPr txBox="1"/>
          <p:nvPr/>
        </p:nvSpPr>
        <p:spPr>
          <a:xfrm>
            <a:off x="9302889" y="1539878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B67D47"/>
                </a:solidFill>
              </a:rPr>
              <a:t>3</a:t>
            </a:r>
            <a:endParaRPr lang="ru-RU" sz="4000" b="1" dirty="0">
              <a:solidFill>
                <a:srgbClr val="B67D47"/>
              </a:solidFill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803A00FE-DE50-41A1-B9B4-76FEA7FBCE60}"/>
              </a:ext>
            </a:extLst>
          </p:cNvPr>
          <p:cNvSpPr txBox="1">
            <a:spLocks/>
          </p:cNvSpPr>
          <p:nvPr/>
        </p:nvSpPr>
        <p:spPr>
          <a:xfrm>
            <a:off x="310216" y="2435088"/>
            <a:ext cx="3118784" cy="39530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100" dirty="0" smtClean="0">
                <a:solidFill>
                  <a:schemeClr val="bg1"/>
                </a:solidFill>
              </a:rPr>
              <a:t>создание </a:t>
            </a:r>
            <a:r>
              <a:rPr lang="ru-RU" sz="3100" dirty="0">
                <a:solidFill>
                  <a:schemeClr val="bg1"/>
                </a:solidFill>
              </a:rPr>
              <a:t>системы информирования студентов и выпускников техникума о рынке труда;</a:t>
            </a:r>
          </a:p>
          <a:p>
            <a:r>
              <a:rPr lang="ru-RU" sz="3100" dirty="0" smtClean="0">
                <a:solidFill>
                  <a:schemeClr val="bg1"/>
                </a:solidFill>
              </a:rPr>
              <a:t>поиск </a:t>
            </a:r>
            <a:r>
              <a:rPr lang="ru-RU" sz="3100" dirty="0">
                <a:solidFill>
                  <a:schemeClr val="bg1"/>
                </a:solidFill>
              </a:rPr>
              <a:t>и внедрение эффективных механизмов социального партнерства по трудоустройству выпускников;</a:t>
            </a:r>
          </a:p>
          <a:p>
            <a:r>
              <a:rPr lang="ru-RU" sz="3100" dirty="0" smtClean="0">
                <a:solidFill>
                  <a:schemeClr val="bg1"/>
                </a:solidFill>
              </a:rPr>
              <a:t>содействие </a:t>
            </a:r>
            <a:r>
              <a:rPr lang="ru-RU" sz="3100" dirty="0">
                <a:solidFill>
                  <a:schemeClr val="bg1"/>
                </a:solidFill>
              </a:rPr>
              <a:t>профориентации студентов в течение всего срока обучения и трудоустройству выпускников техникума;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5129E-7316-451B-9800-228F8DED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136525"/>
            <a:ext cx="4288576" cy="1325563"/>
          </a:xfrm>
        </p:spPr>
        <p:txBody>
          <a:bodyPr/>
          <a:lstStyle/>
          <a:p>
            <a:r>
              <a:rPr lang="ru-RU" dirty="0" smtClean="0"/>
              <a:t>Описание практики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7461CA-E576-4BAB-8E1F-CA9EF792D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1" y="1615571"/>
            <a:ext cx="4724399" cy="4989831"/>
          </a:xfrm>
        </p:spPr>
        <p:txBody>
          <a:bodyPr>
            <a:noAutofit/>
          </a:bodyPr>
          <a:lstStyle/>
          <a:p>
            <a:pPr algn="just">
              <a:lnSpc>
                <a:spcPct val="70000"/>
              </a:lnSpc>
            </a:pPr>
            <a:r>
              <a:rPr lang="ru-RU" sz="2100" dirty="0"/>
              <a:t>В целях организации содействия трудоустройству выпускников в техникуме функционирует центр профориентации и содействия трудоустройству выпускников. Специалистами центра оказываются консультативные услуги, проводятся выставки - ярмарки вакансий, профессиональные пробы, мастер- классы по подготовке к собеседованию при найме на работу, составлению резюме, правилам телефонных переговоров, тренинги с обучающимися, деловые игры, экскурсии на предприятия, ярмарки учебных мест с представителями вузов. Организовываются встречи представителей работодателей с выпускниками техникума по специальностям и профессиям, ведется работа по заключение целевых договоров на обучение</a:t>
            </a:r>
            <a:r>
              <a:rPr lang="ru-RU" sz="2100" dirty="0" smtClean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407" t="812" r="49054" b="12518"/>
          <a:stretch/>
        </p:blipFill>
        <p:spPr>
          <a:xfrm>
            <a:off x="5537200" y="136525"/>
            <a:ext cx="5951847" cy="6622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53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5129E-7316-451B-9800-228F8DED4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Описание практики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7461CA-E576-4BAB-8E1F-CA9EF792D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1" y="1847850"/>
            <a:ext cx="6685213" cy="485648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Проект </a:t>
            </a:r>
            <a:r>
              <a:rPr lang="ru-RU" dirty="0"/>
              <a:t>«ПрофСтарт: Цифровые решения</a:t>
            </a:r>
            <a:r>
              <a:rPr lang="ru-RU" dirty="0" smtClean="0"/>
              <a:t>» - это </a:t>
            </a:r>
            <a:r>
              <a:rPr lang="ru-RU" dirty="0"/>
              <a:t>система поиска актуальных вакансий для студентов и выпускников техникума на основе </a:t>
            </a:r>
            <a:r>
              <a:rPr lang="ru-RU" dirty="0" err="1"/>
              <a:t>Телеграм</a:t>
            </a:r>
            <a:r>
              <a:rPr lang="ru-RU" dirty="0"/>
              <a:t>-Бота. </a:t>
            </a:r>
          </a:p>
          <a:p>
            <a:pPr algn="just"/>
            <a:r>
              <a:rPr lang="ru-RU" dirty="0" smtClean="0"/>
              <a:t>Нами </a:t>
            </a:r>
            <a:r>
              <a:rPr lang="ru-RU" dirty="0"/>
              <a:t>разработан и внедрен в работу ЦПОСТВ </a:t>
            </a:r>
            <a:r>
              <a:rPr lang="ru-RU" dirty="0" err="1"/>
              <a:t>телеграм</a:t>
            </a:r>
            <a:r>
              <a:rPr lang="ru-RU" dirty="0"/>
              <a:t>-бот в помощь студенту, где всегда отражаются актуальные и лучшие предложения от различных предприятий края для искомой специальности/профессии.</a:t>
            </a:r>
          </a:p>
          <a:p>
            <a:pPr algn="just"/>
            <a:r>
              <a:rPr lang="ru-RU" dirty="0"/>
              <a:t>На сайте техникума в разделе «Трудоустройство» размещены советы и рекомендации для выпускников по поиску желаемого места работы. Во вкладку «Поиск вакансий» внедрен </a:t>
            </a:r>
            <a:r>
              <a:rPr lang="ru-RU" dirty="0" err="1"/>
              <a:t>Телеграм</a:t>
            </a:r>
            <a:r>
              <a:rPr lang="ru-RU" dirty="0"/>
              <a:t>-Бот «ПрофСтарт: Цифровые». Студент, переходя в </a:t>
            </a:r>
            <a:r>
              <a:rPr lang="ru-RU" dirty="0" err="1"/>
              <a:t>Телеграм</a:t>
            </a:r>
            <a:r>
              <a:rPr lang="ru-RU" dirty="0"/>
              <a:t>-бот выбирает из меню код своей специальности (профессии) и получает список актуальных вакансий по своему направлению подготовки. И остается только сделать правильный выбор!</a:t>
            </a:r>
          </a:p>
          <a:p>
            <a:pPr algn="just"/>
            <a:r>
              <a:rPr lang="ru-RU" dirty="0"/>
              <a:t>Соответственно, сотрудники ЦПОСТВ по заявкам работодателей </a:t>
            </a:r>
            <a:r>
              <a:rPr lang="ru-RU" dirty="0" smtClean="0"/>
              <a:t>еженедельно </a:t>
            </a:r>
            <a:r>
              <a:rPr lang="ru-RU" dirty="0"/>
              <a:t>обновляют базу имеющихся вакансий.</a:t>
            </a:r>
          </a:p>
          <a:p>
            <a:pPr algn="just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39" y="1670989"/>
            <a:ext cx="3817521" cy="503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995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AD19D-9CB2-426F-9EA1-C5AF1C64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136525"/>
            <a:ext cx="9509760" cy="1325563"/>
          </a:xfrm>
        </p:spPr>
        <p:txBody>
          <a:bodyPr>
            <a:normAutofit/>
          </a:bodyPr>
          <a:lstStyle/>
          <a:p>
            <a:r>
              <a:rPr lang="ru-RU" dirty="0"/>
              <a:t>Результаты реализации практики </a:t>
            </a:r>
            <a:r>
              <a:rPr lang="ru-RU" dirty="0">
                <a:solidFill>
                  <a:srgbClr val="C76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63,6%</a:t>
            </a:r>
            <a:br>
              <a:rPr lang="ru-RU" dirty="0">
                <a:solidFill>
                  <a:srgbClr val="C76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/>
              <a:t>(средний показатель в </a:t>
            </a:r>
            <a:r>
              <a:rPr lang="ru-RU" sz="2800" dirty="0"/>
              <a:t>динамике за 3 года) 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0295A2B-A56E-4792-AD30-6573A3DFC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8185284"/>
              </p:ext>
            </p:extLst>
          </p:nvPr>
        </p:nvGraphicFramePr>
        <p:xfrm>
          <a:off x="320634" y="1579418"/>
          <a:ext cx="11530940" cy="501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4" y="82822"/>
            <a:ext cx="1495466" cy="1432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7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D91AC-101D-44C5-82F8-EE1819E1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Количественные и качественные результаты реализации практики 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C899B59-6B93-41A8-9279-7BEBC97DF71D}"/>
              </a:ext>
            </a:extLst>
          </p:cNvPr>
          <p:cNvSpPr txBox="1">
            <a:spLocks/>
          </p:cNvSpPr>
          <p:nvPr/>
        </p:nvSpPr>
        <p:spPr>
          <a:xfrm>
            <a:off x="5533900" y="1825625"/>
            <a:ext cx="6261859" cy="4836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 результате работы </a:t>
            </a:r>
            <a:r>
              <a:rPr lang="ru-RU" dirty="0" smtClean="0"/>
              <a:t>ЦПОСТВ и реализации проекта «ПрофСтарт: Цифровые решения», </a:t>
            </a:r>
            <a:r>
              <a:rPr lang="ru-RU" dirty="0"/>
              <a:t>по сравнению с тем же периодом 2022 года и несмотря на нахождение большой части выпускников техникума в рядах ВС РФ, результат уровня занятости выпускников 2023 года вырос на </a:t>
            </a:r>
            <a:r>
              <a:rPr lang="ru-RU" b="1" u="sng" dirty="0">
                <a:solidFill>
                  <a:srgbClr val="C76100"/>
                </a:solidFill>
              </a:rPr>
              <a:t>15,4</a:t>
            </a:r>
            <a:r>
              <a:rPr lang="ru-RU" b="1" u="sng" dirty="0" smtClean="0">
                <a:solidFill>
                  <a:srgbClr val="C76100"/>
                </a:solidFill>
              </a:rPr>
              <a:t>%.</a:t>
            </a:r>
          </a:p>
          <a:p>
            <a:r>
              <a:rPr lang="ru-RU" dirty="0"/>
              <a:t>Что касается качественных показателей, выпускники техникума являются сотрудниками многочисленных предприятий нашего региона и предприятия партнеры техникума ждут наших студентов для трудоустройства и прохождения практики. </a:t>
            </a:r>
          </a:p>
          <a:p>
            <a:r>
              <a:rPr lang="ru-RU" dirty="0"/>
              <a:t>Увеличилось количество заключенных целевых трехсторонних договоров. Продолжается работа по реализации дуального обучения с ООО «КЛАААС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305" t="34933" r="18669" b="25862"/>
          <a:stretch/>
        </p:blipFill>
        <p:spPr>
          <a:xfrm>
            <a:off x="621889" y="1624095"/>
            <a:ext cx="4722006" cy="250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740" t="38464" r="20519" b="23792"/>
          <a:stretch/>
        </p:blipFill>
        <p:spPr>
          <a:xfrm>
            <a:off x="621889" y="4295154"/>
            <a:ext cx="4722006" cy="252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9" descr="https://avatars.mds.yandex.net/get-o-yandex/2445077/ea015fac-1c06-454c-b56d-cdcfff63af98/778x7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324" y="2617951"/>
            <a:ext cx="1282812" cy="12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C5E85-3E26-427E-B6CD-FDA264CC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Партнеры в реализации практики</a:t>
            </a:r>
          </a:p>
        </p:txBody>
      </p:sp>
      <p:pic>
        <p:nvPicPr>
          <p:cNvPr id="4" name="Picture 4" descr="https://designnews.ru/upload/information_system_35/1/4/9/item_1491/sber-designnews-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1" y="1641505"/>
            <a:ext cx="1800847" cy="117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avatars.mds.yandex.net/i?id=76e69648912a124a7630c6a7aeb41f4f_l-8484366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49" y="3654171"/>
            <a:ext cx="2598211" cy="11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oblast45.ru/uploads/publications/images/31552/big/e85dd9b73e9d325076aaec18a26a2edc2fad3e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74" y="1655483"/>
            <a:ext cx="1634240" cy="10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098" y="2966334"/>
            <a:ext cx="1810681" cy="150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https://www.equipnet.ru/netcat_files/u/logo_zhdm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0" y="4841505"/>
            <a:ext cx="2943210" cy="6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tmsearch.onlinepatent.ru/images/fb3/fb3e3120-db17-4663-a500-1846ec7e442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9" y="5539893"/>
            <a:ext cx="1320801" cy="129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https://product-of-kuban.ru/wp-content/uploads/2021/05/ust-lab.-ormz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51" y="3372722"/>
            <a:ext cx="2263169" cy="210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https://filearchive.cnews.ru/img/book/2023/02/09/kuban_kredit_bank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58" y="5706703"/>
            <a:ext cx="1921490" cy="9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 descr="https://otdih.nakubani.ru/m/big/5058cf3c75139e0f4b04533d/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76" y="3792942"/>
            <a:ext cx="1639313" cy="15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3" descr="https://sun9-31.userapi.com/impg/G4A6QVbu_ZSAJjMceuUUABjIDJi4ziuHw4pGfw/9lbTPweRA4A.jpg?size=869x1024&amp;quality=95&amp;sign=d64d05375c5cb6be0f1d8a5af91468d9&amp;c_uniq_tag=YTuxopLRoe0OBtq9z_GcEt5mTaJqjBoju7xKgr89F3E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786" y="2688020"/>
            <a:ext cx="1595652" cy="18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https://prodkk.ru/upload/iblock/604/60485e078fab41e3b3c60753a8312a4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32" y="5306200"/>
            <a:ext cx="1453626" cy="145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1" descr="https://osotk.com/UserFiles/ContentFiles/ProfActivity/2018-6-4_12-41-10_%D0%AD%D0%BB%D1%82%D0%B5%D0%B7%D0%B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08" y="1641415"/>
            <a:ext cx="1558251" cy="10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3" descr="https://searchfactory.ru/files/styles/155n155/public/logo/02/logo-5269.png?itok=Y2p-D2p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285" y="1773208"/>
            <a:ext cx="1152525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5" descr="https://ivarus.ru/upload/resize_cache/iblock/9e0/800_600_1/9e0b3a8c9fb29a4ba40c6bc16b954957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38" y="5435633"/>
            <a:ext cx="1929040" cy="131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7" descr="https://sun9-57.userapi.com/impg/S-r9p7GP_kNVSt6WClPoVkPoriBW-7AyLutg1Q/eKyQIrpP7rI.jpg?size=1280x1273&amp;quality=96&amp;sign=e3fa50a2cc4fa87b24426f479a18b8c7&amp;type=album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101" y="1868729"/>
            <a:ext cx="1323632" cy="131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1" descr="https://poisk-firm.ru/storage/employer/logo/dd/ed/57/d526d310ea73c16d2f026cafc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182" y="3259357"/>
            <a:ext cx="2214117" cy="65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37" y="4296070"/>
            <a:ext cx="1931903" cy="90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4" descr="https://xn--g1abdcwihado2k.xn--p1ai/files/cache/f9/f950cf73a5f601dbc1aceea9367bb4de_14847_400_400_tr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32" y="5838438"/>
            <a:ext cx="3034216" cy="7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6" descr="https://dormetall.ru/wp-content/uploads/2020/07/%D0%A2%D0%95%D0%A1%D0%A2-3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3" y="2982884"/>
            <a:ext cx="2028886" cy="75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7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51" y="4058778"/>
            <a:ext cx="1402088" cy="125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avatars.mds.yandex.net/i?id=ad0fc2bbc923bece40ced08c25d8c6b06b260df9-4517378-images-thumbs&amp;n=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51" y="4656230"/>
            <a:ext cx="1263650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997be4a4a38dd3b145593b9ac4f1d4e7-4571049-images-thumbs&amp;n=1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54" y="1620348"/>
            <a:ext cx="1907477" cy="116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2a0000017a1237ac83e8dc2946bc440e2b89-4376151-images-thumbs&amp;n=13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28938" r="18402" b="36523"/>
          <a:stretch/>
        </p:blipFill>
        <p:spPr bwMode="auto">
          <a:xfrm>
            <a:off x="4698347" y="2688020"/>
            <a:ext cx="1958810" cy="66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567</Words>
  <Application>Microsoft Office PowerPoint</Application>
  <PresentationFormat>Широкоэкранный</PresentationFormat>
  <Paragraphs>60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ПрофСтарт: Цифровые решения </vt:lpstr>
      <vt:lpstr>Государственное бюджетное профессиональное образовательное учреждение Краснодарского края «Армавирский машиностроительный техникум»</vt:lpstr>
      <vt:lpstr>Цель практики :</vt:lpstr>
      <vt:lpstr>Задачи практики:</vt:lpstr>
      <vt:lpstr>Описание практики</vt:lpstr>
      <vt:lpstr>Описание практики</vt:lpstr>
      <vt:lpstr>Результаты реализации практики 63,6% (средний показатель в динамике за 3 года) </vt:lpstr>
      <vt:lpstr>Количественные и качественные результаты реализации практики </vt:lpstr>
      <vt:lpstr>Партнеры в реализации практики</vt:lpstr>
      <vt:lpstr>Ссылки на публикации:</vt:lpstr>
      <vt:lpstr>Экскурсии</vt:lpstr>
      <vt:lpstr>Встречи с работодателями</vt:lpstr>
      <vt:lpstr>Наши выпускники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u68</cp:lastModifiedBy>
  <cp:revision>45</cp:revision>
  <dcterms:created xsi:type="dcterms:W3CDTF">2021-08-22T09:33:20Z</dcterms:created>
  <dcterms:modified xsi:type="dcterms:W3CDTF">2024-06-22T11:10:12Z</dcterms:modified>
</cp:coreProperties>
</file>