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86" r:id="rId6"/>
    <p:sldId id="287" r:id="rId7"/>
    <p:sldId id="288" r:id="rId8"/>
    <p:sldId id="289" r:id="rId9"/>
    <p:sldId id="284" r:id="rId10"/>
    <p:sldId id="285" r:id="rId11"/>
    <p:sldId id="290" r:id="rId12"/>
    <p:sldId id="274" r:id="rId13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6F8CC-F827-46ED-8703-2EFEA269E38A}" v="5" dt="2022-11-11T08:01:50.30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8"/>
    <p:restoredTop sz="94830"/>
  </p:normalViewPr>
  <p:slideViewPr>
    <p:cSldViewPr snapToGrid="0" showGuides="1">
      <p:cViewPr>
        <p:scale>
          <a:sx n="91" d="100"/>
          <a:sy n="91" d="100"/>
        </p:scale>
        <p:origin x="1622" y="173"/>
      </p:cViewPr>
      <p:guideLst>
        <p:guide orient="horz" pos="2184"/>
        <p:guide orient="horz" pos="408"/>
        <p:guide orient="horz" pos="1392"/>
        <p:guide pos="456"/>
        <p:guide pos="3840"/>
        <p:guide pos="7224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59C9DEE-5A32-E0A6-9FDC-FC0A6AE33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CB40541-3969-91F7-1C1B-C22D64D94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1FA9EE91-D4DC-4CD0-A5E7-FAF4E77E9EC5}" type="datetime1">
              <a:rPr lang="ru-RU" smtClean="0"/>
              <a:pPr rtl="0"/>
              <a:t>27.06.2024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AE9139F-698F-3A6E-E150-2991D68CE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58A415-5F98-9BA9-BEF5-31197FB93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04C1A770-BC94-4251-9494-95BA8C99FD05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27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12E17DD5-1A6C-4C07-AAB7-848C4F7ABCBC}" type="datetime1">
              <a:rPr lang="ru-RU" smtClean="0"/>
              <a:pPr/>
              <a:t>27.06.2024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339D21CC-DD94-204E-93C8-E1AAF3084C8D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339D21CC-DD94-204E-93C8-E1AAF3084C8D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339D21CC-DD94-204E-93C8-E1AAF3084C8D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3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339D21CC-DD94-204E-93C8-E1AAF3084C8D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31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339D21CC-DD94-204E-93C8-E1AAF3084C8D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5.svg"/><Relationship Id="rId7" Type="http://schemas.openxmlformats.org/officeDocument/2006/relationships/image" Target="../media/image81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5" Type="http://schemas.openxmlformats.org/officeDocument/2006/relationships/image" Target="../media/image617.sv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1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9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0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13.svg"/><Relationship Id="rId7" Type="http://schemas.openxmlformats.org/officeDocument/2006/relationships/image" Target="../media/image18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014.svg"/><Relationship Id="rId4" Type="http://schemas.openxmlformats.org/officeDocument/2006/relationships/image" Target="../media/image19.png"/><Relationship Id="rId9" Type="http://schemas.openxmlformats.org/officeDocument/2006/relationships/image" Target="../media/image2311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621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11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3.svg"/><Relationship Id="rId7" Type="http://schemas.openxmlformats.org/officeDocument/2006/relationships/image" Target="../media/image27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315.svg"/><Relationship Id="rId5" Type="http://schemas.openxmlformats.org/officeDocument/2006/relationships/image" Target="../media/image26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29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xmlns="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xmlns="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xmlns="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n-US" sz="59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xmlns="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xmlns="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960985-1AA1-7560-41A6-84310DD64A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0E0AF6-58A8-48DB-1F46-476F080F6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xmlns="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xmlns="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1">
            <a:extLst>
              <a:ext uri="{FF2B5EF4-FFF2-40B4-BE49-F238E27FC236}">
                <a16:creationId xmlns:a16="http://schemas.microsoft.com/office/drawing/2014/main" xmlns="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xmlns="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xmlns="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7A3AFB34-A509-98A0-B6AB-3BC35F16DD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B4CAD471-FB12-ACCA-9D4A-E01322DC6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xmlns="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xmlns="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xmlns="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xmlns="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8" name="Полилиния 55">
            <a:extLst>
              <a:ext uri="{FF2B5EF4-FFF2-40B4-BE49-F238E27FC236}">
                <a16:creationId xmlns:a16="http://schemas.microsoft.com/office/drawing/2014/main" xmlns="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56DC4DB0-B5C2-72F4-A891-0281DDB80F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Графический объект 22">
            <a:extLst>
              <a:ext uri="{FF2B5EF4-FFF2-40B4-BE49-F238E27FC236}">
                <a16:creationId xmlns:a16="http://schemas.microsoft.com/office/drawing/2014/main" xmlns="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xmlns="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Графический объект 24">
            <a:extLst>
              <a:ext uri="{FF2B5EF4-FFF2-40B4-BE49-F238E27FC236}">
                <a16:creationId xmlns:a16="http://schemas.microsoft.com/office/drawing/2014/main" xmlns="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34" name="Графический объект 33">
            <a:extLst>
              <a:ext uri="{FF2B5EF4-FFF2-40B4-BE49-F238E27FC236}">
                <a16:creationId xmlns:a16="http://schemas.microsoft.com/office/drawing/2014/main" xmlns="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46" name="Нижний колонтитул 45">
            <a:extLst>
              <a:ext uri="{FF2B5EF4-FFF2-40B4-BE49-F238E27FC236}">
                <a16:creationId xmlns:a16="http://schemas.microsoft.com/office/drawing/2014/main" xmlns="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47" name="Номер слайда 46">
            <a:extLst>
              <a:ext uri="{FF2B5EF4-FFF2-40B4-BE49-F238E27FC236}">
                <a16:creationId xmlns:a16="http://schemas.microsoft.com/office/drawing/2014/main" xmlns="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Графический объект 43">
            <a:extLst>
              <a:ext uri="{FF2B5EF4-FFF2-40B4-BE49-F238E27FC236}">
                <a16:creationId xmlns:a16="http://schemas.microsoft.com/office/drawing/2014/main" xmlns="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72" name="Графический объект 71">
            <a:extLst>
              <a:ext uri="{FF2B5EF4-FFF2-40B4-BE49-F238E27FC236}">
                <a16:creationId xmlns:a16="http://schemas.microsoft.com/office/drawing/2014/main" xmlns="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Графический объект 56">
            <a:extLst>
              <a:ext uri="{FF2B5EF4-FFF2-40B4-BE49-F238E27FC236}">
                <a16:creationId xmlns:a16="http://schemas.microsoft.com/office/drawing/2014/main" xmlns="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Графический объект 59">
            <a:extLst>
              <a:ext uri="{FF2B5EF4-FFF2-40B4-BE49-F238E27FC236}">
                <a16:creationId xmlns:a16="http://schemas.microsoft.com/office/drawing/2014/main" xmlns="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xmlns="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Заголовок 1">
            <a:extLst>
              <a:ext uri="{FF2B5EF4-FFF2-40B4-BE49-F238E27FC236}">
                <a16:creationId xmlns:a16="http://schemas.microsoft.com/office/drawing/2014/main" xmlns="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en-US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8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>
            <a:extLst>
              <a:ext uri="{FF2B5EF4-FFF2-40B4-BE49-F238E27FC236}">
                <a16:creationId xmlns:a16="http://schemas.microsoft.com/office/drawing/2014/main" xmlns="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A56E61-4EF1-44C9-6CC9-6876765A7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xmlns="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</a:lstStyle>
            <a:p>
              <a:pPr rtl="0"/>
              <a:endParaRPr lang="ru-RU" noProof="0"/>
            </a:p>
          </p:txBody>
        </p:sp>
        <p:pic>
          <p:nvPicPr>
            <p:cNvPr id="55" name="Графический объект 54">
              <a:extLst>
                <a:ext uri="{FF2B5EF4-FFF2-40B4-BE49-F238E27FC236}">
                  <a16:creationId xmlns:a16="http://schemas.microsoft.com/office/drawing/2014/main" xmlns="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xmlns="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Полилиния 65">
            <a:extLst>
              <a:ext uri="{FF2B5EF4-FFF2-40B4-BE49-F238E27FC236}">
                <a16:creationId xmlns:a16="http://schemas.microsoft.com/office/drawing/2014/main" xmlns="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60" name="Нижний колонтитул 59">
            <a:extLst>
              <a:ext uri="{FF2B5EF4-FFF2-40B4-BE49-F238E27FC236}">
                <a16:creationId xmlns:a16="http://schemas.microsoft.com/office/drawing/2014/main" xmlns="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61" name="Номер слайда 60">
            <a:extLst>
              <a:ext uri="{FF2B5EF4-FFF2-40B4-BE49-F238E27FC236}">
                <a16:creationId xmlns:a16="http://schemas.microsoft.com/office/drawing/2014/main" xmlns="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A30CC9-5F1C-933D-A4C9-7DCE2F039E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en-US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</p:spTree>
    <p:extLst>
      <p:ext uri="{BB962C8B-B14F-4D97-AF65-F5344CB8AC3E}">
        <p14:creationId xmlns=""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xmlns="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en-US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xmlns="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en-US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xmlns="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xmlns="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xmlns="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en-US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en-US" sz="24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Графический объект 38">
            <a:extLst>
              <a:ext uri="{FF2B5EF4-FFF2-40B4-BE49-F238E27FC236}">
                <a16:creationId xmlns:a16="http://schemas.microsoft.com/office/drawing/2014/main" xmlns="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40" name="Нижний колонтитул 39">
            <a:extLst>
              <a:ext uri="{FF2B5EF4-FFF2-40B4-BE49-F238E27FC236}">
                <a16:creationId xmlns:a16="http://schemas.microsoft.com/office/drawing/2014/main" xmlns="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xmlns="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Графический объект 76">
            <a:extLst>
              <a:ext uri="{FF2B5EF4-FFF2-40B4-BE49-F238E27FC236}">
                <a16:creationId xmlns:a16="http://schemas.microsoft.com/office/drawing/2014/main" xmlns="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xmlns="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en-US" sz="55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7" name="Графический объект 12">
            <a:extLst>
              <a:ext uri="{FF2B5EF4-FFF2-40B4-BE49-F238E27FC236}">
                <a16:creationId xmlns:a16="http://schemas.microsoft.com/office/drawing/2014/main" xmlns="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9" name="Графический объект 12">
            <a:extLst>
              <a:ext uri="{FF2B5EF4-FFF2-40B4-BE49-F238E27FC236}">
                <a16:creationId xmlns:a16="http://schemas.microsoft.com/office/drawing/2014/main" xmlns="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47">
            <a:extLst>
              <a:ext uri="{FF2B5EF4-FFF2-40B4-BE49-F238E27FC236}">
                <a16:creationId xmlns:a16="http://schemas.microsoft.com/office/drawing/2014/main" xmlns="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xmlns="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8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xmlns="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xmlns="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xmlns="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xmlns="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3" name="Полилиния 16">
            <a:extLst>
              <a:ext uri="{FF2B5EF4-FFF2-40B4-BE49-F238E27FC236}">
                <a16:creationId xmlns:a16="http://schemas.microsoft.com/office/drawing/2014/main" xmlns="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5" name="Полилиния 18">
            <a:extLst>
              <a:ext uri="{FF2B5EF4-FFF2-40B4-BE49-F238E27FC236}">
                <a16:creationId xmlns:a16="http://schemas.microsoft.com/office/drawing/2014/main" xmlns="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7" name="Полилиния 20">
            <a:extLst>
              <a:ext uri="{FF2B5EF4-FFF2-40B4-BE49-F238E27FC236}">
                <a16:creationId xmlns:a16="http://schemas.microsoft.com/office/drawing/2014/main" xmlns="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xmlns="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xmlns="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xmlns="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xmlns="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xmlns="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xmlns="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xmlns="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xmlns="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xmlns="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xmlns="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xmlns="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xmlns="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xmlns="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xmlns="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xmlns="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xmlns="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xmlns="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xmlns="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xmlns="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xmlns="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xmlns="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xmlns="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xmlns="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xmlns="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xmlns="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xmlns="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xmlns="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1" name="Рисунок 42">
            <a:extLst>
              <a:ext uri="{FF2B5EF4-FFF2-40B4-BE49-F238E27FC236}">
                <a16:creationId xmlns:a16="http://schemas.microsoft.com/office/drawing/2014/main" xmlns="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32" name="Рисунок 42">
            <a:extLst>
              <a:ext uri="{FF2B5EF4-FFF2-40B4-BE49-F238E27FC236}">
                <a16:creationId xmlns:a16="http://schemas.microsoft.com/office/drawing/2014/main" xmlns="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47">
            <a:extLst>
              <a:ext uri="{FF2B5EF4-FFF2-40B4-BE49-F238E27FC236}">
                <a16:creationId xmlns:a16="http://schemas.microsoft.com/office/drawing/2014/main" xmlns="" id="{BBFB738A-B417-1ECD-CD63-3482F41BC5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47">
            <a:extLst>
              <a:ext uri="{FF2B5EF4-FFF2-40B4-BE49-F238E27FC236}">
                <a16:creationId xmlns:a16="http://schemas.microsoft.com/office/drawing/2014/main" xmlns="" id="{2D5357B5-C3E2-7F93-1D38-5A371EEEF5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47">
            <a:extLst>
              <a:ext uri="{FF2B5EF4-FFF2-40B4-BE49-F238E27FC236}">
                <a16:creationId xmlns:a16="http://schemas.microsoft.com/office/drawing/2014/main" xmlns="" id="{F3A2EC5D-9943-7E84-56FB-B58A67C055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47">
            <a:extLst>
              <a:ext uri="{FF2B5EF4-FFF2-40B4-BE49-F238E27FC236}">
                <a16:creationId xmlns:a16="http://schemas.microsoft.com/office/drawing/2014/main" xmlns="" id="{DE78D7B0-18B2-66C2-EA4E-90629F60BF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47">
            <a:extLst>
              <a:ext uri="{FF2B5EF4-FFF2-40B4-BE49-F238E27FC236}">
                <a16:creationId xmlns:a16="http://schemas.microsoft.com/office/drawing/2014/main" xmlns="" id="{A171817E-40B4-8D03-2F00-07A0200AB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47">
            <a:extLst>
              <a:ext uri="{FF2B5EF4-FFF2-40B4-BE49-F238E27FC236}">
                <a16:creationId xmlns:a16="http://schemas.microsoft.com/office/drawing/2014/main" xmlns="" id="{7CB4D57A-D57F-A9A7-E242-62A0EFB903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Рисунок 42">
            <a:extLst>
              <a:ext uri="{FF2B5EF4-FFF2-40B4-BE49-F238E27FC236}">
                <a16:creationId xmlns:a16="http://schemas.microsoft.com/office/drawing/2014/main" xmlns="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40" name="Рисунок 42">
            <a:extLst>
              <a:ext uri="{FF2B5EF4-FFF2-40B4-BE49-F238E27FC236}">
                <a16:creationId xmlns:a16="http://schemas.microsoft.com/office/drawing/2014/main" xmlns="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endParaRPr lang="ru-RU" noProof="0"/>
          </a:p>
        </p:txBody>
      </p:sp>
      <p:sp>
        <p:nvSpPr>
          <p:cNvPr id="41" name="Текст 47">
            <a:extLst>
              <a:ext uri="{FF2B5EF4-FFF2-40B4-BE49-F238E27FC236}">
                <a16:creationId xmlns:a16="http://schemas.microsoft.com/office/drawing/2014/main" xmlns="" id="{8A2F0738-422D-8670-FFDD-4DD9CC8579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47">
            <a:extLst>
              <a:ext uri="{FF2B5EF4-FFF2-40B4-BE49-F238E27FC236}">
                <a16:creationId xmlns:a16="http://schemas.microsoft.com/office/drawing/2014/main" xmlns="" id="{83236D35-4927-EB6F-1700-660A079033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xmlns="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199350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isk.yandex.ru/d/cZE-5zEQonTn7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28762-BFD9-B53C-F438-D440DBFD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205" y="2279749"/>
            <a:ext cx="7308644" cy="2372954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Обучаем Вместе Трудоустраиваем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idx="1"/>
          </p:nvPr>
        </p:nvSpPr>
        <p:spPr>
          <a:xfrm>
            <a:off x="3945279" y="1738183"/>
            <a:ext cx="7279189" cy="9966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Практика  трудоустройства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 descr="C:\Users\User\Downloads\2_5398052667278767784.jpg"/>
          <p:cNvPicPr>
            <a:picLocks noChangeAspect="1" noChangeArrowheads="1"/>
          </p:cNvPicPr>
          <p:nvPr/>
        </p:nvPicPr>
        <p:blipFill>
          <a:blip r:embed="rId3"/>
          <a:srcRect l="3212" t="15953" r="7798" b="19568"/>
          <a:stretch>
            <a:fillRect/>
          </a:stretch>
        </p:blipFill>
        <p:spPr bwMode="auto">
          <a:xfrm>
            <a:off x="10192624" y="112143"/>
            <a:ext cx="1798093" cy="836762"/>
          </a:xfrm>
          <a:prstGeom prst="rect">
            <a:avLst/>
          </a:prstGeom>
          <a:noFill/>
        </p:spPr>
      </p:pic>
      <p:pic>
        <p:nvPicPr>
          <p:cNvPr id="1027" name="Picture 3" descr="C:\Users\User\Downloads\Логотип Минтруд горизонтальный (в кривых)-1.png"/>
          <p:cNvPicPr>
            <a:picLocks noChangeAspect="1" noChangeArrowheads="1"/>
          </p:cNvPicPr>
          <p:nvPr/>
        </p:nvPicPr>
        <p:blipFill>
          <a:blip r:embed="rId4"/>
          <a:srcRect t="23971" b="31510"/>
          <a:stretch>
            <a:fillRect/>
          </a:stretch>
        </p:blipFill>
        <p:spPr bwMode="auto">
          <a:xfrm>
            <a:off x="8431011" y="173478"/>
            <a:ext cx="1476388" cy="682199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1" y="212975"/>
            <a:ext cx="1146859" cy="12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75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114024" y="1025135"/>
            <a:ext cx="9775971" cy="6358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 реализации практики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83" y="2156027"/>
            <a:ext cx="3507971" cy="350797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824195" y="752026"/>
            <a:ext cx="621792" cy="6217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98" y="1741940"/>
            <a:ext cx="4170911" cy="4170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2828" y="1619473"/>
            <a:ext cx="4254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Омская область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572768" y="1611944"/>
            <a:ext cx="3566160" cy="649224"/>
          </a:xfrm>
        </p:spPr>
        <p:txBody>
          <a:bodyPr/>
          <a:lstStyle/>
          <a:p>
            <a:pPr lvl="0"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практики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>
          <a:xfrm>
            <a:off x="855678" y="2486915"/>
            <a:ext cx="4501700" cy="31085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в успешном трудоустройстве и адаптации на рабочих местах выпускников с инвалидностью и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ограниченными возможностями здоровья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(умственная отсталость)</a:t>
            </a:r>
          </a:p>
          <a:p>
            <a:pPr lvl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R="149225" algn="ctr">
              <a:lnSpc>
                <a:spcPct val="115000"/>
              </a:lnSpc>
              <a:spcAft>
                <a:spcPts val="0"/>
              </a:spcAft>
              <a:buNone/>
              <a:tabLst>
                <a:tab pos="-180340" algn="l"/>
              </a:tabLs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27319" y="1628722"/>
            <a:ext cx="3566160" cy="64922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практики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670958" y="2403026"/>
            <a:ext cx="4957893" cy="3469268"/>
          </a:xfrm>
        </p:spPr>
        <p:txBody>
          <a:bodyPr>
            <a:noAutofit/>
          </a:bodyPr>
          <a:lstStyle/>
          <a:p>
            <a:pPr marR="149225" algn="just">
              <a:lnSpc>
                <a:spcPct val="115000"/>
              </a:lnSpc>
              <a:spcAft>
                <a:spcPts val="0"/>
              </a:spcAft>
              <a:tabLst>
                <a:tab pos="-18034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позитивного отношения к людям с инвалидностью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ОВЗ </a:t>
            </a:r>
          </a:p>
          <a:p>
            <a:pPr marR="149225" algn="just">
              <a:lnSpc>
                <a:spcPct val="115000"/>
              </a:lnSpc>
              <a:spcAft>
                <a:spcPts val="0"/>
              </a:spcAft>
              <a:tabLst>
                <a:tab pos="-180340" algn="l"/>
              </a:tabLst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49225" algn="just">
              <a:lnSpc>
                <a:spcPct val="115000"/>
              </a:lnSpc>
              <a:spcAft>
                <a:spcPts val="0"/>
              </a:spcAft>
              <a:tabLst>
                <a:tab pos="-18034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Увеличение количества работодателей, имеющих опыт трудоустройства лиц с инвалидностью и ОВЗ</a:t>
            </a:r>
          </a:p>
          <a:p>
            <a:pPr marR="149225" algn="just">
              <a:lnSpc>
                <a:spcPct val="115000"/>
              </a:lnSpc>
              <a:spcAft>
                <a:spcPts val="0"/>
              </a:spcAft>
              <a:tabLst>
                <a:tab pos="-180340" algn="l"/>
              </a:tabLst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149225" algn="just">
              <a:lnSpc>
                <a:spcPct val="115000"/>
              </a:lnSpc>
              <a:spcAft>
                <a:spcPts val="0"/>
              </a:spcAft>
              <a:tabLst>
                <a:tab pos="-18034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Повышение мотивации выпускников с инвалидностью и ОВЗ к профессионально-трудовой деятельности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6"/>
          <p:cNvSpPr txBox="1">
            <a:spLocks/>
          </p:cNvSpPr>
          <p:nvPr/>
        </p:nvSpPr>
        <p:spPr>
          <a:xfrm>
            <a:off x="714460" y="1628861"/>
            <a:ext cx="9780167" cy="431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1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8"/>
          </p:nvPr>
        </p:nvSpPr>
        <p:spPr>
          <a:xfrm>
            <a:off x="1051013" y="5031320"/>
            <a:ext cx="2984092" cy="3657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ети-сироты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8162765" y="4998458"/>
            <a:ext cx="3749601" cy="605389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дети, оставшиеся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 попечения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788565" y="2728152"/>
            <a:ext cx="3322041" cy="74488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лица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8137321" y="2794678"/>
            <a:ext cx="3624044" cy="3657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ица с инвалидностью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793" y="2333296"/>
            <a:ext cx="1282262" cy="13558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16414" y="2375338"/>
            <a:ext cx="1219199" cy="131379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16414" y="4708634"/>
            <a:ext cx="1219200" cy="118766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45876" y="4740166"/>
            <a:ext cx="1166648" cy="113511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240221" y="1671145"/>
            <a:ext cx="3258207" cy="971387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588778" y="1912883"/>
            <a:ext cx="3900881" cy="735724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Совместные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практики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6"/>
          </p:nvPr>
        </p:nvSpPr>
        <p:spPr>
          <a:xfrm>
            <a:off x="8321879" y="1502979"/>
            <a:ext cx="3428687" cy="119818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Профессионально-трудовая 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 pitchFamily="18" charset="0"/>
              </a:rPr>
              <a:t>деятельность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20240524_192427.jpg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8567738" y="2852738"/>
            <a:ext cx="3163887" cy="3019556"/>
          </a:xfrm>
        </p:spPr>
      </p:pic>
      <p:pic>
        <p:nvPicPr>
          <p:cNvPr id="15" name="Содержимое 14" descr="IMG_20230125_20410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5238" y="2852738"/>
            <a:ext cx="3163887" cy="3163887"/>
          </a:xfrm>
        </p:spPr>
      </p:pic>
      <p:pic>
        <p:nvPicPr>
          <p:cNvPr id="14" name="Содержимое 13" descr="3iS_3i1F_PQ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98575" y="2852737"/>
            <a:ext cx="3163888" cy="316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7264F79-95B4-7ADF-2A8F-BEF6FEFD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35" y="0"/>
            <a:ext cx="9647842" cy="1115736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Количественные результаты практики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EDC641-DB48-7215-91E0-5C72AED4E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86797"/>
            <a:ext cx="10695963" cy="749808"/>
          </a:xfrm>
        </p:spPr>
        <p:txBody>
          <a:bodyPr rtlCol="0"/>
          <a:lstStyle>
            <a:defPPr>
              <a:defRPr lang="en-US"/>
            </a:defPPr>
          </a:lstStyle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Увеличение количества работодателей, с которыми заключены соглашения о сотрудничестве по вопросам трудоустройства лиц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инвалидностью 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18"/>
          </p:nvPr>
        </p:nvSpPr>
        <p:spPr>
          <a:xfrm>
            <a:off x="10905687" y="819101"/>
            <a:ext cx="1048625" cy="97614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4"/>
          </p:nvPr>
        </p:nvSpPr>
        <p:spPr>
          <a:xfrm>
            <a:off x="0" y="2061280"/>
            <a:ext cx="10704351" cy="715476"/>
          </a:xfr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Проведены мастер-классы на предприятиях</a:t>
            </a:r>
          </a:p>
          <a:p>
            <a:endParaRPr lang="ru-RU" dirty="0"/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19"/>
          </p:nvPr>
        </p:nvSpPr>
        <p:spPr>
          <a:xfrm>
            <a:off x="10969025" y="1962227"/>
            <a:ext cx="968509" cy="960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/>
          </p:nvPr>
        </p:nvSpPr>
        <p:spPr>
          <a:xfrm>
            <a:off x="0" y="3043484"/>
            <a:ext cx="10687574" cy="74980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работодателями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20"/>
          </p:nvPr>
        </p:nvSpPr>
        <p:spPr>
          <a:xfrm>
            <a:off x="10977412" y="2971129"/>
            <a:ext cx="1002065" cy="94653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6"/>
          </p:nvPr>
        </p:nvSpPr>
        <p:spPr>
          <a:xfrm>
            <a:off x="0" y="4176689"/>
            <a:ext cx="10679185" cy="749808"/>
          </a:xfr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Увеличение количества участников в профессиональных конкурсах на</a:t>
            </a:r>
          </a:p>
          <a:p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21"/>
          </p:nvPr>
        </p:nvSpPr>
        <p:spPr>
          <a:xfrm>
            <a:off x="10943858" y="4063920"/>
            <a:ext cx="993676" cy="9694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75%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7"/>
          </p:nvPr>
        </p:nvSpPr>
        <p:spPr>
          <a:xfrm>
            <a:off x="0" y="5309895"/>
            <a:ext cx="10704352" cy="749808"/>
          </a:xfr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Проведены информационные акции на предприятиях</a:t>
            </a:r>
          </a:p>
          <a:p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22"/>
          </p:nvPr>
        </p:nvSpPr>
        <p:spPr>
          <a:xfrm>
            <a:off x="10977414" y="5215435"/>
            <a:ext cx="960120" cy="960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Текст 43"/>
          <p:cNvSpPr txBox="1">
            <a:spLocks/>
          </p:cNvSpPr>
          <p:nvPr/>
        </p:nvSpPr>
        <p:spPr>
          <a:xfrm>
            <a:off x="889232" y="251670"/>
            <a:ext cx="637563" cy="637564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1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09DD5B6E-5EB4-E24C-F029-D11B31418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79744"/>
            <a:ext cx="10486239" cy="749808"/>
          </a:xfrm>
        </p:spPr>
        <p:txBody>
          <a:bodyPr rtlCol="0">
            <a:normAutofit/>
          </a:bodyPr>
          <a:lstStyle>
            <a:defPPr>
              <a:defRPr lang="en-US"/>
            </a:def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подготовки привело к увеличению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выпускников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B9E987DA-B378-65C6-474E-1146A0C2F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212282"/>
            <a:ext cx="10528183" cy="749808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50000"/>
              </a:lnSpc>
            </a:pPr>
            <a:endParaRPr lang="ru-RU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престижа рабочих профессий в регионе</a:t>
            </a:r>
          </a:p>
          <a:p>
            <a:pPr rtl="0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0" y="3253208"/>
            <a:ext cx="10544961" cy="749808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Работодатели удовлетворены результатами сотрудничества с техникумом</a:t>
            </a:r>
          </a:p>
          <a:p>
            <a:endParaRPr lang="ru-RU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7"/>
          </p:nvPr>
        </p:nvSpPr>
        <p:spPr>
          <a:xfrm>
            <a:off x="0" y="4278050"/>
            <a:ext cx="10586907" cy="1099294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Разработаны методические материалы по вопросам организации и взаимодействию лиц с инвалидностью и ОВЗ с работниками предприятий - партнеров в период профессиональной деятельности на рабочем месте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87264F79-95B4-7ADF-2A8F-BEF6FEFD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9" y="142613"/>
            <a:ext cx="10452682" cy="1152396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Качественные результаты практики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43"/>
          <p:cNvSpPr txBox="1">
            <a:spLocks/>
          </p:cNvSpPr>
          <p:nvPr/>
        </p:nvSpPr>
        <p:spPr>
          <a:xfrm>
            <a:off x="1317070" y="385894"/>
            <a:ext cx="637563" cy="637564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0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10686" y="486309"/>
            <a:ext cx="9051721" cy="67976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Тиражирование практики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type="body" idx="1"/>
          </p:nvPr>
        </p:nvSpPr>
        <p:spPr>
          <a:xfrm>
            <a:off x="2281805" y="1183603"/>
            <a:ext cx="7759815" cy="4378298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Практика возможна для тиражирования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Омской области в более,  чем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профессиональных образовательных учреждениях, которые реализуют адаптированные программы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лиц с инвалидностью ОВЗ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(умственная отсталость)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0" y="809625"/>
            <a:ext cx="941388" cy="620713"/>
          </a:xfrm>
        </p:spPr>
        <p:txBody>
          <a:bodyPr/>
          <a:lstStyle/>
          <a:p>
            <a:pPr rtl="0"/>
            <a:fld id="{CC43B8D3-9A08-F84C-9DD4-44948BA52D4B}" type="slidenum">
              <a:rPr lang="ru-RU" noProof="0" smtClean="0">
                <a:solidFill>
                  <a:schemeClr val="bg1"/>
                </a:solidFill>
              </a:rPr>
              <a:pPr rtl="0"/>
              <a:t>8</a:t>
            </a:fld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34" name="Текст 43"/>
          <p:cNvSpPr txBox="1">
            <a:spLocks/>
          </p:cNvSpPr>
          <p:nvPr/>
        </p:nvSpPr>
        <p:spPr>
          <a:xfrm>
            <a:off x="1057012" y="343950"/>
            <a:ext cx="637563" cy="637564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09" y="545284"/>
            <a:ext cx="5897461" cy="830510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Ссылки на публикации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7737" y="2265028"/>
            <a:ext cx="4840446" cy="2759978"/>
          </a:xfrm>
        </p:spPr>
        <p:txBody>
          <a:bodyPr rtlCol="0">
            <a:noAutofit/>
          </a:bodyPr>
          <a:lstStyle>
            <a:defPPr>
              <a:defRPr lang="en-US"/>
            </a:def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 о практике размещена на странице отделения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https://vk.com/club219935070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sz="20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трудоустройство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Ссылка на фото и видео материал практики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https://disk.yandex.ru/d/cZE-5zEQonTn7A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2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7030A0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_Design_Win32_SW_v11" id="{D7435ACC-9DD3-4D5B-A984-7326EB7AF7CB}" vid="{7C01AFE1-C5EE-47B6-A71D-62A9F78E44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70718-146E-4050-93E4-8247A921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30B917-A3AD-46B5-A6A4-F876E3BAC3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1C809-C6F0-48D7-BF3E-4570CDAF51AF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13cd20-357b-48a5-aff4-3bb4b52aae3e"/>
    <ds:schemaRef ds:uri="http://schemas.microsoft.com/office/2006/documentManagement/types"/>
    <ds:schemaRef ds:uri="4f0d45a2-344c-4fe0-9811-4277bf2c2e17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Произвольный</PresentationFormat>
  <Paragraphs>83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Обучаем Вместе Трудоустраиваем</vt:lpstr>
      <vt:lpstr>Регион реализации практики  </vt:lpstr>
      <vt:lpstr>Слайд 3</vt:lpstr>
      <vt:lpstr>Целевая аудитория</vt:lpstr>
      <vt:lpstr>Описание практики</vt:lpstr>
      <vt:lpstr>Количественные результаты практики</vt:lpstr>
      <vt:lpstr>Качественные результаты практики</vt:lpstr>
      <vt:lpstr>Тиражирование практики</vt:lpstr>
      <vt:lpstr>Ссылки на публикации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2022-08-18T06:47:08Z</dcterms:created>
  <dcterms:modified xsi:type="dcterms:W3CDTF">2024-06-27T09:52:20Z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