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D32"/>
    <a:srgbClr val="FBDC97"/>
    <a:srgbClr val="F4B183"/>
    <a:srgbClr val="03BAE5"/>
    <a:srgbClr val="C19BCA"/>
    <a:srgbClr val="E66914"/>
    <a:srgbClr val="000000"/>
    <a:srgbClr val="F9CE6F"/>
    <a:srgbClr val="F6BE98"/>
    <a:srgbClr val="FDA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56CB7-6C01-47B2-9E48-8D41B1505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725C1A-16FE-47AA-B34F-0BD80390A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590E0F-3177-476F-8845-A735A0C5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2C-77C2-4A53-8B9C-CFE9678B3FDA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69991A-6C23-48B8-BA0C-E545A8AFD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1235D1-038E-4C7A-8DE4-EA8910BF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0FDE-A6C5-4D53-978E-BF9508143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940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6C67-4590-4C7E-A3A5-8588BF219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A09C99-62F8-4E97-A323-BD5F4ACF8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4D733-3198-4279-AC3E-4816F6C3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2C-77C2-4A53-8B9C-CFE9678B3FDA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10038D-634E-4E5C-BA38-A9DD4DB28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D6A6A0-C67D-49A6-9FC5-CA3BA63F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0FDE-A6C5-4D53-978E-BF9508143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71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509703-6712-4563-89CC-BC91CD8B54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64651C-CB44-43DB-830B-5CABF5B5E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C6228F-AEFD-4D65-90BE-6C5941036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2C-77C2-4A53-8B9C-CFE9678B3FDA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1FBE6F-3929-40DE-88C6-670E78DA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14EEDC-B218-4CE8-8DC6-C13BB63D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0FDE-A6C5-4D53-978E-BF9508143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54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95175-09D8-4030-ADF1-53DDD83FA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6D8C43-B379-472A-B6C5-87856F002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8CFC01-38E5-4CC5-AA7C-37184845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2C-77C2-4A53-8B9C-CFE9678B3FDA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0FD86F-0C50-420E-B97E-F884FD418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F72102-E38D-46EB-9D86-455370B2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0FDE-A6C5-4D53-978E-BF9508143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59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5EFB3-20C8-48B9-B19B-110E94ED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FDE738-F945-43D1-9268-F511B46AF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D6E248-34BF-4E49-9E43-EB3858B20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2C-77C2-4A53-8B9C-CFE9678B3FDA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139813-48DB-4100-9560-1438B01ED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23A895-42DB-4021-A97C-F7A067AB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0FDE-A6C5-4D53-978E-BF9508143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538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7FDDC-2829-4B62-8F78-7CB938D8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52D752-2072-42E0-B13F-6A0362100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2C5CC7-EC21-4525-9CA6-44418A068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1636F2-9AC3-4C42-8F4C-9ED0D422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2C-77C2-4A53-8B9C-CFE9678B3FDA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1BC833-8234-4F5A-A6F9-3E600F944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495773-4033-492D-906F-CAD99C12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0FDE-A6C5-4D53-978E-BF9508143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19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B8C30-64D3-4B59-9B54-69AE9649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24D14B-1FD4-459A-9CAE-45586BA32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1DC304-70BA-4560-A071-4BB6A6515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EB4528-A9E0-4C02-8B41-5B4750A00D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1534AD-9424-495D-93A4-884797282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2223DC-A09C-40B0-A7D5-C4ABE30E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2C-77C2-4A53-8B9C-CFE9678B3FDA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33326D-FC2B-4B19-B5B5-FEC2515B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CFDC97-1A70-4D4D-9DE0-CF6E7469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0FDE-A6C5-4D53-978E-BF9508143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699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0B7E7-EFC3-4D0D-B981-E3608FD90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A3A71A-B59B-44B2-AA98-66B564693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2C-77C2-4A53-8B9C-CFE9678B3FDA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C216DE-6E0D-47EA-A14A-809970315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E1C29D-4228-45BF-B719-31EEB86B1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0FDE-A6C5-4D53-978E-BF9508143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65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A052DA-BA7A-49C3-98EB-080320725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2C-77C2-4A53-8B9C-CFE9678B3FDA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38587D-E40C-4061-B6F2-E6E69093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68D8B-C012-46CE-8E1A-F27D5FE1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0FDE-A6C5-4D53-978E-BF9508143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65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52AE9-B6F0-41E1-B1AE-93EE848B3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2CD293-EBBC-4CB9-829B-E5608D91F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2AD422-68E1-4C00-AEEA-C0B7B6E42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EEC2F-349C-4FD8-858D-78CDEA4DC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2C-77C2-4A53-8B9C-CFE9678B3FDA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6F8D9D-ADCB-435C-828C-BD691B895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9F4778-ABBB-47F9-8D2A-F3FF4C2C8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0FDE-A6C5-4D53-978E-BF9508143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83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82F1F-EC29-4913-9179-B5D7AE0B7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F32E20-828C-4D13-9BB2-08D64BCBD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BCB161-4FC0-4873-BB77-69AFC782A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4FCA63-FA6A-444B-AC32-DE7E1CB09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EF2C-77C2-4A53-8B9C-CFE9678B3FDA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5C40D9-9FF0-4244-AB0F-2FEC86F42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590D0A-418E-4DEA-AFE3-34C1D55F4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0FDE-A6C5-4D53-978E-BF9508143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40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AEEE5-771B-44E2-8A7F-22469E42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01A8FE-0945-44B1-B6CC-A587FF84A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3818AB-3E23-41F6-B86E-25AAF0427C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2EF2C-77C2-4A53-8B9C-CFE9678B3FDA}" type="datetimeFigureOut">
              <a:rPr lang="ru-RU" smtClean="0"/>
              <a:t>26.06.2024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7BD2D2-F4C0-40F5-865D-6B4C94456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8B5C69-D37C-441A-805E-A7C4FD234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30FDE-A6C5-4D53-978E-BF9508143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33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microsoft.com/office/2007/relationships/hdphoto" Target="../media/hdphoto4.wdp"/><Relationship Id="rId26" Type="http://schemas.openxmlformats.org/officeDocument/2006/relationships/image" Target="../media/image23.png"/><Relationship Id="rId3" Type="http://schemas.openxmlformats.org/officeDocument/2006/relationships/image" Target="../media/image10.svg"/><Relationship Id="rId21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5" Type="http://schemas.openxmlformats.org/officeDocument/2006/relationships/image" Target="../media/image22.png"/><Relationship Id="rId33" Type="http://schemas.openxmlformats.org/officeDocument/2006/relationships/image" Target="../media/image3.svg"/><Relationship Id="rId2" Type="http://schemas.openxmlformats.org/officeDocument/2006/relationships/image" Target="../media/image6.pn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24" Type="http://schemas.microsoft.com/office/2007/relationships/hdphoto" Target="../media/hdphoto6.wdp"/><Relationship Id="rId32" Type="http://schemas.openxmlformats.org/officeDocument/2006/relationships/image" Target="../media/image2.png"/><Relationship Id="rId5" Type="http://schemas.openxmlformats.org/officeDocument/2006/relationships/image" Target="../media/image8.png"/><Relationship Id="rId15" Type="http://schemas.microsoft.com/office/2007/relationships/hdphoto" Target="../media/hdphoto3.wdp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31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Relationship Id="rId22" Type="http://schemas.microsoft.com/office/2007/relationships/hdphoto" Target="../media/hdphoto5.wdp"/><Relationship Id="rId27" Type="http://schemas.openxmlformats.org/officeDocument/2006/relationships/image" Target="../media/image24.png"/><Relationship Id="rId30" Type="http://schemas.openxmlformats.org/officeDocument/2006/relationships/image" Target="../media/image26.png"/><Relationship Id="rId8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39.svg"/><Relationship Id="rId7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33.png"/><Relationship Id="rId10" Type="http://schemas.openxmlformats.org/officeDocument/2006/relationships/image" Target="../media/image44.sv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36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881C5A-1293-48B8-8794-D6821531F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19" r="13864"/>
          <a:stretch/>
        </p:blipFill>
        <p:spPr>
          <a:xfrm>
            <a:off x="-25108" y="0"/>
            <a:ext cx="360115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10B30A-B505-48CE-A81C-2E61FE003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20675" y="1682046"/>
            <a:ext cx="678097" cy="4257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6F64F1-CA00-495F-BC76-3C23B9D8D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60153" y="1621838"/>
            <a:ext cx="1474711" cy="548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34F12-6ABF-4131-914F-AD81AC732879}"/>
              </a:ext>
            </a:extLst>
          </p:cNvPr>
          <p:cNvSpPr txBox="1"/>
          <p:nvPr/>
        </p:nvSpPr>
        <p:spPr>
          <a:xfrm>
            <a:off x="3576046" y="2964022"/>
            <a:ext cx="50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0" u="none" strike="noStrike" baseline="0" dirty="0">
                <a:latin typeface="Cera Pro Black" panose="00000A00000000000000" pitchFamily="2" charset="0"/>
                <a:ea typeface="Verdana" panose="020B0604030504040204" pitchFamily="34" charset="0"/>
              </a:rPr>
              <a:t>Добровольный</a:t>
            </a:r>
          </a:p>
          <a:p>
            <a:pPr algn="ctr"/>
            <a:r>
              <a:rPr lang="ru-RU" sz="3200" i="0" u="none" strike="noStrike" baseline="0" dirty="0">
                <a:latin typeface="Cera Pro Black" panose="00000A00000000000000" pitchFamily="2" charset="0"/>
                <a:ea typeface="Verdana" panose="020B0604030504040204" pitchFamily="34" charset="0"/>
              </a:rPr>
              <a:t>квалификационный</a:t>
            </a:r>
          </a:p>
          <a:p>
            <a:pPr algn="ctr"/>
            <a:r>
              <a:rPr lang="ru-RU" sz="3200" i="0" u="none" strike="noStrike" baseline="0" dirty="0">
                <a:latin typeface="Cera Pro Black" panose="00000A00000000000000" pitchFamily="2" charset="0"/>
                <a:ea typeface="Verdana" panose="020B0604030504040204" pitchFamily="34" charset="0"/>
              </a:rPr>
              <a:t>экзамен</a:t>
            </a:r>
            <a:endParaRPr lang="ru-RU" sz="3200" dirty="0">
              <a:latin typeface="Cera Pro Black" panose="00000A00000000000000" pitchFamily="2" charset="0"/>
              <a:ea typeface="Verdana" panose="020B060403050404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770962-7C73-43FA-9DE3-5E4F29C9F1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5" t="9081" r="43869" b="1819"/>
          <a:stretch/>
        </p:blipFill>
        <p:spPr>
          <a:xfrm>
            <a:off x="8590846" y="0"/>
            <a:ext cx="3601154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C831AE4-E729-4DDF-A8A4-D86003BE43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891742" y="5369208"/>
            <a:ext cx="476250" cy="476250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4361AC2-7FD2-4E4E-8BD9-1E6D3D704E69}"/>
              </a:ext>
            </a:extLst>
          </p:cNvPr>
          <p:cNvCxnSpPr/>
          <p:nvPr/>
        </p:nvCxnSpPr>
        <p:spPr>
          <a:xfrm>
            <a:off x="5283816" y="5123130"/>
            <a:ext cx="16669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367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5CDB7446-41EF-4AA6-9EDE-6223A9371F17}"/>
              </a:ext>
            </a:extLst>
          </p:cNvPr>
          <p:cNvSpPr/>
          <p:nvPr/>
        </p:nvSpPr>
        <p:spPr>
          <a:xfrm>
            <a:off x="7388718" y="0"/>
            <a:ext cx="4803281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68" name="Прямоугольник: один скругленный угол 67">
            <a:extLst>
              <a:ext uri="{FF2B5EF4-FFF2-40B4-BE49-F238E27FC236}">
                <a16:creationId xmlns:a16="http://schemas.microsoft.com/office/drawing/2014/main" id="{960F6522-FCB8-4FB3-BA26-226654BB214B}"/>
              </a:ext>
            </a:extLst>
          </p:cNvPr>
          <p:cNvSpPr/>
          <p:nvPr/>
        </p:nvSpPr>
        <p:spPr>
          <a:xfrm>
            <a:off x="7252845" y="0"/>
            <a:ext cx="1754418" cy="6858000"/>
          </a:xfrm>
          <a:prstGeom prst="round1Rect">
            <a:avLst>
              <a:gd name="adj" fmla="val 34203"/>
            </a:avLst>
          </a:prstGeom>
          <a:solidFill>
            <a:srgbClr val="FBD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6F30F2DC-A327-4DD3-A758-23EAB1B0A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4446" r="56592"/>
          <a:stretch/>
        </p:blipFill>
        <p:spPr>
          <a:xfrm rot="16200000">
            <a:off x="9228879" y="4054705"/>
            <a:ext cx="2926724" cy="3166150"/>
          </a:xfrm>
          <a:prstGeom prst="rect">
            <a:avLst/>
          </a:prstGeom>
        </p:spPr>
      </p:pic>
      <p:sp>
        <p:nvSpPr>
          <p:cNvPr id="72" name="Прямоугольник: один скругленный угол 71">
            <a:extLst>
              <a:ext uri="{FF2B5EF4-FFF2-40B4-BE49-F238E27FC236}">
                <a16:creationId xmlns:a16="http://schemas.microsoft.com/office/drawing/2014/main" id="{20AC0AD2-7435-42A5-AAB8-57FBFE9D07CE}"/>
              </a:ext>
            </a:extLst>
          </p:cNvPr>
          <p:cNvSpPr/>
          <p:nvPr/>
        </p:nvSpPr>
        <p:spPr>
          <a:xfrm>
            <a:off x="416680" y="2185292"/>
            <a:ext cx="3359188" cy="223717"/>
          </a:xfrm>
          <a:prstGeom prst="round1Rect">
            <a:avLst>
              <a:gd name="adj" fmla="val 50000"/>
            </a:avLst>
          </a:prstGeom>
          <a:solidFill>
            <a:srgbClr val="FBD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4D41AAB8-0D40-4697-B7C9-82F2FC2CE124}"/>
              </a:ext>
            </a:extLst>
          </p:cNvPr>
          <p:cNvSpPr txBox="1">
            <a:spLocks/>
          </p:cNvSpPr>
          <p:nvPr/>
        </p:nvSpPr>
        <p:spPr>
          <a:xfrm>
            <a:off x="458190" y="310740"/>
            <a:ext cx="6280445" cy="87459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>
                <a:latin typeface="Cera Pro Black" panose="00000A00000000000000" pitchFamily="2" charset="0"/>
                <a:ea typeface="Verdana" panose="020B0604030504040204" pitchFamily="34" charset="0"/>
              </a:rPr>
              <a:t>Добровольный </a:t>
            </a:r>
            <a:br>
              <a:rPr lang="ru-RU" sz="2800" b="1" dirty="0">
                <a:latin typeface="Cera Pro Black" panose="00000A00000000000000" pitchFamily="2" charset="0"/>
                <a:ea typeface="Verdana" panose="020B0604030504040204" pitchFamily="34" charset="0"/>
              </a:rPr>
            </a:br>
            <a:r>
              <a:rPr lang="ru-RU" sz="2800" b="1" dirty="0">
                <a:latin typeface="Cera Pro Black" panose="00000A00000000000000" pitchFamily="2" charset="0"/>
                <a:ea typeface="Verdana" panose="020B0604030504040204" pitchFamily="34" charset="0"/>
              </a:rPr>
              <a:t>квалификационный экзамен</a:t>
            </a:r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C8E05124-A3A2-4FB9-A6A8-8A8C46DE630E}"/>
              </a:ext>
            </a:extLst>
          </p:cNvPr>
          <p:cNvSpPr txBox="1"/>
          <p:nvPr/>
        </p:nvSpPr>
        <p:spPr>
          <a:xfrm>
            <a:off x="464730" y="1313437"/>
            <a:ext cx="6204570" cy="56562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200" spc="9" dirty="0">
                <a:latin typeface="Cera Pro Medium" panose="00000600000000000000" pitchFamily="2" charset="0"/>
                <a:cs typeface="Times New Roman" panose="02020603050405020304" pitchFamily="18" charset="0"/>
              </a:rPr>
              <a:t>Добровольный</a:t>
            </a:r>
            <a:r>
              <a:rPr sz="1200" spc="59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spc="9" dirty="0" err="1">
                <a:latin typeface="Cera Pro Medium" panose="00000600000000000000" pitchFamily="2" charset="0"/>
                <a:cs typeface="Times New Roman" panose="02020603050405020304" pitchFamily="18" charset="0"/>
              </a:rPr>
              <a:t>квалификационный</a:t>
            </a:r>
            <a:r>
              <a:rPr sz="1200" spc="63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spc="9" dirty="0" err="1">
                <a:latin typeface="Cera Pro Medium" panose="00000600000000000000" pitchFamily="2" charset="0"/>
                <a:cs typeface="Times New Roman" panose="02020603050405020304" pitchFamily="18" charset="0"/>
              </a:rPr>
              <a:t>экзамен</a:t>
            </a:r>
            <a:r>
              <a:rPr lang="ru-RU" sz="1200" spc="63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spc="326" dirty="0">
                <a:latin typeface="Cera Pro Medium" panose="00000600000000000000" pitchFamily="2" charset="0"/>
                <a:cs typeface="Times New Roman" panose="02020603050405020304" pitchFamily="18" charset="0"/>
              </a:rPr>
              <a:t>–</a:t>
            </a:r>
            <a:r>
              <a:rPr sz="1200" spc="9" dirty="0" err="1">
                <a:latin typeface="Cera Pro Medium" panose="00000600000000000000" pitchFamily="2" charset="0"/>
                <a:cs typeface="Times New Roman" panose="02020603050405020304" pitchFamily="18" charset="0"/>
              </a:rPr>
              <a:t>проект</a:t>
            </a:r>
            <a:r>
              <a:rPr sz="1200" spc="59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spc="9" dirty="0">
                <a:latin typeface="Cera Pro Medium" panose="00000600000000000000" pitchFamily="2" charset="0"/>
                <a:cs typeface="Times New Roman" panose="02020603050405020304" pitchFamily="18" charset="0"/>
              </a:rPr>
              <a:t>Правительства</a:t>
            </a:r>
            <a:r>
              <a:rPr sz="1200" spc="63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spc="-9" dirty="0">
                <a:latin typeface="Cera Pro Medium" panose="00000600000000000000" pitchFamily="2" charset="0"/>
                <a:cs typeface="Times New Roman" panose="02020603050405020304" pitchFamily="18" charset="0"/>
              </a:rPr>
              <a:t>Москвы, </a:t>
            </a:r>
            <a:r>
              <a:rPr sz="1200" dirty="0">
                <a:latin typeface="Cera Pro Medium" panose="00000600000000000000" pitchFamily="2" charset="0"/>
                <a:cs typeface="Times New Roman" panose="02020603050405020304" pitchFamily="18" charset="0"/>
              </a:rPr>
              <a:t>созданный</a:t>
            </a:r>
            <a:r>
              <a:rPr sz="1200" spc="122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dirty="0">
                <a:latin typeface="Cera Pro Medium" panose="00000600000000000000" pitchFamily="2" charset="0"/>
                <a:cs typeface="Times New Roman" panose="02020603050405020304" pitchFamily="18" charset="0"/>
              </a:rPr>
              <a:t>для</a:t>
            </a:r>
            <a:r>
              <a:rPr sz="1200" spc="122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dirty="0">
                <a:latin typeface="Cera Pro Medium" panose="00000600000000000000" pitchFamily="2" charset="0"/>
                <a:cs typeface="Times New Roman" panose="02020603050405020304" pitchFamily="18" charset="0"/>
              </a:rPr>
              <a:t>добровольной</a:t>
            </a:r>
            <a:r>
              <a:rPr sz="1200" spc="122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dirty="0">
                <a:latin typeface="Cera Pro Medium" panose="00000600000000000000" pitchFamily="2" charset="0"/>
                <a:cs typeface="Times New Roman" panose="02020603050405020304" pitchFamily="18" charset="0"/>
              </a:rPr>
              <a:t>оценки</a:t>
            </a:r>
            <a:r>
              <a:rPr sz="1200" spc="122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dirty="0">
                <a:latin typeface="Cera Pro Medium" panose="00000600000000000000" pitchFamily="2" charset="0"/>
                <a:cs typeface="Times New Roman" panose="02020603050405020304" pitchFamily="18" charset="0"/>
              </a:rPr>
              <a:t>уровня</a:t>
            </a:r>
            <a:r>
              <a:rPr sz="1200" spc="122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dirty="0" err="1">
                <a:latin typeface="Cera Pro Medium" panose="00000600000000000000" pitchFamily="2" charset="0"/>
                <a:cs typeface="Times New Roman" panose="02020603050405020304" pitchFamily="18" charset="0"/>
              </a:rPr>
              <a:t>умений</a:t>
            </a:r>
            <a:r>
              <a:rPr sz="1200" spc="122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dirty="0">
                <a:latin typeface="Cera Pro Medium" panose="00000600000000000000" pitchFamily="2" charset="0"/>
                <a:cs typeface="Times New Roman" panose="02020603050405020304" pitchFamily="18" charset="0"/>
              </a:rPr>
              <a:t>и</a:t>
            </a:r>
            <a:r>
              <a:rPr sz="1200" spc="122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dirty="0">
                <a:latin typeface="Cera Pro Medium" panose="00000600000000000000" pitchFamily="2" charset="0"/>
                <a:cs typeface="Times New Roman" panose="02020603050405020304" pitchFamily="18" charset="0"/>
              </a:rPr>
              <a:t>знаний</a:t>
            </a:r>
            <a:r>
              <a:rPr sz="1200" spc="122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dirty="0">
                <a:latin typeface="Cera Pro Medium" panose="00000600000000000000" pitchFamily="2" charset="0"/>
                <a:cs typeface="Times New Roman" panose="02020603050405020304" pitchFamily="18" charset="0"/>
              </a:rPr>
              <a:t>студентов</a:t>
            </a:r>
            <a:r>
              <a:rPr sz="1200" spc="122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spc="-9" dirty="0" err="1">
                <a:latin typeface="Cera Pro Medium" panose="00000600000000000000" pitchFamily="2" charset="0"/>
                <a:cs typeface="Times New Roman" panose="02020603050405020304" pitchFamily="18" charset="0"/>
              </a:rPr>
              <a:t>вузов</a:t>
            </a:r>
            <a:r>
              <a:rPr sz="1200" spc="-9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200" spc="-9" dirty="0">
                <a:latin typeface="Cera Pro Medium" panose="00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1200" spc="-9" dirty="0">
                <a:latin typeface="Cera Pro Medium" panose="00000600000000000000" pitchFamily="2" charset="0"/>
                <a:cs typeface="Times New Roman" panose="02020603050405020304" pitchFamily="18" charset="0"/>
              </a:rPr>
            </a:br>
            <a:r>
              <a:rPr sz="1200" spc="68" dirty="0" err="1">
                <a:latin typeface="Cera Pro Medium" panose="00000600000000000000" pitchFamily="2" charset="0"/>
                <a:cs typeface="Times New Roman" panose="02020603050405020304" pitchFamily="18" charset="0"/>
              </a:rPr>
              <a:t>по</a:t>
            </a:r>
            <a:r>
              <a:rPr sz="1200" spc="9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spc="18" dirty="0">
                <a:latin typeface="Cera Pro Medium" panose="00000600000000000000" pitchFamily="2" charset="0"/>
                <a:cs typeface="Times New Roman" panose="02020603050405020304" pitchFamily="18" charset="0"/>
              </a:rPr>
              <a:t>разработанным</a:t>
            </a:r>
            <a:r>
              <a:rPr sz="1200" spc="9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spc="18" dirty="0">
                <a:latin typeface="Cera Pro Medium" panose="00000600000000000000" pitchFamily="2" charset="0"/>
                <a:cs typeface="Times New Roman" panose="02020603050405020304" pitchFamily="18" charset="0"/>
              </a:rPr>
              <a:t>работодателями</a:t>
            </a:r>
            <a:r>
              <a:rPr sz="1200" spc="14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spc="18" dirty="0">
                <a:latin typeface="Cera Pro Medium" panose="00000600000000000000" pitchFamily="2" charset="0"/>
                <a:cs typeface="Times New Roman" panose="02020603050405020304" pitchFamily="18" charset="0"/>
              </a:rPr>
              <a:t>теоретическим</a:t>
            </a:r>
            <a:r>
              <a:rPr sz="1200" spc="9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spc="18" dirty="0">
                <a:latin typeface="Cera Pro Medium" panose="00000600000000000000" pitchFamily="2" charset="0"/>
                <a:cs typeface="Times New Roman" panose="02020603050405020304" pitchFamily="18" charset="0"/>
              </a:rPr>
              <a:t>и</a:t>
            </a:r>
            <a:r>
              <a:rPr sz="1200" spc="14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spc="18" dirty="0">
                <a:latin typeface="Cera Pro Medium" panose="00000600000000000000" pitchFamily="2" charset="0"/>
                <a:cs typeface="Times New Roman" panose="02020603050405020304" pitchFamily="18" charset="0"/>
              </a:rPr>
              <a:t>практическим</a:t>
            </a:r>
            <a:r>
              <a:rPr sz="1200" spc="9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200" spc="-9" dirty="0">
                <a:latin typeface="Cera Pro Medium" panose="00000600000000000000" pitchFamily="2" charset="0"/>
                <a:cs typeface="Times New Roman" panose="02020603050405020304" pitchFamily="18" charset="0"/>
              </a:rPr>
              <a:t>заданиям.</a:t>
            </a:r>
            <a:endParaRPr sz="1200" dirty="0">
              <a:latin typeface="Cera Pro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object 34">
            <a:extLst>
              <a:ext uri="{FF2B5EF4-FFF2-40B4-BE49-F238E27FC236}">
                <a16:creationId xmlns:a16="http://schemas.microsoft.com/office/drawing/2014/main" id="{35C345C9-F243-4B1A-BFE6-C660A786DFE6}"/>
              </a:ext>
            </a:extLst>
          </p:cNvPr>
          <p:cNvSpPr txBox="1"/>
          <p:nvPr/>
        </p:nvSpPr>
        <p:spPr>
          <a:xfrm>
            <a:off x="368064" y="2648586"/>
            <a:ext cx="1583294" cy="550237"/>
          </a:xfrm>
          <a:prstGeom prst="rect">
            <a:avLst/>
          </a:prstGeom>
        </p:spPr>
        <p:txBody>
          <a:bodyPr vert="horz" wrap="square" lIns="36000" tIns="0" rIns="0" bIns="0" rtlCol="0">
            <a:noAutofit/>
          </a:bodyPr>
          <a:lstStyle/>
          <a:p>
            <a:pPr marL="11516">
              <a:spcBef>
                <a:spcPts val="91"/>
              </a:spcBef>
            </a:pPr>
            <a:r>
              <a:rPr sz="3800" b="1" dirty="0">
                <a:solidFill>
                  <a:srgbClr val="F4B183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582</a:t>
            </a:r>
          </a:p>
        </p:txBody>
      </p:sp>
      <p:sp>
        <p:nvSpPr>
          <p:cNvPr id="13" name="object 35">
            <a:extLst>
              <a:ext uri="{FF2B5EF4-FFF2-40B4-BE49-F238E27FC236}">
                <a16:creationId xmlns:a16="http://schemas.microsoft.com/office/drawing/2014/main" id="{46363E7B-FB83-4AF9-87D3-6CC1BA5FD535}"/>
              </a:ext>
            </a:extLst>
          </p:cNvPr>
          <p:cNvSpPr txBox="1"/>
          <p:nvPr/>
        </p:nvSpPr>
        <p:spPr>
          <a:xfrm>
            <a:off x="416679" y="3220302"/>
            <a:ext cx="1202631" cy="18090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100" dirty="0">
                <a:latin typeface="Cera Pro Medium" panose="00000600000000000000" pitchFamily="2" charset="0"/>
                <a:cs typeface="Times New Roman" panose="02020603050405020304" pitchFamily="18" charset="0"/>
              </a:rPr>
              <a:t>вуза</a:t>
            </a:r>
          </a:p>
        </p:txBody>
      </p:sp>
      <p:sp>
        <p:nvSpPr>
          <p:cNvPr id="14" name="object 39">
            <a:extLst>
              <a:ext uri="{FF2B5EF4-FFF2-40B4-BE49-F238E27FC236}">
                <a16:creationId xmlns:a16="http://schemas.microsoft.com/office/drawing/2014/main" id="{4223C100-CFFE-4F82-B65E-F0C43147E272}"/>
              </a:ext>
            </a:extLst>
          </p:cNvPr>
          <p:cNvSpPr txBox="1"/>
          <p:nvPr/>
        </p:nvSpPr>
        <p:spPr>
          <a:xfrm>
            <a:off x="416679" y="3568416"/>
            <a:ext cx="158329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200" dirty="0">
                <a:latin typeface="Cera Pro Black" panose="00000A00000000000000" pitchFamily="2" charset="0"/>
                <a:cs typeface="Times New Roman" panose="02020603050405020304" pitchFamily="18" charset="0"/>
              </a:rPr>
              <a:t>42% </a:t>
            </a:r>
            <a:r>
              <a:rPr sz="800" dirty="0">
                <a:latin typeface="Cera Pro Medium" panose="00000600000000000000" pitchFamily="2" charset="0"/>
                <a:cs typeface="Times New Roman" panose="02020603050405020304" pitchFamily="18" charset="0"/>
              </a:rPr>
              <a:t>вузы Москвы</a:t>
            </a:r>
          </a:p>
          <a:p>
            <a:r>
              <a:rPr sz="1200" dirty="0">
                <a:latin typeface="Cera Pro Black" panose="00000A00000000000000" pitchFamily="2" charset="0"/>
                <a:cs typeface="Times New Roman" panose="02020603050405020304" pitchFamily="18" charset="0"/>
              </a:rPr>
              <a:t>57% </a:t>
            </a:r>
            <a:r>
              <a:rPr sz="800" dirty="0">
                <a:latin typeface="Cera Pro Medium" panose="00000600000000000000" pitchFamily="2" charset="0"/>
                <a:cs typeface="Times New Roman" panose="02020603050405020304" pitchFamily="18" charset="0"/>
              </a:rPr>
              <a:t>региональные вузы</a:t>
            </a:r>
          </a:p>
          <a:p>
            <a:r>
              <a:rPr sz="1200" dirty="0">
                <a:latin typeface="Cera Pro Black" panose="00000A00000000000000" pitchFamily="2" charset="0"/>
                <a:cs typeface="Times New Roman" panose="02020603050405020304" pitchFamily="18" charset="0"/>
              </a:rPr>
              <a:t>1% </a:t>
            </a:r>
            <a:r>
              <a:rPr sz="800" dirty="0">
                <a:latin typeface="Cera Pro Medium" panose="00000600000000000000" pitchFamily="2" charset="0"/>
                <a:cs typeface="Times New Roman" panose="02020603050405020304" pitchFamily="18" charset="0"/>
              </a:rPr>
              <a:t>иностранные вузы</a:t>
            </a:r>
          </a:p>
        </p:txBody>
      </p:sp>
      <p:sp>
        <p:nvSpPr>
          <p:cNvPr id="15" name="object 36">
            <a:extLst>
              <a:ext uri="{FF2B5EF4-FFF2-40B4-BE49-F238E27FC236}">
                <a16:creationId xmlns:a16="http://schemas.microsoft.com/office/drawing/2014/main" id="{7536F59D-5D57-4EF5-8E0A-75D9BA14EDED}"/>
              </a:ext>
            </a:extLst>
          </p:cNvPr>
          <p:cNvSpPr txBox="1"/>
          <p:nvPr/>
        </p:nvSpPr>
        <p:spPr>
          <a:xfrm>
            <a:off x="2596590" y="2648331"/>
            <a:ext cx="1179277" cy="550237"/>
          </a:xfrm>
          <a:prstGeom prst="rect">
            <a:avLst/>
          </a:prstGeom>
        </p:spPr>
        <p:txBody>
          <a:bodyPr vert="horz" wrap="square" lIns="36000" tIns="0" rIns="0" bIns="0" rtlCol="0">
            <a:noAutofit/>
          </a:bodyPr>
          <a:lstStyle/>
          <a:p>
            <a:pPr marL="11516">
              <a:spcBef>
                <a:spcPts val="91"/>
              </a:spcBef>
            </a:pPr>
            <a:r>
              <a:rPr sz="3800" b="1" dirty="0">
                <a:solidFill>
                  <a:srgbClr val="F4B183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140</a:t>
            </a:r>
          </a:p>
        </p:txBody>
      </p:sp>
      <p:sp>
        <p:nvSpPr>
          <p:cNvPr id="16" name="object 37">
            <a:extLst>
              <a:ext uri="{FF2B5EF4-FFF2-40B4-BE49-F238E27FC236}">
                <a16:creationId xmlns:a16="http://schemas.microsoft.com/office/drawing/2014/main" id="{168BF079-3E30-4A4D-A449-D320816A34B1}"/>
              </a:ext>
            </a:extLst>
          </p:cNvPr>
          <p:cNvSpPr txBox="1"/>
          <p:nvPr/>
        </p:nvSpPr>
        <p:spPr>
          <a:xfrm>
            <a:off x="2671355" y="3242240"/>
            <a:ext cx="1867782" cy="18090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100" dirty="0">
                <a:latin typeface="Cera Pro Medium" panose="00000600000000000000" pitchFamily="2" charset="0"/>
                <a:cs typeface="Times New Roman" panose="02020603050405020304" pitchFamily="18" charset="0"/>
              </a:rPr>
              <a:t>работодателей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37C1F11-D5D7-4D41-BCFF-95A702C498D0}"/>
              </a:ext>
            </a:extLst>
          </p:cNvPr>
          <p:cNvSpPr/>
          <p:nvPr/>
        </p:nvSpPr>
        <p:spPr>
          <a:xfrm>
            <a:off x="2678847" y="3568416"/>
            <a:ext cx="208295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>
                <a:latin typeface="Cera Pro Black" panose="00000A00000000000000" pitchFamily="2" charset="0"/>
                <a:cs typeface="Times New Roman" panose="02020603050405020304" pitchFamily="18" charset="0"/>
              </a:rPr>
              <a:t>49% </a:t>
            </a:r>
            <a:r>
              <a:rPr lang="ru-RU" sz="800" dirty="0">
                <a:latin typeface="Cera Pro Medium" panose="00000600000000000000" pitchFamily="2" charset="0"/>
                <a:cs typeface="Times New Roman" panose="02020603050405020304" pitchFamily="18" charset="0"/>
              </a:rPr>
              <a:t>микро и малые предприятия </a:t>
            </a:r>
            <a:r>
              <a:rPr lang="ru-RU" sz="900" dirty="0">
                <a:latin typeface="Cera Pro Medium" panose="00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900" dirty="0">
                <a:latin typeface="Cera Pro Medium" panose="00000600000000000000" pitchFamily="2" charset="0"/>
                <a:cs typeface="Times New Roman" panose="02020603050405020304" pitchFamily="18" charset="0"/>
              </a:rPr>
            </a:br>
            <a:r>
              <a:rPr lang="ru-RU" sz="1200" dirty="0">
                <a:latin typeface="Cera Pro Black" panose="00000A00000000000000" pitchFamily="2" charset="0"/>
                <a:cs typeface="Times New Roman" panose="02020603050405020304" pitchFamily="18" charset="0"/>
              </a:rPr>
              <a:t>45% </a:t>
            </a:r>
            <a:r>
              <a:rPr lang="ru-RU" sz="800" dirty="0">
                <a:latin typeface="Cera Pro Medium" panose="00000600000000000000" pitchFamily="2" charset="0"/>
                <a:cs typeface="Times New Roman" panose="02020603050405020304" pitchFamily="18" charset="0"/>
              </a:rPr>
              <a:t>крупные предприятия </a:t>
            </a:r>
          </a:p>
          <a:p>
            <a:r>
              <a:rPr lang="ru-RU" sz="1200" dirty="0">
                <a:latin typeface="Cera Pro Black" panose="00000A00000000000000" pitchFamily="2" charset="0"/>
                <a:cs typeface="Times New Roman" panose="02020603050405020304" pitchFamily="18" charset="0"/>
              </a:rPr>
              <a:t>6% </a:t>
            </a:r>
            <a:r>
              <a:rPr lang="ru-RU" sz="800" dirty="0">
                <a:latin typeface="Cera Pro Medium" panose="00000600000000000000" pitchFamily="2" charset="0"/>
                <a:cs typeface="Times New Roman" panose="02020603050405020304" pitchFamily="18" charset="0"/>
              </a:rPr>
              <a:t>средние предприятия</a:t>
            </a:r>
          </a:p>
        </p:txBody>
      </p:sp>
      <p:sp>
        <p:nvSpPr>
          <p:cNvPr id="18" name="object 25">
            <a:extLst>
              <a:ext uri="{FF2B5EF4-FFF2-40B4-BE49-F238E27FC236}">
                <a16:creationId xmlns:a16="http://schemas.microsoft.com/office/drawing/2014/main" id="{C3DF4A6C-BC08-4942-8891-F3345CAFBA60}"/>
              </a:ext>
            </a:extLst>
          </p:cNvPr>
          <p:cNvSpPr txBox="1"/>
          <p:nvPr/>
        </p:nvSpPr>
        <p:spPr>
          <a:xfrm>
            <a:off x="463178" y="2204575"/>
            <a:ext cx="3685402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 err="1">
                <a:latin typeface="Cera Pro Black" panose="00000A00000000000000" pitchFamily="2" charset="0"/>
                <a:cs typeface="Times New Roman" panose="02020603050405020304" pitchFamily="18" charset="0"/>
              </a:rPr>
              <a:t>Опыт</a:t>
            </a:r>
            <a:r>
              <a:rPr sz="1100" dirty="0">
                <a:latin typeface="Cera Pr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sz="1100" dirty="0" err="1">
                <a:latin typeface="Cera Pro Black" panose="00000A00000000000000" pitchFamily="2" charset="0"/>
                <a:cs typeface="Times New Roman" panose="02020603050405020304" pitchFamily="18" charset="0"/>
              </a:rPr>
              <a:t>реализации</a:t>
            </a:r>
            <a:r>
              <a:rPr lang="ru-RU" sz="1100" dirty="0">
                <a:latin typeface="Cera Pr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sz="1100" dirty="0">
                <a:latin typeface="Cera Pro Black" panose="00000A00000000000000" pitchFamily="2" charset="0"/>
                <a:cs typeface="Times New Roman" panose="02020603050405020304" pitchFamily="18" charset="0"/>
              </a:rPr>
              <a:t>в Москве 2017-2023 </a:t>
            </a:r>
            <a:r>
              <a:rPr lang="ru-RU" sz="1100" dirty="0">
                <a:latin typeface="Cera Pro Black" panose="00000A00000000000000" pitchFamily="2" charset="0"/>
                <a:cs typeface="Times New Roman" panose="02020603050405020304" pitchFamily="18" charset="0"/>
              </a:rPr>
              <a:t>года</a:t>
            </a:r>
            <a:endParaRPr sz="1100" dirty="0">
              <a:latin typeface="Cera Pr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object 27">
            <a:extLst>
              <a:ext uri="{FF2B5EF4-FFF2-40B4-BE49-F238E27FC236}">
                <a16:creationId xmlns:a16="http://schemas.microsoft.com/office/drawing/2014/main" id="{BD5182EA-91DB-412B-8D7D-858C451FCC12}"/>
              </a:ext>
            </a:extLst>
          </p:cNvPr>
          <p:cNvSpPr txBox="1"/>
          <p:nvPr/>
        </p:nvSpPr>
        <p:spPr>
          <a:xfrm>
            <a:off x="5042478" y="2876614"/>
            <a:ext cx="2203590" cy="34255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2430"/>
              </a:lnSpc>
              <a:spcBef>
                <a:spcPts val="100"/>
              </a:spcBef>
            </a:pPr>
            <a:r>
              <a:rPr sz="3800" b="1" dirty="0">
                <a:solidFill>
                  <a:srgbClr val="F4B183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11</a:t>
            </a:r>
            <a:r>
              <a:rPr lang="ru-RU" sz="3800" b="1" dirty="0">
                <a:solidFill>
                  <a:srgbClr val="F4B183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8</a:t>
            </a:r>
            <a:r>
              <a:rPr sz="3800" b="1" dirty="0">
                <a:solidFill>
                  <a:srgbClr val="F4B183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3800" b="1" dirty="0">
                <a:solidFill>
                  <a:srgbClr val="F4B183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000</a:t>
            </a:r>
            <a:endParaRPr sz="3800" b="1" dirty="0">
              <a:solidFill>
                <a:srgbClr val="F4B183"/>
              </a:solidFill>
              <a:latin typeface="Cera Pr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object 28">
            <a:extLst>
              <a:ext uri="{FF2B5EF4-FFF2-40B4-BE49-F238E27FC236}">
                <a16:creationId xmlns:a16="http://schemas.microsoft.com/office/drawing/2014/main" id="{C4B78D63-1ACC-4B27-99F9-23EAE7F956B4}"/>
              </a:ext>
            </a:extLst>
          </p:cNvPr>
          <p:cNvSpPr txBox="1"/>
          <p:nvPr/>
        </p:nvSpPr>
        <p:spPr>
          <a:xfrm>
            <a:off x="416679" y="5102485"/>
            <a:ext cx="1795605" cy="3929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2430"/>
              </a:lnSpc>
              <a:spcBef>
                <a:spcPts val="100"/>
              </a:spcBef>
            </a:pPr>
            <a:r>
              <a:rPr sz="3800" b="1" dirty="0">
                <a:solidFill>
                  <a:srgbClr val="F4B183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4</a:t>
            </a:r>
            <a:r>
              <a:rPr lang="ru-RU" sz="3800" b="1" dirty="0">
                <a:solidFill>
                  <a:srgbClr val="F4B183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9</a:t>
            </a:r>
            <a:r>
              <a:rPr sz="3800" b="1" dirty="0">
                <a:solidFill>
                  <a:srgbClr val="F4B183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3800" b="1" dirty="0">
                <a:solidFill>
                  <a:srgbClr val="F4B183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750</a:t>
            </a:r>
            <a:endParaRPr sz="3800" b="1" dirty="0">
              <a:solidFill>
                <a:srgbClr val="F4B183"/>
              </a:solidFill>
              <a:latin typeface="Cera Pr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object 29">
            <a:extLst>
              <a:ext uri="{FF2B5EF4-FFF2-40B4-BE49-F238E27FC236}">
                <a16:creationId xmlns:a16="http://schemas.microsoft.com/office/drawing/2014/main" id="{C1F46A9C-C69B-4179-97A3-4CBAA90C5C37}"/>
              </a:ext>
            </a:extLst>
          </p:cNvPr>
          <p:cNvSpPr txBox="1"/>
          <p:nvPr/>
        </p:nvSpPr>
        <p:spPr>
          <a:xfrm>
            <a:off x="2655354" y="5108106"/>
            <a:ext cx="1913192" cy="4512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2430"/>
              </a:lnSpc>
              <a:spcBef>
                <a:spcPts val="100"/>
              </a:spcBef>
            </a:pPr>
            <a:r>
              <a:rPr sz="3800" b="1" dirty="0">
                <a:solidFill>
                  <a:srgbClr val="F4B183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4 000</a:t>
            </a:r>
            <a:r>
              <a:rPr lang="ru-RU" sz="3600" b="1" dirty="0">
                <a:solidFill>
                  <a:srgbClr val="F4B183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22" name="object 30">
            <a:extLst>
              <a:ext uri="{FF2B5EF4-FFF2-40B4-BE49-F238E27FC236}">
                <a16:creationId xmlns:a16="http://schemas.microsoft.com/office/drawing/2014/main" id="{46A9C1B4-C60C-4F59-928B-E85A318CE155}"/>
              </a:ext>
            </a:extLst>
          </p:cNvPr>
          <p:cNvSpPr txBox="1"/>
          <p:nvPr/>
        </p:nvSpPr>
        <p:spPr>
          <a:xfrm>
            <a:off x="5042478" y="5108106"/>
            <a:ext cx="1632892" cy="4174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2430"/>
              </a:lnSpc>
              <a:spcBef>
                <a:spcPts val="100"/>
              </a:spcBef>
            </a:pPr>
            <a:r>
              <a:rPr lang="ru-RU" sz="3800" b="1" dirty="0">
                <a:solidFill>
                  <a:srgbClr val="F4B183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1 100</a:t>
            </a:r>
            <a:endParaRPr sz="3800" dirty="0">
              <a:solidFill>
                <a:srgbClr val="F4B183"/>
              </a:solidFill>
              <a:latin typeface="Cera Pro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object 40">
            <a:extLst>
              <a:ext uri="{FF2B5EF4-FFF2-40B4-BE49-F238E27FC236}">
                <a16:creationId xmlns:a16="http://schemas.microsoft.com/office/drawing/2014/main" id="{FE73386E-F53B-4327-BC9A-C94AF09AB216}"/>
              </a:ext>
            </a:extLst>
          </p:cNvPr>
          <p:cNvSpPr txBox="1"/>
          <p:nvPr/>
        </p:nvSpPr>
        <p:spPr>
          <a:xfrm>
            <a:off x="7533172" y="247951"/>
            <a:ext cx="2834934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buClrTx/>
              <a:buFontTx/>
              <a:buNone/>
            </a:pPr>
            <a:r>
              <a:rPr lang="ru-RU" sz="8800" dirty="0">
                <a:solidFill>
                  <a:srgbClr val="2A2D32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70</a:t>
            </a:r>
            <a:r>
              <a:rPr lang="ru-RU" sz="1600" b="1" dirty="0">
                <a:solidFill>
                  <a:srgbClr val="63A1FF"/>
                </a:solidFill>
                <a:latin typeface="Cera Pro Medium" panose="00000600000000000000" pitchFamily="2" charset="0"/>
                <a:cs typeface="Times New Roman" panose="02020603050405020304" pitchFamily="18" charset="0"/>
              </a:rPr>
              <a:t>    </a:t>
            </a:r>
            <a:r>
              <a:rPr lang="ru-RU" sz="1600" b="1" dirty="0">
                <a:solidFill>
                  <a:srgbClr val="2A2D32"/>
                </a:solidFill>
                <a:latin typeface="Cera Pro Medium" panose="00000600000000000000" pitchFamily="2" charset="0"/>
                <a:cs typeface="Times New Roman" panose="02020603050405020304" pitchFamily="18" charset="0"/>
              </a:rPr>
              <a:t>профессий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567D5ECB-0BB8-44CD-B287-9CA069E59497}"/>
              </a:ext>
            </a:extLst>
          </p:cNvPr>
          <p:cNvCxnSpPr>
            <a:cxnSpLocks/>
          </p:cNvCxnSpPr>
          <p:nvPr/>
        </p:nvCxnSpPr>
        <p:spPr>
          <a:xfrm>
            <a:off x="2337219" y="2784232"/>
            <a:ext cx="0" cy="7594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D881CDEB-278A-4984-97F3-B45060C1DA4B}"/>
              </a:ext>
            </a:extLst>
          </p:cNvPr>
          <p:cNvCxnSpPr>
            <a:cxnSpLocks/>
          </p:cNvCxnSpPr>
          <p:nvPr/>
        </p:nvCxnSpPr>
        <p:spPr>
          <a:xfrm>
            <a:off x="4706580" y="2784232"/>
            <a:ext cx="0" cy="7594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009EC984-1968-4524-9D02-C4B9DFD5A3F0}"/>
              </a:ext>
            </a:extLst>
          </p:cNvPr>
          <p:cNvCxnSpPr/>
          <p:nvPr/>
        </p:nvCxnSpPr>
        <p:spPr>
          <a:xfrm>
            <a:off x="2307367" y="5015428"/>
            <a:ext cx="0" cy="7594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0377A92-DBF4-4F91-B949-8EEEFF2E9124}"/>
              </a:ext>
            </a:extLst>
          </p:cNvPr>
          <p:cNvCxnSpPr>
            <a:cxnSpLocks/>
          </p:cNvCxnSpPr>
          <p:nvPr/>
        </p:nvCxnSpPr>
        <p:spPr>
          <a:xfrm>
            <a:off x="4706580" y="4973284"/>
            <a:ext cx="0" cy="7594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4B775AD-CBC6-4FD0-8E5D-A79E7A19E859}"/>
              </a:ext>
            </a:extLst>
          </p:cNvPr>
          <p:cNvGrpSpPr/>
          <p:nvPr/>
        </p:nvGrpSpPr>
        <p:grpSpPr>
          <a:xfrm>
            <a:off x="7561436" y="3143377"/>
            <a:ext cx="4260551" cy="3160557"/>
            <a:chOff x="7064776" y="2699819"/>
            <a:chExt cx="4537628" cy="3366098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F2E08A10-4849-48BA-AC42-632DCE5337FA}"/>
                </a:ext>
              </a:extLst>
            </p:cNvPr>
            <p:cNvSpPr/>
            <p:nvPr/>
          </p:nvSpPr>
          <p:spPr>
            <a:xfrm>
              <a:off x="7064776" y="5165998"/>
              <a:ext cx="4537628" cy="404712"/>
            </a:xfrm>
            <a:prstGeom prst="roundRect">
              <a:avLst/>
            </a:prstGeom>
            <a:solidFill>
              <a:srgbClr val="2A2D3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F8257190-5854-4FEF-9412-A8E26F7B61C7}"/>
                </a:ext>
              </a:extLst>
            </p:cNvPr>
            <p:cNvSpPr/>
            <p:nvPr/>
          </p:nvSpPr>
          <p:spPr>
            <a:xfrm>
              <a:off x="7064776" y="5661205"/>
              <a:ext cx="4537628" cy="404712"/>
            </a:xfrm>
            <a:prstGeom prst="roundRect">
              <a:avLst/>
            </a:prstGeom>
            <a:solidFill>
              <a:srgbClr val="2A2D3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C7C9A046-04CD-4506-A83D-86FC3D027851}"/>
                </a:ext>
              </a:extLst>
            </p:cNvPr>
            <p:cNvSpPr/>
            <p:nvPr/>
          </p:nvSpPr>
          <p:spPr>
            <a:xfrm>
              <a:off x="7064776" y="4660346"/>
              <a:ext cx="4537628" cy="404712"/>
            </a:xfrm>
            <a:prstGeom prst="roundRect">
              <a:avLst/>
            </a:prstGeom>
            <a:solidFill>
              <a:srgbClr val="2A2D3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0DFE3BB1-9266-408B-B7F7-D7ED3E1D8B75}"/>
                </a:ext>
              </a:extLst>
            </p:cNvPr>
            <p:cNvSpPr/>
            <p:nvPr/>
          </p:nvSpPr>
          <p:spPr>
            <a:xfrm>
              <a:off x="7064776" y="3205471"/>
              <a:ext cx="4537628" cy="404712"/>
            </a:xfrm>
            <a:prstGeom prst="roundRect">
              <a:avLst/>
            </a:prstGeom>
            <a:solidFill>
              <a:srgbClr val="2A2D3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23128FCC-B2DA-4E93-BA9F-1095403127D9}"/>
                </a:ext>
              </a:extLst>
            </p:cNvPr>
            <p:cNvSpPr/>
            <p:nvPr/>
          </p:nvSpPr>
          <p:spPr>
            <a:xfrm>
              <a:off x="7064776" y="3700678"/>
              <a:ext cx="4537628" cy="404712"/>
            </a:xfrm>
            <a:prstGeom prst="roundRect">
              <a:avLst/>
            </a:prstGeom>
            <a:solidFill>
              <a:srgbClr val="2A2D3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7E579E24-F0F2-4448-BFA4-5D56D590A5DF}"/>
                </a:ext>
              </a:extLst>
            </p:cNvPr>
            <p:cNvSpPr/>
            <p:nvPr/>
          </p:nvSpPr>
          <p:spPr>
            <a:xfrm>
              <a:off x="7064776" y="4181733"/>
              <a:ext cx="4537628" cy="404712"/>
            </a:xfrm>
            <a:prstGeom prst="roundRect">
              <a:avLst/>
            </a:prstGeom>
            <a:solidFill>
              <a:srgbClr val="2A2D3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object 91">
              <a:extLst>
                <a:ext uri="{FF2B5EF4-FFF2-40B4-BE49-F238E27FC236}">
                  <a16:creationId xmlns:a16="http://schemas.microsoft.com/office/drawing/2014/main" id="{563A690A-FD02-4CA1-A68A-D73295CD7D53}"/>
                </a:ext>
              </a:extLst>
            </p:cNvPr>
            <p:cNvPicPr/>
            <p:nvPr/>
          </p:nvPicPr>
          <p:blipFill>
            <a:blip r:embed="rId4"/>
            <a:srcRect/>
            <a:stretch/>
          </p:blipFill>
          <p:spPr>
            <a:xfrm>
              <a:off x="8813894" y="3373413"/>
              <a:ext cx="980630" cy="107639"/>
            </a:xfrm>
            <a:prstGeom prst="rect">
              <a:avLst/>
            </a:prstGeom>
          </p:spPr>
        </p:pic>
        <p:pic>
          <p:nvPicPr>
            <p:cNvPr id="25" name="object 92">
              <a:extLst>
                <a:ext uri="{FF2B5EF4-FFF2-40B4-BE49-F238E27FC236}">
                  <a16:creationId xmlns:a16="http://schemas.microsoft.com/office/drawing/2014/main" id="{5DE86250-B0FB-48C7-8B16-9A1FC52CAD5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53972" y="3283953"/>
              <a:ext cx="592556" cy="286561"/>
            </a:xfrm>
            <a:prstGeom prst="rect">
              <a:avLst/>
            </a:prstGeom>
          </p:spPr>
        </p:pic>
        <p:pic>
          <p:nvPicPr>
            <p:cNvPr id="26" name="object 93">
              <a:extLst>
                <a:ext uri="{FF2B5EF4-FFF2-40B4-BE49-F238E27FC236}">
                  <a16:creationId xmlns:a16="http://schemas.microsoft.com/office/drawing/2014/main" id="{038578E6-93C3-4F8B-9438-7AEFDDFD08D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33958" y="3283952"/>
              <a:ext cx="647268" cy="286562"/>
            </a:xfrm>
            <a:prstGeom prst="rect">
              <a:avLst/>
            </a:prstGeom>
          </p:spPr>
        </p:pic>
        <p:pic>
          <p:nvPicPr>
            <p:cNvPr id="27" name="object 104">
              <a:extLst>
                <a:ext uri="{FF2B5EF4-FFF2-40B4-BE49-F238E27FC236}">
                  <a16:creationId xmlns:a16="http://schemas.microsoft.com/office/drawing/2014/main" id="{DAF10A8D-11B6-4AA9-A477-17AFE0E38EA1}"/>
                </a:ext>
              </a:extLst>
            </p:cNvPr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53350" y="3851009"/>
              <a:ext cx="550430" cy="104051"/>
            </a:xfrm>
            <a:prstGeom prst="rect">
              <a:avLst/>
            </a:prstGeom>
          </p:spPr>
        </p:pic>
        <p:pic>
          <p:nvPicPr>
            <p:cNvPr id="28" name="object 105">
              <a:extLst>
                <a:ext uri="{FF2B5EF4-FFF2-40B4-BE49-F238E27FC236}">
                  <a16:creationId xmlns:a16="http://schemas.microsoft.com/office/drawing/2014/main" id="{534A2509-FE47-42DC-9149-46025AB40D4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37450" y="3776896"/>
              <a:ext cx="757072" cy="252726"/>
            </a:xfrm>
            <a:prstGeom prst="rect">
              <a:avLst/>
            </a:prstGeom>
          </p:spPr>
        </p:pic>
        <p:pic>
          <p:nvPicPr>
            <p:cNvPr id="29" name="object 106">
              <a:extLst>
                <a:ext uri="{FF2B5EF4-FFF2-40B4-BE49-F238E27FC236}">
                  <a16:creationId xmlns:a16="http://schemas.microsoft.com/office/drawing/2014/main" id="{E330F8C6-72DC-4B63-A874-A6070DADDF29}"/>
                </a:ext>
              </a:extLst>
            </p:cNvPr>
            <p:cNvPicPr/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3471" y="3842729"/>
              <a:ext cx="887755" cy="112318"/>
            </a:xfrm>
            <a:prstGeom prst="rect">
              <a:avLst/>
            </a:prstGeom>
          </p:spPr>
        </p:pic>
        <p:pic>
          <p:nvPicPr>
            <p:cNvPr id="30" name="object 112">
              <a:extLst>
                <a:ext uri="{FF2B5EF4-FFF2-40B4-BE49-F238E27FC236}">
                  <a16:creationId xmlns:a16="http://schemas.microsoft.com/office/drawing/2014/main" id="{5116621F-169E-4491-BE53-D9C5C84BD66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13894" y="4308040"/>
              <a:ext cx="685444" cy="193315"/>
            </a:xfrm>
            <a:prstGeom prst="rect">
              <a:avLst/>
            </a:prstGeom>
          </p:spPr>
        </p:pic>
        <p:pic>
          <p:nvPicPr>
            <p:cNvPr id="31" name="object 113">
              <a:extLst>
                <a:ext uri="{FF2B5EF4-FFF2-40B4-BE49-F238E27FC236}">
                  <a16:creationId xmlns:a16="http://schemas.microsoft.com/office/drawing/2014/main" id="{1D8F43D3-629C-4947-A5BE-CF2FF702D87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84313" y="4246837"/>
              <a:ext cx="596887" cy="299514"/>
            </a:xfrm>
            <a:prstGeom prst="rect">
              <a:avLst/>
            </a:prstGeom>
          </p:spPr>
        </p:pic>
        <p:pic>
          <p:nvPicPr>
            <p:cNvPr id="32" name="object 114">
              <a:extLst>
                <a:ext uri="{FF2B5EF4-FFF2-40B4-BE49-F238E27FC236}">
                  <a16:creationId xmlns:a16="http://schemas.microsoft.com/office/drawing/2014/main" id="{5BDFEE23-3739-4EC2-9523-B2D6FB64058A}"/>
                </a:ext>
              </a:extLst>
            </p:cNvPr>
            <p:cNvPicPr/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19353" y="4272036"/>
              <a:ext cx="461873" cy="265311"/>
            </a:xfrm>
            <a:prstGeom prst="rect">
              <a:avLst/>
            </a:prstGeom>
          </p:spPr>
        </p:pic>
        <p:pic>
          <p:nvPicPr>
            <p:cNvPr id="33" name="object 119">
              <a:extLst>
                <a:ext uri="{FF2B5EF4-FFF2-40B4-BE49-F238E27FC236}">
                  <a16:creationId xmlns:a16="http://schemas.microsoft.com/office/drawing/2014/main" id="{4001FC2F-E1DE-4262-B267-1A61DEDBBD52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813894" y="5741146"/>
              <a:ext cx="533526" cy="257048"/>
            </a:xfrm>
            <a:prstGeom prst="rect">
              <a:avLst/>
            </a:prstGeom>
          </p:spPr>
        </p:pic>
        <p:pic>
          <p:nvPicPr>
            <p:cNvPr id="34" name="object 120">
              <a:extLst>
                <a:ext uri="{FF2B5EF4-FFF2-40B4-BE49-F238E27FC236}">
                  <a16:creationId xmlns:a16="http://schemas.microsoft.com/office/drawing/2014/main" id="{8C982369-FFF2-425D-8264-CB71DF09FE5B}"/>
                </a:ext>
              </a:extLst>
            </p:cNvPr>
            <p:cNvPicPr/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32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10157604" y="5799642"/>
              <a:ext cx="1323622" cy="133565"/>
            </a:xfrm>
            <a:prstGeom prst="rect">
              <a:avLst/>
            </a:prstGeom>
          </p:spPr>
        </p:pic>
        <p:pic>
          <p:nvPicPr>
            <p:cNvPr id="35" name="object 121">
              <a:extLst>
                <a:ext uri="{FF2B5EF4-FFF2-40B4-BE49-F238E27FC236}">
                  <a16:creationId xmlns:a16="http://schemas.microsoft.com/office/drawing/2014/main" id="{64B2D75F-9A9F-4ED3-BB4E-48D4E87322F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57498" y="5728360"/>
              <a:ext cx="588238" cy="282597"/>
            </a:xfrm>
            <a:prstGeom prst="rect">
              <a:avLst/>
            </a:prstGeom>
          </p:spPr>
        </p:pic>
        <p:pic>
          <p:nvPicPr>
            <p:cNvPr id="36" name="object 123">
              <a:extLst>
                <a:ext uri="{FF2B5EF4-FFF2-40B4-BE49-F238E27FC236}">
                  <a16:creationId xmlns:a16="http://schemas.microsoft.com/office/drawing/2014/main" id="{1789330C-8687-417B-BD5A-0DC094BE8199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813894" y="5319350"/>
              <a:ext cx="626402" cy="137871"/>
            </a:xfrm>
            <a:prstGeom prst="rect">
              <a:avLst/>
            </a:prstGeom>
          </p:spPr>
        </p:pic>
        <p:pic>
          <p:nvPicPr>
            <p:cNvPr id="37" name="object 124">
              <a:extLst>
                <a:ext uri="{FF2B5EF4-FFF2-40B4-BE49-F238E27FC236}">
                  <a16:creationId xmlns:a16="http://schemas.microsoft.com/office/drawing/2014/main" id="{98EE3F95-D481-4E74-AEDC-1B6EC4BA880F}"/>
                </a:ext>
              </a:extLst>
            </p:cNvPr>
            <p:cNvPicPr/>
            <p:nvPr/>
          </p:nvPicPr>
          <p:blipFill>
            <a:blip r:embed="rId20"/>
            <a:srcRect/>
            <a:stretch/>
          </p:blipFill>
          <p:spPr>
            <a:xfrm>
              <a:off x="10742310" y="5264853"/>
              <a:ext cx="738916" cy="248983"/>
            </a:xfrm>
            <a:prstGeom prst="rect">
              <a:avLst/>
            </a:prstGeom>
          </p:spPr>
        </p:pic>
        <p:pic>
          <p:nvPicPr>
            <p:cNvPr id="38" name="object 125">
              <a:extLst>
                <a:ext uri="{FF2B5EF4-FFF2-40B4-BE49-F238E27FC236}">
                  <a16:creationId xmlns:a16="http://schemas.microsoft.com/office/drawing/2014/main" id="{9992F935-CCF9-4125-8F09-9D6F21B499A7}"/>
                </a:ext>
              </a:extLst>
            </p:cNvPr>
            <p:cNvPicPr/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1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43222" y="5283310"/>
              <a:ext cx="754739" cy="213842"/>
            </a:xfrm>
            <a:prstGeom prst="rect">
              <a:avLst/>
            </a:prstGeom>
          </p:spPr>
        </p:pic>
        <p:pic>
          <p:nvPicPr>
            <p:cNvPr id="39" name="object 127">
              <a:extLst>
                <a:ext uri="{FF2B5EF4-FFF2-40B4-BE49-F238E27FC236}">
                  <a16:creationId xmlns:a16="http://schemas.microsoft.com/office/drawing/2014/main" id="{0C7B2656-5834-464B-BBC7-FBA750FF10D2}"/>
                </a:ext>
              </a:extLst>
            </p:cNvPr>
            <p:cNvPicPr/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09609" y="4762004"/>
              <a:ext cx="651598" cy="205913"/>
            </a:xfrm>
            <a:prstGeom prst="rect">
              <a:avLst/>
            </a:prstGeom>
          </p:spPr>
        </p:pic>
        <p:pic>
          <p:nvPicPr>
            <p:cNvPr id="40" name="object 128">
              <a:extLst>
                <a:ext uri="{FF2B5EF4-FFF2-40B4-BE49-F238E27FC236}">
                  <a16:creationId xmlns:a16="http://schemas.microsoft.com/office/drawing/2014/main" id="{5BB205A4-DC10-4702-8D2A-50A58583788C}"/>
                </a:ext>
              </a:extLst>
            </p:cNvPr>
            <p:cNvPicPr/>
            <p:nvPr/>
          </p:nvPicPr>
          <p:blipFill>
            <a:blip r:embed="rId25"/>
            <a:srcRect/>
            <a:stretch/>
          </p:blipFill>
          <p:spPr>
            <a:xfrm>
              <a:off x="10775443" y="4735076"/>
              <a:ext cx="705783" cy="271005"/>
            </a:xfrm>
            <a:prstGeom prst="rect">
              <a:avLst/>
            </a:prstGeom>
          </p:spPr>
        </p:pic>
        <p:pic>
          <p:nvPicPr>
            <p:cNvPr id="41" name="object 129">
              <a:extLst>
                <a:ext uri="{FF2B5EF4-FFF2-40B4-BE49-F238E27FC236}">
                  <a16:creationId xmlns:a16="http://schemas.microsoft.com/office/drawing/2014/main" id="{90E4581B-2E11-48EA-83FF-C09B0CCAA01C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813894" y="4735076"/>
              <a:ext cx="700582" cy="257606"/>
            </a:xfrm>
            <a:prstGeom prst="rect">
              <a:avLst/>
            </a:prstGeom>
          </p:spPr>
        </p:pic>
        <p:sp>
          <p:nvSpPr>
            <p:cNvPr id="42" name="object 108">
              <a:extLst>
                <a:ext uri="{FF2B5EF4-FFF2-40B4-BE49-F238E27FC236}">
                  <a16:creationId xmlns:a16="http://schemas.microsoft.com/office/drawing/2014/main" id="{8A764485-7298-4B7B-B47E-39114D0843E8}"/>
                </a:ext>
              </a:extLst>
            </p:cNvPr>
            <p:cNvSpPr txBox="1"/>
            <p:nvPr/>
          </p:nvSpPr>
          <p:spPr>
            <a:xfrm>
              <a:off x="7092453" y="3239800"/>
              <a:ext cx="1482267" cy="2898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90000"/>
                </a:lnSpc>
                <a:buClr>
                  <a:prstClr val="black"/>
                </a:buClr>
                <a:buSzPts val="2800"/>
                <a:buNone/>
                <a:defRPr sz="1000" b="1">
                  <a:solidFill>
                    <a:srgbClr val="63A1FF"/>
                  </a:solidFill>
                  <a:latin typeface="Montserrat" pitchFamily="2" charset="-52"/>
                  <a:cs typeface="Times New Roman" panose="02020603050405020304" pitchFamily="18" charset="0"/>
                </a:defRPr>
              </a:lvl1pPr>
              <a:lvl2pPr>
                <a:buSzPts val="1400"/>
                <a:buNone/>
                <a:defRPr sz="1800"/>
              </a:lvl2pPr>
              <a:lvl3pPr>
                <a:buSzPts val="1400"/>
                <a:buNone/>
                <a:defRPr sz="1800"/>
              </a:lvl3pPr>
              <a:lvl4pPr>
                <a:buSzPts val="1400"/>
                <a:buNone/>
                <a:defRPr sz="1800"/>
              </a:lvl4pPr>
              <a:lvl5pPr>
                <a:buSzPts val="1400"/>
                <a:buNone/>
                <a:defRPr sz="1800"/>
              </a:lvl5pPr>
              <a:lvl6pPr>
                <a:buSzPts val="1400"/>
                <a:buNone/>
                <a:defRPr sz="1800"/>
              </a:lvl6pPr>
              <a:lvl7pPr>
                <a:buSzPts val="1400"/>
                <a:buNone/>
                <a:defRPr sz="1800"/>
              </a:lvl7pPr>
              <a:lvl8pPr>
                <a:buSzPts val="1400"/>
                <a:buNone/>
                <a:defRPr sz="1800"/>
              </a:lvl8pPr>
              <a:lvl9pPr>
                <a:buSzPts val="1400"/>
                <a:buNone/>
                <a:defRPr sz="1800"/>
              </a:lvl9pPr>
            </a:lstStyle>
            <a:p>
              <a:r>
                <a:rPr sz="950" dirty="0">
                  <a:solidFill>
                    <a:schemeClr val="bg1"/>
                  </a:solidFill>
                  <a:latin typeface="Cera Pro Medium" panose="00000600000000000000" pitchFamily="2" charset="0"/>
                </a:rPr>
                <a:t>Маркетинг</a:t>
              </a:r>
            </a:p>
            <a:p>
              <a:r>
                <a:rPr sz="950" dirty="0">
                  <a:solidFill>
                    <a:schemeClr val="bg1"/>
                  </a:solidFill>
                  <a:latin typeface="Cera Pro Medium" panose="00000600000000000000" pitchFamily="2" charset="0"/>
                </a:rPr>
                <a:t>и коммуникации</a:t>
              </a:r>
            </a:p>
          </p:txBody>
        </p:sp>
        <p:sp>
          <p:nvSpPr>
            <p:cNvPr id="43" name="object 109">
              <a:extLst>
                <a:ext uri="{FF2B5EF4-FFF2-40B4-BE49-F238E27FC236}">
                  <a16:creationId xmlns:a16="http://schemas.microsoft.com/office/drawing/2014/main" id="{3C28CD09-E3E1-471D-8346-3F54785FB2CB}"/>
                </a:ext>
              </a:extLst>
            </p:cNvPr>
            <p:cNvSpPr txBox="1"/>
            <p:nvPr/>
          </p:nvSpPr>
          <p:spPr>
            <a:xfrm>
              <a:off x="7092453" y="3802279"/>
              <a:ext cx="1527227" cy="166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90000"/>
                </a:lnSpc>
                <a:buClr>
                  <a:prstClr val="black"/>
                </a:buClr>
                <a:buSzPts val="2800"/>
                <a:buNone/>
                <a:defRPr sz="1000" b="1">
                  <a:solidFill>
                    <a:srgbClr val="63A1FF"/>
                  </a:solidFill>
                  <a:latin typeface="Montserrat" pitchFamily="2" charset="-52"/>
                  <a:cs typeface="Times New Roman" panose="02020603050405020304" pitchFamily="18" charset="0"/>
                </a:defRPr>
              </a:lvl1pPr>
              <a:lvl2pPr>
                <a:buSzPts val="1400"/>
                <a:buNone/>
                <a:defRPr sz="1800"/>
              </a:lvl2pPr>
              <a:lvl3pPr>
                <a:buSzPts val="1400"/>
                <a:buNone/>
                <a:defRPr sz="1800"/>
              </a:lvl3pPr>
              <a:lvl4pPr>
                <a:buSzPts val="1400"/>
                <a:buNone/>
                <a:defRPr sz="1800"/>
              </a:lvl4pPr>
              <a:lvl5pPr>
                <a:buSzPts val="1400"/>
                <a:buNone/>
                <a:defRPr sz="1800"/>
              </a:lvl5pPr>
              <a:lvl6pPr>
                <a:buSzPts val="1400"/>
                <a:buNone/>
                <a:defRPr sz="1800"/>
              </a:lvl6pPr>
              <a:lvl7pPr>
                <a:buSzPts val="1400"/>
                <a:buNone/>
                <a:defRPr sz="1800"/>
              </a:lvl7pPr>
              <a:lvl8pPr>
                <a:buSzPts val="1400"/>
                <a:buNone/>
                <a:defRPr sz="1800"/>
              </a:lvl8pPr>
              <a:lvl9pPr>
                <a:buSzPts val="1400"/>
                <a:buNone/>
                <a:defRPr sz="1800"/>
              </a:lvl9pPr>
            </a:lstStyle>
            <a:p>
              <a:r>
                <a:rPr sz="950" dirty="0">
                  <a:solidFill>
                    <a:schemeClr val="bg1"/>
                  </a:solidFill>
                  <a:latin typeface="Cera Pro Medium" panose="00000600000000000000" pitchFamily="2" charset="0"/>
                </a:rPr>
                <a:t>Менеджмент</a:t>
              </a:r>
            </a:p>
          </p:txBody>
        </p:sp>
        <p:sp>
          <p:nvSpPr>
            <p:cNvPr id="44" name="object 110">
              <a:extLst>
                <a:ext uri="{FF2B5EF4-FFF2-40B4-BE49-F238E27FC236}">
                  <a16:creationId xmlns:a16="http://schemas.microsoft.com/office/drawing/2014/main" id="{240E94E1-D47B-4368-957B-8C0C8DC0EAB8}"/>
                </a:ext>
              </a:extLst>
            </p:cNvPr>
            <p:cNvSpPr txBox="1"/>
            <p:nvPr/>
          </p:nvSpPr>
          <p:spPr>
            <a:xfrm>
              <a:off x="7092453" y="4206991"/>
              <a:ext cx="1772615" cy="32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90000"/>
                </a:lnSpc>
                <a:buClr>
                  <a:prstClr val="black"/>
                </a:buClr>
                <a:buSzPts val="2800"/>
                <a:buNone/>
                <a:defRPr sz="1000" b="1">
                  <a:solidFill>
                    <a:srgbClr val="63A1FF"/>
                  </a:solidFill>
                  <a:latin typeface="Montserrat" pitchFamily="2" charset="-52"/>
                  <a:cs typeface="Times New Roman" panose="02020603050405020304" pitchFamily="18" charset="0"/>
                </a:defRPr>
              </a:lvl1pPr>
              <a:lvl2pPr>
                <a:buSzPts val="1400"/>
                <a:buNone/>
                <a:defRPr sz="1800"/>
              </a:lvl2pPr>
              <a:lvl3pPr>
                <a:buSzPts val="1400"/>
                <a:buNone/>
                <a:defRPr sz="1800"/>
              </a:lvl3pPr>
              <a:lvl4pPr>
                <a:buSzPts val="1400"/>
                <a:buNone/>
                <a:defRPr sz="1800"/>
              </a:lvl4pPr>
              <a:lvl5pPr>
                <a:buSzPts val="1400"/>
                <a:buNone/>
                <a:defRPr sz="1800"/>
              </a:lvl5pPr>
              <a:lvl6pPr>
                <a:buSzPts val="1400"/>
                <a:buNone/>
                <a:defRPr sz="1800"/>
              </a:lvl6pPr>
              <a:lvl7pPr>
                <a:buSzPts val="1400"/>
                <a:buNone/>
                <a:defRPr sz="1800"/>
              </a:lvl7pPr>
              <a:lvl8pPr>
                <a:buSzPts val="1400"/>
                <a:buNone/>
                <a:defRPr sz="1800"/>
              </a:lvl8pPr>
              <a:lvl9pPr>
                <a:buSzPts val="1400"/>
                <a:buNone/>
                <a:defRPr sz="1800"/>
              </a:lvl9pPr>
            </a:lstStyle>
            <a:p>
              <a:r>
                <a:rPr sz="950" dirty="0" err="1">
                  <a:solidFill>
                    <a:schemeClr val="bg1"/>
                  </a:solidFill>
                  <a:latin typeface="Cera Pro Medium" panose="00000600000000000000" pitchFamily="2" charset="0"/>
                </a:rPr>
                <a:t>Экономика</a:t>
              </a:r>
              <a:r>
                <a:rPr sz="950" dirty="0">
                  <a:solidFill>
                    <a:schemeClr val="bg1"/>
                  </a:solidFill>
                  <a:latin typeface="Cera Pro Medium" panose="00000600000000000000" pitchFamily="2" charset="0"/>
                </a:rPr>
                <a:t>,</a:t>
              </a:r>
              <a:r>
                <a:rPr lang="en-US" sz="950" dirty="0">
                  <a:solidFill>
                    <a:schemeClr val="bg1"/>
                  </a:solidFill>
                  <a:latin typeface="Cera Pro Medium" panose="00000600000000000000" pitchFamily="2" charset="0"/>
                </a:rPr>
                <a:t> </a:t>
              </a:r>
              <a:r>
                <a:rPr lang="ru-RU" sz="950" dirty="0">
                  <a:solidFill>
                    <a:schemeClr val="bg1"/>
                  </a:solidFill>
                  <a:latin typeface="Cera Pro Medium" panose="00000600000000000000" pitchFamily="2" charset="0"/>
                </a:rPr>
                <a:t/>
              </a:r>
              <a:br>
                <a:rPr lang="ru-RU" sz="950" dirty="0">
                  <a:solidFill>
                    <a:schemeClr val="bg1"/>
                  </a:solidFill>
                  <a:latin typeface="Cera Pro Medium" panose="00000600000000000000" pitchFamily="2" charset="0"/>
                </a:rPr>
              </a:br>
              <a:r>
                <a:rPr sz="950" dirty="0" err="1">
                  <a:solidFill>
                    <a:schemeClr val="bg1"/>
                  </a:solidFill>
                  <a:latin typeface="Cera Pro Medium" panose="00000600000000000000" pitchFamily="2" charset="0"/>
                </a:rPr>
                <a:t>финансы</a:t>
              </a:r>
              <a:r>
                <a:rPr sz="950" dirty="0">
                  <a:solidFill>
                    <a:schemeClr val="bg1"/>
                  </a:solidFill>
                  <a:latin typeface="Cera Pro Medium" panose="00000600000000000000" pitchFamily="2" charset="0"/>
                </a:rPr>
                <a:t> и аналитика</a:t>
              </a:r>
            </a:p>
          </p:txBody>
        </p:sp>
        <p:sp>
          <p:nvSpPr>
            <p:cNvPr id="45" name="object 115">
              <a:extLst>
                <a:ext uri="{FF2B5EF4-FFF2-40B4-BE49-F238E27FC236}">
                  <a16:creationId xmlns:a16="http://schemas.microsoft.com/office/drawing/2014/main" id="{9FA785D9-45F9-4732-947A-6F39FDF1674E}"/>
                </a:ext>
              </a:extLst>
            </p:cNvPr>
            <p:cNvSpPr txBox="1"/>
            <p:nvPr/>
          </p:nvSpPr>
          <p:spPr>
            <a:xfrm>
              <a:off x="7092453" y="4700414"/>
              <a:ext cx="1348915" cy="32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90000"/>
                </a:lnSpc>
                <a:buClr>
                  <a:prstClr val="black"/>
                </a:buClr>
                <a:buSzPts val="2800"/>
                <a:buNone/>
                <a:defRPr sz="1000" b="1">
                  <a:solidFill>
                    <a:srgbClr val="63A1FF"/>
                  </a:solidFill>
                  <a:latin typeface="Montserrat" pitchFamily="2" charset="-52"/>
                  <a:cs typeface="Times New Roman" panose="02020603050405020304" pitchFamily="18" charset="0"/>
                </a:defRPr>
              </a:lvl1pPr>
              <a:lvl2pPr>
                <a:buSzPts val="1400"/>
                <a:buNone/>
                <a:defRPr sz="1800"/>
              </a:lvl2pPr>
              <a:lvl3pPr>
                <a:buSzPts val="1400"/>
                <a:buNone/>
                <a:defRPr sz="1800"/>
              </a:lvl3pPr>
              <a:lvl4pPr>
                <a:buSzPts val="1400"/>
                <a:buNone/>
                <a:defRPr sz="1800"/>
              </a:lvl4pPr>
              <a:lvl5pPr>
                <a:buSzPts val="1400"/>
                <a:buNone/>
                <a:defRPr sz="1800"/>
              </a:lvl5pPr>
              <a:lvl6pPr>
                <a:buSzPts val="1400"/>
                <a:buNone/>
                <a:defRPr sz="1800"/>
              </a:lvl6pPr>
              <a:lvl7pPr>
                <a:buSzPts val="1400"/>
                <a:buNone/>
                <a:defRPr sz="1800"/>
              </a:lvl7pPr>
              <a:lvl8pPr>
                <a:buSzPts val="1400"/>
                <a:buNone/>
                <a:defRPr sz="1800"/>
              </a:lvl8pPr>
              <a:lvl9pPr>
                <a:buSzPts val="1400"/>
                <a:buNone/>
                <a:defRPr sz="1800"/>
              </a:lvl9pPr>
            </a:lstStyle>
            <a:p>
              <a:r>
                <a:rPr sz="950" dirty="0">
                  <a:solidFill>
                    <a:schemeClr val="bg1"/>
                  </a:solidFill>
                  <a:latin typeface="Cera Pro Medium" panose="00000600000000000000" pitchFamily="2" charset="0"/>
                </a:rPr>
                <a:t>Цифровые технологии</a:t>
              </a:r>
            </a:p>
          </p:txBody>
        </p:sp>
        <p:sp>
          <p:nvSpPr>
            <p:cNvPr id="46" name="object 116">
              <a:extLst>
                <a:ext uri="{FF2B5EF4-FFF2-40B4-BE49-F238E27FC236}">
                  <a16:creationId xmlns:a16="http://schemas.microsoft.com/office/drawing/2014/main" id="{AB1335E9-4263-4390-AAB3-DAA0A3C947B7}"/>
                </a:ext>
              </a:extLst>
            </p:cNvPr>
            <p:cNvSpPr txBox="1"/>
            <p:nvPr/>
          </p:nvSpPr>
          <p:spPr>
            <a:xfrm>
              <a:off x="7092453" y="5204808"/>
              <a:ext cx="1685855" cy="3206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90000"/>
                </a:lnSpc>
                <a:buClr>
                  <a:prstClr val="black"/>
                </a:buClr>
                <a:buSzPts val="2800"/>
                <a:buNone/>
                <a:defRPr sz="1000" b="1">
                  <a:solidFill>
                    <a:srgbClr val="63A1FF"/>
                  </a:solidFill>
                  <a:latin typeface="Montserrat" pitchFamily="2" charset="-52"/>
                  <a:cs typeface="Times New Roman" panose="02020603050405020304" pitchFamily="18" charset="0"/>
                </a:defRPr>
              </a:lvl1pPr>
              <a:lvl2pPr>
                <a:buSzPts val="1400"/>
                <a:buNone/>
                <a:defRPr sz="1800"/>
              </a:lvl2pPr>
              <a:lvl3pPr>
                <a:buSzPts val="1400"/>
                <a:buNone/>
                <a:defRPr sz="1800"/>
              </a:lvl3pPr>
              <a:lvl4pPr>
                <a:buSzPts val="1400"/>
                <a:buNone/>
                <a:defRPr sz="1800"/>
              </a:lvl4pPr>
              <a:lvl5pPr>
                <a:buSzPts val="1400"/>
                <a:buNone/>
                <a:defRPr sz="1800"/>
              </a:lvl5pPr>
              <a:lvl6pPr>
                <a:buSzPts val="1400"/>
                <a:buNone/>
                <a:defRPr sz="1800"/>
              </a:lvl6pPr>
              <a:lvl7pPr>
                <a:buSzPts val="1400"/>
                <a:buNone/>
                <a:defRPr sz="1800"/>
              </a:lvl7pPr>
              <a:lvl8pPr>
                <a:buSzPts val="1400"/>
                <a:buNone/>
                <a:defRPr sz="1800"/>
              </a:lvl8pPr>
              <a:lvl9pPr>
                <a:buSzPts val="1400"/>
                <a:buNone/>
                <a:defRPr sz="1800"/>
              </a:lvl9pPr>
            </a:lstStyle>
            <a:p>
              <a:r>
                <a:rPr sz="950" dirty="0">
                  <a:solidFill>
                    <a:schemeClr val="bg1"/>
                  </a:solidFill>
                  <a:latin typeface="Cera Pro Medium" panose="00000600000000000000" pitchFamily="2" charset="0"/>
                </a:rPr>
                <a:t>Услуги</a:t>
              </a:r>
            </a:p>
            <a:p>
              <a:r>
                <a:rPr sz="950" dirty="0">
                  <a:solidFill>
                    <a:schemeClr val="bg1"/>
                  </a:solidFill>
                  <a:latin typeface="Cera Pro Medium" panose="00000600000000000000" pitchFamily="2" charset="0"/>
                </a:rPr>
                <a:t>для населения</a:t>
              </a:r>
            </a:p>
          </p:txBody>
        </p:sp>
        <p:sp>
          <p:nvSpPr>
            <p:cNvPr id="47" name="object 117">
              <a:extLst>
                <a:ext uri="{FF2B5EF4-FFF2-40B4-BE49-F238E27FC236}">
                  <a16:creationId xmlns:a16="http://schemas.microsoft.com/office/drawing/2014/main" id="{646C385E-25B0-4184-837E-59F467EB6E58}"/>
                </a:ext>
              </a:extLst>
            </p:cNvPr>
            <p:cNvSpPr txBox="1"/>
            <p:nvPr/>
          </p:nvSpPr>
          <p:spPr>
            <a:xfrm>
              <a:off x="7092453" y="5704244"/>
              <a:ext cx="1411440" cy="310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90000"/>
                </a:lnSpc>
                <a:buClr>
                  <a:prstClr val="black"/>
                </a:buClr>
                <a:buSzPts val="2800"/>
                <a:buNone/>
                <a:defRPr sz="1000" b="1">
                  <a:solidFill>
                    <a:srgbClr val="63A1FF"/>
                  </a:solidFill>
                  <a:latin typeface="Montserrat" pitchFamily="2" charset="-52"/>
                  <a:cs typeface="Times New Roman" panose="02020603050405020304" pitchFamily="18" charset="0"/>
                </a:defRPr>
              </a:lvl1pPr>
              <a:lvl2pPr>
                <a:buSzPts val="1400"/>
                <a:buNone/>
                <a:defRPr sz="1800"/>
              </a:lvl2pPr>
              <a:lvl3pPr>
                <a:buSzPts val="1400"/>
                <a:buNone/>
                <a:defRPr sz="1800"/>
              </a:lvl3pPr>
              <a:lvl4pPr>
                <a:buSzPts val="1400"/>
                <a:buNone/>
                <a:defRPr sz="1800"/>
              </a:lvl4pPr>
              <a:lvl5pPr>
                <a:buSzPts val="1400"/>
                <a:buNone/>
                <a:defRPr sz="1800"/>
              </a:lvl5pPr>
              <a:lvl6pPr>
                <a:buSzPts val="1400"/>
                <a:buNone/>
                <a:defRPr sz="1800"/>
              </a:lvl6pPr>
              <a:lvl7pPr>
                <a:buSzPts val="1400"/>
                <a:buNone/>
                <a:defRPr sz="1800"/>
              </a:lvl7pPr>
              <a:lvl8pPr>
                <a:buSzPts val="1400"/>
                <a:buNone/>
                <a:defRPr sz="1800"/>
              </a:lvl8pPr>
              <a:lvl9pPr>
                <a:buSzPts val="1400"/>
                <a:buNone/>
                <a:defRPr sz="1800"/>
              </a:lvl9pPr>
            </a:lstStyle>
            <a:p>
              <a:r>
                <a:rPr sz="950" dirty="0">
                  <a:solidFill>
                    <a:schemeClr val="bg1"/>
                  </a:solidFill>
                  <a:latin typeface="Cera Pro Medium" panose="00000600000000000000" pitchFamily="2" charset="0"/>
                </a:rPr>
                <a:t>Креативные индустрии</a:t>
              </a:r>
            </a:p>
          </p:txBody>
        </p:sp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36181262-6E4E-4240-AA4D-B1E1347BAA74}"/>
                </a:ext>
              </a:extLst>
            </p:cNvPr>
            <p:cNvSpPr/>
            <p:nvPr/>
          </p:nvSpPr>
          <p:spPr>
            <a:xfrm>
              <a:off x="7064776" y="2699819"/>
              <a:ext cx="4537628" cy="404712"/>
            </a:xfrm>
            <a:prstGeom prst="roundRect">
              <a:avLst/>
            </a:prstGeom>
            <a:solidFill>
              <a:srgbClr val="2A2D32"/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object 15">
              <a:extLst>
                <a:ext uri="{FF2B5EF4-FFF2-40B4-BE49-F238E27FC236}">
                  <a16:creationId xmlns:a16="http://schemas.microsoft.com/office/drawing/2014/main" id="{94C63611-E00A-465F-84D7-C8D194664E3C}"/>
                </a:ext>
              </a:extLst>
            </p:cNvPr>
            <p:cNvPicPr/>
            <p:nvPr/>
          </p:nvPicPr>
          <p:blipFill>
            <a:blip r:embed="rId27"/>
            <a:srcRect/>
            <a:stretch/>
          </p:blipFill>
          <p:spPr>
            <a:xfrm>
              <a:off x="8813894" y="2838307"/>
              <a:ext cx="997559" cy="158206"/>
            </a:xfrm>
            <a:prstGeom prst="rect">
              <a:avLst/>
            </a:prstGeom>
          </p:spPr>
        </p:pic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id="{A714E211-C4AD-4910-8814-383B9DCDB41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/>
            <a:stretch/>
          </p:blipFill>
          <p:spPr>
            <a:xfrm>
              <a:off x="9957157" y="2868619"/>
              <a:ext cx="731875" cy="97583"/>
            </a:xfrm>
            <a:prstGeom prst="rect">
              <a:avLst/>
            </a:prstGeom>
          </p:spPr>
        </p:pic>
        <p:sp>
          <p:nvSpPr>
            <p:cNvPr id="55" name="object 107">
              <a:extLst>
                <a:ext uri="{FF2B5EF4-FFF2-40B4-BE49-F238E27FC236}">
                  <a16:creationId xmlns:a16="http://schemas.microsoft.com/office/drawing/2014/main" id="{ECFAE561-151B-40BA-BD0D-A7B157CBD3F0}"/>
                </a:ext>
              </a:extLst>
            </p:cNvPr>
            <p:cNvSpPr txBox="1"/>
            <p:nvPr/>
          </p:nvSpPr>
          <p:spPr>
            <a:xfrm>
              <a:off x="7092453" y="2728569"/>
              <a:ext cx="1476642" cy="347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1" i="0" u="none" strike="noStrike" cap="none">
                  <a:solidFill>
                    <a:srgbClr val="393963"/>
                  </a:solidFill>
                  <a:latin typeface="VIVL Rail" pitchFamily="50" charset="-52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prstClr val="black"/>
                </a:buClr>
              </a:pPr>
              <a:r>
                <a:rPr sz="950" dirty="0">
                  <a:solidFill>
                    <a:schemeClr val="bg1"/>
                  </a:solidFill>
                  <a:latin typeface="Cera Pro Medium" panose="00000600000000000000" pitchFamily="2" charset="0"/>
                  <a:cs typeface="Times New Roman" panose="02020603050405020304" pitchFamily="18" charset="0"/>
                </a:rPr>
                <a:t>Инженерия</a:t>
              </a:r>
            </a:p>
            <a:p>
              <a:pPr>
                <a:buClr>
                  <a:prstClr val="black"/>
                </a:buClr>
              </a:pPr>
              <a:r>
                <a:rPr sz="950" dirty="0">
                  <a:solidFill>
                    <a:schemeClr val="bg1"/>
                  </a:solidFill>
                  <a:latin typeface="Cera Pro Medium" panose="00000600000000000000" pitchFamily="2" charset="0"/>
                  <a:cs typeface="Times New Roman" panose="02020603050405020304" pitchFamily="18" charset="0"/>
                </a:rPr>
                <a:t>и строительство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0353EC2-916D-40F5-B73B-367EE356A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28450" y="2802154"/>
              <a:ext cx="652776" cy="230512"/>
            </a:xfrm>
            <a:prstGeom prst="rect">
              <a:avLst/>
            </a:prstGeom>
          </p:spPr>
        </p:pic>
      </p:grpSp>
      <p:sp>
        <p:nvSpPr>
          <p:cNvPr id="57" name="object 33">
            <a:extLst>
              <a:ext uri="{FF2B5EF4-FFF2-40B4-BE49-F238E27FC236}">
                <a16:creationId xmlns:a16="http://schemas.microsoft.com/office/drawing/2014/main" id="{2E61CA32-82ED-49C9-BD51-F38957ED0306}"/>
              </a:ext>
            </a:extLst>
          </p:cNvPr>
          <p:cNvSpPr txBox="1"/>
          <p:nvPr/>
        </p:nvSpPr>
        <p:spPr>
          <a:xfrm>
            <a:off x="464730" y="6559047"/>
            <a:ext cx="1647849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Cera Pro Medium" panose="00000600000000000000" pitchFamily="2" charset="0"/>
                <a:cs typeface="Trebuchet MS"/>
              </a:rPr>
              <a:t>*без</a:t>
            </a:r>
            <a:r>
              <a:rPr sz="700" spc="50" dirty="0">
                <a:latin typeface="Cera Pro Medium" panose="00000600000000000000" pitchFamily="2" charset="0"/>
                <a:cs typeface="Trebuchet MS"/>
              </a:rPr>
              <a:t> </a:t>
            </a:r>
            <a:r>
              <a:rPr sz="700" dirty="0" err="1">
                <a:latin typeface="Cera Pro Medium" panose="00000600000000000000" pitchFamily="2" charset="0"/>
                <a:cs typeface="Trebuchet MS"/>
              </a:rPr>
              <a:t>учета</a:t>
            </a:r>
            <a:r>
              <a:rPr sz="700" spc="55" dirty="0">
                <a:latin typeface="Cera Pro Medium" panose="00000600000000000000" pitchFamily="2" charset="0"/>
                <a:cs typeface="Trebuchet MS"/>
              </a:rPr>
              <a:t> </a:t>
            </a:r>
            <a:r>
              <a:rPr sz="700" dirty="0">
                <a:latin typeface="Cera Pro Medium" panose="00000600000000000000" pitchFamily="2" charset="0"/>
                <a:cs typeface="Trebuchet MS"/>
              </a:rPr>
              <a:t>202</a:t>
            </a:r>
            <a:r>
              <a:rPr lang="ru-RU" sz="700" dirty="0">
                <a:latin typeface="Cera Pro Medium" panose="00000600000000000000" pitchFamily="2" charset="0"/>
                <a:cs typeface="Trebuchet MS"/>
              </a:rPr>
              <a:t>4</a:t>
            </a:r>
            <a:r>
              <a:rPr sz="700" spc="55" dirty="0">
                <a:latin typeface="Cera Pro Medium" panose="00000600000000000000" pitchFamily="2" charset="0"/>
                <a:cs typeface="Trebuchet MS"/>
              </a:rPr>
              <a:t> </a:t>
            </a:r>
            <a:r>
              <a:rPr sz="700" spc="-20" dirty="0">
                <a:latin typeface="Cera Pro Medium" panose="00000600000000000000" pitchFamily="2" charset="0"/>
                <a:cs typeface="Trebuchet MS"/>
              </a:rPr>
              <a:t>года</a:t>
            </a:r>
            <a:endParaRPr sz="700" dirty="0">
              <a:latin typeface="Cera Pro Medium" panose="00000600000000000000" pitchFamily="2" charset="0"/>
              <a:cs typeface="Trebuchet M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7779CCD-6DD4-43D2-8D46-B163EB48A3D9}"/>
              </a:ext>
            </a:extLst>
          </p:cNvPr>
          <p:cNvSpPr txBox="1"/>
          <p:nvPr/>
        </p:nvSpPr>
        <p:spPr>
          <a:xfrm>
            <a:off x="8144980" y="1429247"/>
            <a:ext cx="10725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rgbClr val="2A2D32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7</a:t>
            </a:r>
            <a:endParaRPr lang="ru-RU" sz="1600" dirty="0">
              <a:solidFill>
                <a:srgbClr val="2A2D32"/>
              </a:solidFill>
              <a:latin typeface="Cera Pro Black" panose="00000A00000000000000" pitchFamily="2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0BDAB7-63DC-423E-8EAB-978AF65EC825}"/>
              </a:ext>
            </a:extLst>
          </p:cNvPr>
          <p:cNvSpPr txBox="1"/>
          <p:nvPr/>
        </p:nvSpPr>
        <p:spPr>
          <a:xfrm>
            <a:off x="9047221" y="1918977"/>
            <a:ext cx="2596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A2D32"/>
                </a:solidFill>
                <a:latin typeface="Cera Pro Medium" panose="00000600000000000000" pitchFamily="2" charset="0"/>
                <a:cs typeface="Times New Roman" panose="02020603050405020304" pitchFamily="18" charset="0"/>
              </a:rPr>
              <a:t>наиболее востребованным направлениям</a:t>
            </a:r>
            <a:endParaRPr lang="ru-RU" sz="16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E60121D-4DA7-49F9-BCD0-5D09388B7347}"/>
              </a:ext>
            </a:extLst>
          </p:cNvPr>
          <p:cNvSpPr txBox="1"/>
          <p:nvPr/>
        </p:nvSpPr>
        <p:spPr>
          <a:xfrm>
            <a:off x="7778465" y="2391135"/>
            <a:ext cx="432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era Pro Medium" panose="00000600000000000000" pitchFamily="2" charset="0"/>
              </a:rPr>
              <a:t>по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08BCAE5-15CE-4792-8641-4FFEA5333AA8}"/>
              </a:ext>
            </a:extLst>
          </p:cNvPr>
          <p:cNvSpPr txBox="1"/>
          <p:nvPr/>
        </p:nvSpPr>
        <p:spPr>
          <a:xfrm>
            <a:off x="11849070" y="6504402"/>
            <a:ext cx="353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era Pro Black" panose="00000A00000000000000" pitchFamily="2" charset="0"/>
              </a:rPr>
              <a:t>2</a:t>
            </a:r>
          </a:p>
        </p:txBody>
      </p:sp>
      <p:sp>
        <p:nvSpPr>
          <p:cNvPr id="67" name="object 27">
            <a:extLst>
              <a:ext uri="{FF2B5EF4-FFF2-40B4-BE49-F238E27FC236}">
                <a16:creationId xmlns:a16="http://schemas.microsoft.com/office/drawing/2014/main" id="{4210A49E-4919-413A-B4D4-4C59695BF40B}"/>
              </a:ext>
            </a:extLst>
          </p:cNvPr>
          <p:cNvSpPr txBox="1"/>
          <p:nvPr/>
        </p:nvSpPr>
        <p:spPr>
          <a:xfrm>
            <a:off x="5042478" y="3235452"/>
            <a:ext cx="1410648" cy="3478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350"/>
              </a:lnSpc>
            </a:pPr>
            <a:r>
              <a:rPr sz="1100" dirty="0" err="1">
                <a:latin typeface="Cera Pro Medium" panose="00000600000000000000" pitchFamily="2" charset="0"/>
                <a:cs typeface="Times New Roman" panose="02020603050405020304" pitchFamily="18" charset="0"/>
              </a:rPr>
              <a:t>участников</a:t>
            </a:r>
            <a:endParaRPr sz="1100" dirty="0">
              <a:latin typeface="Cera Pro Medium" panose="000006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sz="1100" dirty="0">
                <a:latin typeface="Cera Pro Medium" panose="00000600000000000000" pitchFamily="2" charset="0"/>
                <a:cs typeface="Times New Roman" panose="02020603050405020304" pitchFamily="18" charset="0"/>
              </a:rPr>
              <a:t>проекта</a:t>
            </a:r>
          </a:p>
        </p:txBody>
      </p:sp>
      <p:sp>
        <p:nvSpPr>
          <p:cNvPr id="69" name="object 28">
            <a:extLst>
              <a:ext uri="{FF2B5EF4-FFF2-40B4-BE49-F238E27FC236}">
                <a16:creationId xmlns:a16="http://schemas.microsoft.com/office/drawing/2014/main" id="{838F215F-F713-4185-B864-018C194486A3}"/>
              </a:ext>
            </a:extLst>
          </p:cNvPr>
          <p:cNvSpPr txBox="1"/>
          <p:nvPr/>
        </p:nvSpPr>
        <p:spPr>
          <a:xfrm>
            <a:off x="422719" y="5462244"/>
            <a:ext cx="1430099" cy="3777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350"/>
              </a:lnSpc>
            </a:pPr>
            <a:r>
              <a:rPr sz="1100" dirty="0" err="1">
                <a:latin typeface="Cera Pro Medium" panose="00000600000000000000" pitchFamily="2" charset="0"/>
                <a:cs typeface="Times New Roman" panose="02020603050405020304" pitchFamily="18" charset="0"/>
              </a:rPr>
              <a:t>успешно</a:t>
            </a:r>
            <a:r>
              <a:rPr sz="1100" dirty="0">
                <a:latin typeface="Cera Pro Medium" panose="00000600000000000000" pitchFamily="2" charset="0"/>
                <a:cs typeface="Times New Roman" panose="02020603050405020304" pitchFamily="18" charset="0"/>
              </a:rPr>
              <a:t> сдавших</a:t>
            </a:r>
          </a:p>
          <a:p>
            <a:pPr>
              <a:lnSpc>
                <a:spcPct val="100000"/>
              </a:lnSpc>
            </a:pPr>
            <a:r>
              <a:rPr sz="1100" dirty="0">
                <a:latin typeface="Cera Pro Medium" panose="00000600000000000000" pitchFamily="2" charset="0"/>
                <a:cs typeface="Times New Roman" panose="02020603050405020304" pitchFamily="18" charset="0"/>
              </a:rPr>
              <a:t>1-ый этап</a:t>
            </a:r>
          </a:p>
        </p:txBody>
      </p:sp>
      <p:sp>
        <p:nvSpPr>
          <p:cNvPr id="70" name="object 29">
            <a:extLst>
              <a:ext uri="{FF2B5EF4-FFF2-40B4-BE49-F238E27FC236}">
                <a16:creationId xmlns:a16="http://schemas.microsoft.com/office/drawing/2014/main" id="{CC22EAB5-A2ED-49B4-A0F4-1EFFA22C62C1}"/>
              </a:ext>
            </a:extLst>
          </p:cNvPr>
          <p:cNvSpPr txBox="1"/>
          <p:nvPr/>
        </p:nvSpPr>
        <p:spPr>
          <a:xfrm>
            <a:off x="2696798" y="5462244"/>
            <a:ext cx="1498340" cy="4138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350"/>
              </a:lnSpc>
            </a:pPr>
            <a:r>
              <a:rPr sz="1100" dirty="0" err="1">
                <a:latin typeface="Cera Pro Medium" panose="00000600000000000000" pitchFamily="2" charset="0"/>
                <a:cs typeface="Times New Roman" panose="02020603050405020304" pitchFamily="18" charset="0"/>
              </a:rPr>
              <a:t>успешно</a:t>
            </a:r>
            <a:r>
              <a:rPr sz="1100" dirty="0">
                <a:latin typeface="Cera Pro Medium" panose="00000600000000000000" pitchFamily="2" charset="0"/>
                <a:cs typeface="Times New Roman" panose="02020603050405020304" pitchFamily="18" charset="0"/>
              </a:rPr>
              <a:t> сдавших</a:t>
            </a:r>
          </a:p>
          <a:p>
            <a:pPr>
              <a:lnSpc>
                <a:spcPct val="100000"/>
              </a:lnSpc>
            </a:pPr>
            <a:r>
              <a:rPr sz="1100" dirty="0">
                <a:latin typeface="Cera Pro Medium" panose="00000600000000000000" pitchFamily="2" charset="0"/>
                <a:cs typeface="Times New Roman" panose="02020603050405020304" pitchFamily="18" charset="0"/>
              </a:rPr>
              <a:t>2-ой этап</a:t>
            </a:r>
          </a:p>
        </p:txBody>
      </p:sp>
      <p:sp>
        <p:nvSpPr>
          <p:cNvPr id="71" name="object 30">
            <a:extLst>
              <a:ext uri="{FF2B5EF4-FFF2-40B4-BE49-F238E27FC236}">
                <a16:creationId xmlns:a16="http://schemas.microsoft.com/office/drawing/2014/main" id="{A2554B88-7E46-44F6-B486-28DD781719CA}"/>
              </a:ext>
            </a:extLst>
          </p:cNvPr>
          <p:cNvSpPr txBox="1"/>
          <p:nvPr/>
        </p:nvSpPr>
        <p:spPr>
          <a:xfrm>
            <a:off x="5042478" y="5462244"/>
            <a:ext cx="1891306" cy="46682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1350"/>
              </a:lnSpc>
            </a:pPr>
            <a:r>
              <a:rPr sz="1100" dirty="0" err="1">
                <a:latin typeface="Cera Pro Medium" panose="00000600000000000000" pitchFamily="2" charset="0"/>
                <a:cs typeface="Times New Roman" panose="02020603050405020304" pitchFamily="18" charset="0"/>
              </a:rPr>
              <a:t>трудоустроены</a:t>
            </a:r>
            <a:r>
              <a:rPr sz="1100" dirty="0">
                <a:latin typeface="Cera Pro Medium" panose="00000600000000000000" pitchFamily="2" charset="0"/>
                <a:cs typeface="Times New Roman" panose="02020603050405020304" pitchFamily="18" charset="0"/>
              </a:rPr>
              <a:t>/</a:t>
            </a:r>
          </a:p>
          <a:p>
            <a:pPr>
              <a:lnSpc>
                <a:spcPct val="100000"/>
              </a:lnSpc>
            </a:pPr>
            <a:r>
              <a:rPr sz="1100" dirty="0" err="1">
                <a:latin typeface="Cera Pro Medium" panose="00000600000000000000" pitchFamily="2" charset="0"/>
                <a:cs typeface="Times New Roman" panose="02020603050405020304" pitchFamily="18" charset="0"/>
              </a:rPr>
              <a:t>приняты</a:t>
            </a:r>
            <a:r>
              <a:rPr sz="1100" dirty="0"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100" dirty="0" err="1">
                <a:latin typeface="Cera Pro Medium" panose="00000600000000000000" pitchFamily="2" charset="0"/>
                <a:cs typeface="Times New Roman" panose="02020603050405020304" pitchFamily="18" charset="0"/>
              </a:rPr>
              <a:t>на</a:t>
            </a:r>
            <a:r>
              <a:rPr sz="1100" dirty="0">
                <a:latin typeface="Cera Pro Medium" panose="00000600000000000000" pitchFamily="2" charset="0"/>
                <a:cs typeface="Times New Roman" panose="02020603050405020304" pitchFamily="18" charset="0"/>
              </a:rPr>
              <a:t> стажировку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B1B041C-4102-4268-B049-5A2C8EF82D4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1560627" y="200293"/>
            <a:ext cx="464349" cy="2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79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B8900165-EA0A-477F-8529-D6F944A67C21}"/>
              </a:ext>
            </a:extLst>
          </p:cNvPr>
          <p:cNvSpPr/>
          <p:nvPr/>
        </p:nvSpPr>
        <p:spPr>
          <a:xfrm>
            <a:off x="7396280" y="0"/>
            <a:ext cx="4806163" cy="6858000"/>
          </a:xfrm>
          <a:prstGeom prst="rect">
            <a:avLst/>
          </a:prstGeom>
          <a:solidFill>
            <a:srgbClr val="FBD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5ABA12C-141C-4A34-8EDC-17911B69E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4446" r="56592"/>
          <a:stretch/>
        </p:blipFill>
        <p:spPr>
          <a:xfrm rot="16200000">
            <a:off x="9202976" y="4028799"/>
            <a:ext cx="2951609" cy="3193070"/>
          </a:xfrm>
          <a:prstGeom prst="rect">
            <a:avLst/>
          </a:prstGeom>
        </p:spPr>
      </p:pic>
      <p:sp>
        <p:nvSpPr>
          <p:cNvPr id="4" name="object 21">
            <a:extLst>
              <a:ext uri="{FF2B5EF4-FFF2-40B4-BE49-F238E27FC236}">
                <a16:creationId xmlns:a16="http://schemas.microsoft.com/office/drawing/2014/main" id="{239A4F6D-0132-470F-9C16-F8D290265A8F}"/>
              </a:ext>
            </a:extLst>
          </p:cNvPr>
          <p:cNvSpPr txBox="1">
            <a:spLocks/>
          </p:cNvSpPr>
          <p:nvPr/>
        </p:nvSpPr>
        <p:spPr>
          <a:xfrm>
            <a:off x="441946" y="303395"/>
            <a:ext cx="5913438" cy="4006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sz="2800" b="1" dirty="0">
                <a:latin typeface="Cera Pro Black" panose="00000A00000000000000" pitchFamily="2" charset="0"/>
                <a:ea typeface="Verdana" panose="020B0604030504040204" pitchFamily="34" charset="0"/>
              </a:rPr>
              <a:t>Цели и задачи проекта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1795E93-CF29-44E7-B548-D12BD6E66111}"/>
              </a:ext>
            </a:extLst>
          </p:cNvPr>
          <p:cNvSpPr/>
          <p:nvPr/>
        </p:nvSpPr>
        <p:spPr>
          <a:xfrm>
            <a:off x="1693730" y="1843581"/>
            <a:ext cx="4182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ra Pro Medium" panose="00000600000000000000" pitchFamily="2" charset="0"/>
              </a:rPr>
              <a:t>Проект позволит работодателям оценить </a:t>
            </a:r>
            <a:r>
              <a:rPr lang="en-US" sz="1200" dirty="0">
                <a:latin typeface="Cera Pro Medium" panose="00000600000000000000" pitchFamily="2" charset="0"/>
              </a:rPr>
              <a:t/>
            </a:r>
            <a:br>
              <a:rPr lang="en-US" sz="1200" dirty="0">
                <a:latin typeface="Cera Pro Medium" panose="00000600000000000000" pitchFamily="2" charset="0"/>
              </a:rPr>
            </a:br>
            <a:r>
              <a:rPr lang="ru-RU" sz="1200" dirty="0">
                <a:latin typeface="Cera Pro Medium" panose="00000600000000000000" pitchFamily="2" charset="0"/>
              </a:rPr>
              <a:t>реальные знания и навыки соискателей, </a:t>
            </a:r>
            <a:r>
              <a:rPr lang="en-US" sz="1200" dirty="0">
                <a:latin typeface="Cera Pro Medium" panose="00000600000000000000" pitchFamily="2" charset="0"/>
              </a:rPr>
              <a:t/>
            </a:r>
            <a:br>
              <a:rPr lang="en-US" sz="1200" dirty="0">
                <a:latin typeface="Cera Pro Medium" panose="00000600000000000000" pitchFamily="2" charset="0"/>
              </a:rPr>
            </a:br>
            <a:r>
              <a:rPr lang="ru-RU" sz="1200" dirty="0">
                <a:latin typeface="Cera Pro Medium" panose="00000600000000000000" pitchFamily="2" charset="0"/>
              </a:rPr>
              <a:t>что поможет им принимать более обоснованные решения при найме сотрудников.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042606F-FA8C-480B-AA22-41A0BC928051}"/>
              </a:ext>
            </a:extLst>
          </p:cNvPr>
          <p:cNvGrpSpPr/>
          <p:nvPr/>
        </p:nvGrpSpPr>
        <p:grpSpPr>
          <a:xfrm>
            <a:off x="127272" y="1314517"/>
            <a:ext cx="1240333" cy="1464711"/>
            <a:chOff x="122768" y="1233445"/>
            <a:chExt cx="1240333" cy="1464711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8F5D90F9-85DE-4C42-BD88-B3DCD52BAE78}"/>
                </a:ext>
              </a:extLst>
            </p:cNvPr>
            <p:cNvGrpSpPr/>
            <p:nvPr/>
          </p:nvGrpSpPr>
          <p:grpSpPr>
            <a:xfrm>
              <a:off x="122768" y="1233445"/>
              <a:ext cx="1240333" cy="1464711"/>
              <a:chOff x="122768" y="1233445"/>
              <a:chExt cx="1240333" cy="1464711"/>
            </a:xfrm>
          </p:grpSpPr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B8E1CE25-1958-4F29-9982-4E3146524F28}"/>
                  </a:ext>
                </a:extLst>
              </p:cNvPr>
              <p:cNvSpPr/>
              <p:nvPr/>
            </p:nvSpPr>
            <p:spPr>
              <a:xfrm>
                <a:off x="345099" y="1433914"/>
                <a:ext cx="1018002" cy="1018002"/>
              </a:xfrm>
              <a:prstGeom prst="ellipse">
                <a:avLst/>
              </a:prstGeom>
              <a:noFill/>
              <a:ln>
                <a:solidFill>
                  <a:srgbClr val="AD80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3F3F6D25-E92D-4E69-AAFD-4D7206A5642A}"/>
                  </a:ext>
                </a:extLst>
              </p:cNvPr>
              <p:cNvSpPr/>
              <p:nvPr/>
            </p:nvSpPr>
            <p:spPr>
              <a:xfrm>
                <a:off x="122768" y="1233445"/>
                <a:ext cx="751090" cy="14647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01547522-73B7-459C-9580-36859F90CAC5}"/>
                </a:ext>
              </a:extLst>
            </p:cNvPr>
            <p:cNvSpPr/>
            <p:nvPr/>
          </p:nvSpPr>
          <p:spPr>
            <a:xfrm>
              <a:off x="441946" y="1526377"/>
              <a:ext cx="824309" cy="824309"/>
            </a:xfrm>
            <a:prstGeom prst="ellipse">
              <a:avLst/>
            </a:prstGeom>
            <a:solidFill>
              <a:srgbClr val="AD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object 36">
              <a:extLst>
                <a:ext uri="{FF2B5EF4-FFF2-40B4-BE49-F238E27FC236}">
                  <a16:creationId xmlns:a16="http://schemas.microsoft.com/office/drawing/2014/main" id="{72EC047B-8F38-4246-A479-9854617D0FCF}"/>
                </a:ext>
              </a:extLst>
            </p:cNvPr>
            <p:cNvSpPr txBox="1"/>
            <p:nvPr/>
          </p:nvSpPr>
          <p:spPr>
            <a:xfrm>
              <a:off x="410417" y="1640217"/>
              <a:ext cx="824311" cy="550237"/>
            </a:xfrm>
            <a:prstGeom prst="rect">
              <a:avLst/>
            </a:prstGeom>
          </p:spPr>
          <p:txBody>
            <a:bodyPr vert="horz" wrap="square" lIns="36000" tIns="0" rIns="0" bIns="0" rtlCol="0">
              <a:noAutofit/>
            </a:bodyPr>
            <a:lstStyle/>
            <a:p>
              <a:pPr marL="11516" algn="ctr">
                <a:spcBef>
                  <a:spcPts val="91"/>
                </a:spcBef>
              </a:pPr>
              <a:r>
                <a:rPr lang="ru-RU" sz="3500" dirty="0">
                  <a:solidFill>
                    <a:schemeClr val="bg1"/>
                  </a:solidFill>
                  <a:latin typeface="Cera Pro Black" panose="00000A00000000000000" pitchFamily="2" charset="0"/>
                  <a:cs typeface="Times New Roman" panose="02020603050405020304" pitchFamily="18" charset="0"/>
                </a:rPr>
                <a:t>1</a:t>
              </a:r>
              <a:endParaRPr sz="3500" dirty="0">
                <a:solidFill>
                  <a:schemeClr val="bg1"/>
                </a:solidFill>
                <a:latin typeface="Cera Pro Black" panose="00000A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222A1CA-95D4-4571-80C9-E3FDC87A30C4}"/>
              </a:ext>
            </a:extLst>
          </p:cNvPr>
          <p:cNvSpPr/>
          <p:nvPr/>
        </p:nvSpPr>
        <p:spPr>
          <a:xfrm>
            <a:off x="1693730" y="3620580"/>
            <a:ext cx="4151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ra Pro Medium" panose="00000600000000000000" pitchFamily="2" charset="0"/>
              </a:rPr>
              <a:t>Успешное прохождение</a:t>
            </a:r>
            <a:r>
              <a:rPr lang="en-US" sz="1200" dirty="0">
                <a:latin typeface="Cera Pro Medium" panose="00000600000000000000" pitchFamily="2" charset="0"/>
              </a:rPr>
              <a:t> </a:t>
            </a:r>
            <a:r>
              <a:rPr lang="ru-RU" sz="1200" dirty="0">
                <a:latin typeface="Cera Pro Medium" panose="00000600000000000000" pitchFamily="2" charset="0"/>
              </a:rPr>
              <a:t>квалификационного экзамена</a:t>
            </a:r>
            <a:r>
              <a:rPr lang="en-US" sz="1200" dirty="0">
                <a:latin typeface="Cera Pro Medium" panose="00000600000000000000" pitchFamily="2" charset="0"/>
              </a:rPr>
              <a:t> </a:t>
            </a:r>
            <a:r>
              <a:rPr lang="ru-RU" sz="1200" dirty="0">
                <a:latin typeface="Cera Pro Medium" panose="00000600000000000000" pitchFamily="2" charset="0"/>
              </a:rPr>
              <a:t>станет для соискателей отличной</a:t>
            </a:r>
          </a:p>
          <a:p>
            <a:r>
              <a:rPr lang="ru-RU" sz="1200" dirty="0">
                <a:latin typeface="Cera Pro Medium" panose="00000600000000000000" pitchFamily="2" charset="0"/>
              </a:rPr>
              <a:t>Возможностью</a:t>
            </a:r>
            <a:r>
              <a:rPr lang="en-US" sz="1200" dirty="0">
                <a:latin typeface="Cera Pro Medium" panose="00000600000000000000" pitchFamily="2" charset="0"/>
              </a:rPr>
              <a:t> </a:t>
            </a:r>
            <a:r>
              <a:rPr lang="ru-RU" sz="1200" dirty="0">
                <a:latin typeface="Cera Pro Medium" panose="00000600000000000000" pitchFamily="2" charset="0"/>
              </a:rPr>
              <a:t>продемонстрировать</a:t>
            </a:r>
            <a:r>
              <a:rPr lang="en-US" sz="1200" dirty="0">
                <a:latin typeface="Cera Pro Medium" panose="00000600000000000000" pitchFamily="2" charset="0"/>
              </a:rPr>
              <a:t> </a:t>
            </a:r>
            <a:r>
              <a:rPr lang="ru-RU" sz="1200" dirty="0">
                <a:latin typeface="Cera Pro Medium" panose="00000600000000000000" pitchFamily="2" charset="0"/>
              </a:rPr>
              <a:t>свои</a:t>
            </a:r>
          </a:p>
          <a:p>
            <a:r>
              <a:rPr lang="ru-RU" sz="1200" dirty="0">
                <a:latin typeface="Cera Pro Medium" panose="00000600000000000000" pitchFamily="2" charset="0"/>
              </a:rPr>
              <a:t>компетенции и занять желаемую</a:t>
            </a:r>
            <a:r>
              <a:rPr lang="en-US" sz="1200" dirty="0">
                <a:latin typeface="Cera Pro Medium" panose="00000600000000000000" pitchFamily="2" charset="0"/>
              </a:rPr>
              <a:t> </a:t>
            </a:r>
            <a:r>
              <a:rPr lang="ru-RU" sz="1200" dirty="0">
                <a:latin typeface="Cera Pro Medium" panose="00000600000000000000" pitchFamily="2" charset="0"/>
              </a:rPr>
              <a:t>должность.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4FD8023-D0D1-423F-B50C-23C63D88EC26}"/>
              </a:ext>
            </a:extLst>
          </p:cNvPr>
          <p:cNvSpPr/>
          <p:nvPr/>
        </p:nvSpPr>
        <p:spPr>
          <a:xfrm>
            <a:off x="1693730" y="5411239"/>
            <a:ext cx="47881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ra Pro Medium" panose="00000600000000000000" pitchFamily="2" charset="0"/>
              </a:rPr>
              <a:t>Проект станет площадкой для обмена опытом </a:t>
            </a:r>
            <a:r>
              <a:rPr lang="en-US" sz="1200" dirty="0">
                <a:latin typeface="Cera Pro Medium" panose="00000600000000000000" pitchFamily="2" charset="0"/>
              </a:rPr>
              <a:t/>
            </a:r>
            <a:br>
              <a:rPr lang="en-US" sz="1200" dirty="0">
                <a:latin typeface="Cera Pro Medium" panose="00000600000000000000" pitchFamily="2" charset="0"/>
              </a:rPr>
            </a:br>
            <a:r>
              <a:rPr lang="ru-RU" sz="1200" dirty="0">
                <a:latin typeface="Cera Pro Medium" panose="00000600000000000000" pitchFamily="2" charset="0"/>
              </a:rPr>
              <a:t>и идеями между работодателями и потенциальными сотрудниками, тем самым способствуя росту профессионализма и формированию здоровой </a:t>
            </a:r>
            <a:r>
              <a:rPr lang="en-US" sz="1200" dirty="0">
                <a:latin typeface="Cera Pro Medium" panose="00000600000000000000" pitchFamily="2" charset="0"/>
              </a:rPr>
              <a:t/>
            </a:r>
            <a:br>
              <a:rPr lang="en-US" sz="1200" dirty="0">
                <a:latin typeface="Cera Pro Medium" panose="00000600000000000000" pitchFamily="2" charset="0"/>
              </a:rPr>
            </a:br>
            <a:r>
              <a:rPr lang="ru-RU" sz="1200" dirty="0">
                <a:latin typeface="Cera Pro Medium" panose="00000600000000000000" pitchFamily="2" charset="0"/>
              </a:rPr>
              <a:t>конкуренции на рынке труда.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DB35AD-6B26-48B2-B70B-F62AD03EFDA4}"/>
              </a:ext>
            </a:extLst>
          </p:cNvPr>
          <p:cNvSpPr/>
          <p:nvPr/>
        </p:nvSpPr>
        <p:spPr>
          <a:xfrm>
            <a:off x="1693730" y="1317493"/>
            <a:ext cx="2592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AD80B9"/>
                </a:solidFill>
                <a:latin typeface="Cera Pro Black" panose="00000A00000000000000" pitchFamily="2" charset="0"/>
              </a:rPr>
              <a:t>Повышение качества</a:t>
            </a:r>
            <a:r>
              <a:rPr lang="en-US" sz="1400" b="1" dirty="0">
                <a:solidFill>
                  <a:srgbClr val="AD80B9"/>
                </a:solidFill>
                <a:latin typeface="Cera Pro Black" panose="00000A00000000000000" pitchFamily="2" charset="0"/>
              </a:rPr>
              <a:t/>
            </a:r>
            <a:br>
              <a:rPr lang="en-US" sz="1400" b="1" dirty="0">
                <a:solidFill>
                  <a:srgbClr val="AD80B9"/>
                </a:solidFill>
                <a:latin typeface="Cera Pro Black" panose="00000A00000000000000" pitchFamily="2" charset="0"/>
              </a:rPr>
            </a:br>
            <a:r>
              <a:rPr lang="ru-RU" sz="1400" b="1" dirty="0">
                <a:solidFill>
                  <a:srgbClr val="AD80B9"/>
                </a:solidFill>
                <a:latin typeface="Cera Pro Black" panose="00000A00000000000000" pitchFamily="2" charset="0"/>
              </a:rPr>
              <a:t>подбора персонала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3A1DD6C-8112-4811-B995-6878901AB816}"/>
              </a:ext>
            </a:extLst>
          </p:cNvPr>
          <p:cNvSpPr/>
          <p:nvPr/>
        </p:nvSpPr>
        <p:spPr>
          <a:xfrm>
            <a:off x="1693730" y="3078719"/>
            <a:ext cx="3868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3BAE5"/>
                </a:solidFill>
                <a:latin typeface="Cera Pro Black" panose="00000A00000000000000" pitchFamily="2" charset="0"/>
              </a:rPr>
              <a:t>Предоставление возможностей </a:t>
            </a:r>
            <a:br>
              <a:rPr lang="ru-RU" sz="1400" b="1" dirty="0">
                <a:solidFill>
                  <a:srgbClr val="03BAE5"/>
                </a:solidFill>
                <a:latin typeface="Cera Pro Black" panose="00000A00000000000000" pitchFamily="2" charset="0"/>
              </a:rPr>
            </a:br>
            <a:r>
              <a:rPr lang="ru-RU" sz="1400" b="1" dirty="0">
                <a:solidFill>
                  <a:srgbClr val="03BAE5"/>
                </a:solidFill>
                <a:latin typeface="Cera Pro Black" panose="00000A00000000000000" pitchFamily="2" charset="0"/>
              </a:rPr>
              <a:t>для карьерного роста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C118711-ED20-4575-9790-5FD9C3F21ECA}"/>
              </a:ext>
            </a:extLst>
          </p:cNvPr>
          <p:cNvSpPr/>
          <p:nvPr/>
        </p:nvSpPr>
        <p:spPr>
          <a:xfrm>
            <a:off x="1693730" y="4919974"/>
            <a:ext cx="3868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6BE98"/>
                </a:solidFill>
                <a:latin typeface="Cera Pro Black" panose="00000A00000000000000" pitchFamily="2" charset="0"/>
              </a:rPr>
              <a:t>Развитие профессионального сообщества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6DE6334-C488-41A3-8ACC-B5663AFB8A97}"/>
              </a:ext>
            </a:extLst>
          </p:cNvPr>
          <p:cNvCxnSpPr>
            <a:cxnSpLocks/>
          </p:cNvCxnSpPr>
          <p:nvPr/>
        </p:nvCxnSpPr>
        <p:spPr>
          <a:xfrm>
            <a:off x="1619881" y="1421776"/>
            <a:ext cx="0" cy="1190794"/>
          </a:xfrm>
          <a:prstGeom prst="line">
            <a:avLst/>
          </a:prstGeom>
          <a:ln>
            <a:solidFill>
              <a:srgbClr val="C19B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4D77AB9-08C1-47AD-93AA-BF2F559A112C}"/>
              </a:ext>
            </a:extLst>
          </p:cNvPr>
          <p:cNvCxnSpPr>
            <a:cxnSpLocks/>
          </p:cNvCxnSpPr>
          <p:nvPr/>
        </p:nvCxnSpPr>
        <p:spPr>
          <a:xfrm>
            <a:off x="1609120" y="3169490"/>
            <a:ext cx="0" cy="1217820"/>
          </a:xfrm>
          <a:prstGeom prst="line">
            <a:avLst/>
          </a:prstGeom>
          <a:ln>
            <a:solidFill>
              <a:srgbClr val="03BA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0E06277-433F-45C4-AD1D-11E3E3955AAE}"/>
              </a:ext>
            </a:extLst>
          </p:cNvPr>
          <p:cNvCxnSpPr>
            <a:cxnSpLocks/>
          </p:cNvCxnSpPr>
          <p:nvPr/>
        </p:nvCxnSpPr>
        <p:spPr>
          <a:xfrm>
            <a:off x="1597165" y="5012463"/>
            <a:ext cx="0" cy="1352297"/>
          </a:xfrm>
          <a:prstGeom prst="line">
            <a:avLst/>
          </a:prstGeom>
          <a:ln>
            <a:solidFill>
              <a:srgbClr val="F4B1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18">
            <a:extLst>
              <a:ext uri="{FF2B5EF4-FFF2-40B4-BE49-F238E27FC236}">
                <a16:creationId xmlns:a16="http://schemas.microsoft.com/office/drawing/2014/main" id="{FA0642F7-3531-4DC7-9CFA-6B6E4E7C9971}"/>
              </a:ext>
            </a:extLst>
          </p:cNvPr>
          <p:cNvSpPr txBox="1">
            <a:spLocks/>
          </p:cNvSpPr>
          <p:nvPr/>
        </p:nvSpPr>
        <p:spPr>
          <a:xfrm>
            <a:off x="480681" y="742816"/>
            <a:ext cx="678834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2700" marR="5080">
              <a:spcBef>
                <a:spcPts val="100"/>
              </a:spcBef>
              <a:defRPr sz="2000" b="1">
                <a:solidFill>
                  <a:srgbClr val="63A1F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ru-RU" sz="1600" dirty="0">
                <a:solidFill>
                  <a:schemeClr val="tx1"/>
                </a:solidFill>
                <a:latin typeface="Cera Pro Black" panose="00000A00000000000000" pitchFamily="2" charset="0"/>
              </a:rPr>
              <a:t>Добровольный квалификационный экзамен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1FCC5C-79B6-478A-BC75-90CE995C80CE}"/>
              </a:ext>
            </a:extLst>
          </p:cNvPr>
          <p:cNvSpPr txBox="1"/>
          <p:nvPr/>
        </p:nvSpPr>
        <p:spPr>
          <a:xfrm>
            <a:off x="11849070" y="6504402"/>
            <a:ext cx="353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ra Pro Black" panose="00000A00000000000000" pitchFamily="2" charset="0"/>
              </a:rPr>
              <a:t>3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53E4ADA-36CF-4FB3-966C-39F4104C87F0}"/>
              </a:ext>
            </a:extLst>
          </p:cNvPr>
          <p:cNvGrpSpPr/>
          <p:nvPr/>
        </p:nvGrpSpPr>
        <p:grpSpPr>
          <a:xfrm>
            <a:off x="127272" y="3081912"/>
            <a:ext cx="1240333" cy="1464711"/>
            <a:chOff x="122768" y="1233445"/>
            <a:chExt cx="1240333" cy="1464711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73CDAE93-5344-49F5-A927-E9A53ACB3A49}"/>
                </a:ext>
              </a:extLst>
            </p:cNvPr>
            <p:cNvGrpSpPr/>
            <p:nvPr/>
          </p:nvGrpSpPr>
          <p:grpSpPr>
            <a:xfrm>
              <a:off x="122768" y="1233445"/>
              <a:ext cx="1240333" cy="1464711"/>
              <a:chOff x="122768" y="1233445"/>
              <a:chExt cx="1240333" cy="1464711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2EF233B7-6610-4FEA-BCFE-E25CDA4C8162}"/>
                  </a:ext>
                </a:extLst>
              </p:cNvPr>
              <p:cNvSpPr/>
              <p:nvPr/>
            </p:nvSpPr>
            <p:spPr>
              <a:xfrm>
                <a:off x="345099" y="1433914"/>
                <a:ext cx="1018002" cy="1018002"/>
              </a:xfrm>
              <a:prstGeom prst="ellipse">
                <a:avLst/>
              </a:prstGeom>
              <a:noFill/>
              <a:ln>
                <a:solidFill>
                  <a:srgbClr val="03BA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30F4AE2D-F7FD-4FA1-9E30-DD4316AD9CC2}"/>
                  </a:ext>
                </a:extLst>
              </p:cNvPr>
              <p:cNvSpPr/>
              <p:nvPr/>
            </p:nvSpPr>
            <p:spPr>
              <a:xfrm>
                <a:off x="122768" y="1233445"/>
                <a:ext cx="751090" cy="14647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07E05368-0BA2-480A-94EE-7A8E21A05FE0}"/>
                </a:ext>
              </a:extLst>
            </p:cNvPr>
            <p:cNvSpPr/>
            <p:nvPr/>
          </p:nvSpPr>
          <p:spPr>
            <a:xfrm>
              <a:off x="441946" y="1526377"/>
              <a:ext cx="824309" cy="824309"/>
            </a:xfrm>
            <a:prstGeom prst="ellipse">
              <a:avLst/>
            </a:prstGeom>
            <a:solidFill>
              <a:srgbClr val="03BA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object 36">
              <a:extLst>
                <a:ext uri="{FF2B5EF4-FFF2-40B4-BE49-F238E27FC236}">
                  <a16:creationId xmlns:a16="http://schemas.microsoft.com/office/drawing/2014/main" id="{6AEE86BD-44E6-432E-BC22-A6A3A36CE109}"/>
                </a:ext>
              </a:extLst>
            </p:cNvPr>
            <p:cNvSpPr txBox="1"/>
            <p:nvPr/>
          </p:nvSpPr>
          <p:spPr>
            <a:xfrm>
              <a:off x="410417" y="1640217"/>
              <a:ext cx="824311" cy="550237"/>
            </a:xfrm>
            <a:prstGeom prst="rect">
              <a:avLst/>
            </a:prstGeom>
          </p:spPr>
          <p:txBody>
            <a:bodyPr vert="horz" wrap="square" lIns="36000" tIns="0" rIns="0" bIns="0" rtlCol="0">
              <a:noAutofit/>
            </a:bodyPr>
            <a:lstStyle/>
            <a:p>
              <a:pPr marL="11516" algn="ctr">
                <a:spcBef>
                  <a:spcPts val="91"/>
                </a:spcBef>
              </a:pPr>
              <a:r>
                <a:rPr lang="en-US" sz="3500" dirty="0">
                  <a:solidFill>
                    <a:schemeClr val="bg1"/>
                  </a:solidFill>
                  <a:latin typeface="Cera Pro Black" panose="00000A00000000000000" pitchFamily="2" charset="0"/>
                  <a:cs typeface="Times New Roman" panose="02020603050405020304" pitchFamily="18" charset="0"/>
                </a:rPr>
                <a:t>2</a:t>
              </a:r>
              <a:endParaRPr sz="3500" dirty="0">
                <a:solidFill>
                  <a:schemeClr val="bg1"/>
                </a:solidFill>
                <a:latin typeface="Cera Pro Black" panose="00000A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83C2BD5-07EE-451B-94DB-A8EE46C9C088}"/>
              </a:ext>
            </a:extLst>
          </p:cNvPr>
          <p:cNvGrpSpPr/>
          <p:nvPr/>
        </p:nvGrpSpPr>
        <p:grpSpPr>
          <a:xfrm>
            <a:off x="132289" y="4963490"/>
            <a:ext cx="1240333" cy="1464711"/>
            <a:chOff x="122768" y="1233445"/>
            <a:chExt cx="1240333" cy="1464711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EB269DAA-249D-4B6F-AEF1-EB11281AD4CA}"/>
                </a:ext>
              </a:extLst>
            </p:cNvPr>
            <p:cNvGrpSpPr/>
            <p:nvPr/>
          </p:nvGrpSpPr>
          <p:grpSpPr>
            <a:xfrm>
              <a:off x="122768" y="1233445"/>
              <a:ext cx="1240333" cy="1464711"/>
              <a:chOff x="122768" y="1233445"/>
              <a:chExt cx="1240333" cy="1464711"/>
            </a:xfrm>
          </p:grpSpPr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9F85AA08-DE7C-4113-94C0-AA170181C87F}"/>
                  </a:ext>
                </a:extLst>
              </p:cNvPr>
              <p:cNvSpPr/>
              <p:nvPr/>
            </p:nvSpPr>
            <p:spPr>
              <a:xfrm>
                <a:off x="345099" y="1433914"/>
                <a:ext cx="1018002" cy="1018002"/>
              </a:xfrm>
              <a:prstGeom prst="ellipse">
                <a:avLst/>
              </a:prstGeom>
              <a:noFill/>
              <a:ln>
                <a:solidFill>
                  <a:srgbClr val="F6BE9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8AA1DFF1-9DAE-44C2-BACD-90A1D0FD59F9}"/>
                  </a:ext>
                </a:extLst>
              </p:cNvPr>
              <p:cNvSpPr/>
              <p:nvPr/>
            </p:nvSpPr>
            <p:spPr>
              <a:xfrm>
                <a:off x="122768" y="1233445"/>
                <a:ext cx="751090" cy="14647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775D619D-6868-49D8-8367-0457F589950F}"/>
                </a:ext>
              </a:extLst>
            </p:cNvPr>
            <p:cNvSpPr/>
            <p:nvPr/>
          </p:nvSpPr>
          <p:spPr>
            <a:xfrm>
              <a:off x="441946" y="1526377"/>
              <a:ext cx="824309" cy="824309"/>
            </a:xfrm>
            <a:prstGeom prst="ellipse">
              <a:avLst/>
            </a:prstGeom>
            <a:solidFill>
              <a:srgbClr val="F6BE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object 36">
              <a:extLst>
                <a:ext uri="{FF2B5EF4-FFF2-40B4-BE49-F238E27FC236}">
                  <a16:creationId xmlns:a16="http://schemas.microsoft.com/office/drawing/2014/main" id="{0752D89E-4070-497B-A5A3-170E780E2248}"/>
                </a:ext>
              </a:extLst>
            </p:cNvPr>
            <p:cNvSpPr txBox="1"/>
            <p:nvPr/>
          </p:nvSpPr>
          <p:spPr>
            <a:xfrm>
              <a:off x="410417" y="1640217"/>
              <a:ext cx="824311" cy="550237"/>
            </a:xfrm>
            <a:prstGeom prst="rect">
              <a:avLst/>
            </a:prstGeom>
          </p:spPr>
          <p:txBody>
            <a:bodyPr vert="horz" wrap="square" lIns="36000" tIns="0" rIns="0" bIns="0" rtlCol="0">
              <a:noAutofit/>
            </a:bodyPr>
            <a:lstStyle/>
            <a:p>
              <a:pPr marL="11516" algn="ctr">
                <a:spcBef>
                  <a:spcPts val="91"/>
                </a:spcBef>
              </a:pPr>
              <a:r>
                <a:rPr lang="en-US" sz="3500" dirty="0">
                  <a:solidFill>
                    <a:schemeClr val="bg1"/>
                  </a:solidFill>
                  <a:latin typeface="Cera Pro Black" panose="00000A00000000000000" pitchFamily="2" charset="0"/>
                  <a:cs typeface="Times New Roman" panose="02020603050405020304" pitchFamily="18" charset="0"/>
                </a:rPr>
                <a:t>3</a:t>
              </a:r>
              <a:endParaRPr sz="3500" dirty="0">
                <a:solidFill>
                  <a:schemeClr val="bg1"/>
                </a:solidFill>
                <a:latin typeface="Cera Pro Black" panose="00000A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60F0108-4F69-4AB8-A36F-F3DFD97EDE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2" r="37677"/>
          <a:stretch/>
        </p:blipFill>
        <p:spPr>
          <a:xfrm>
            <a:off x="6167819" y="536956"/>
            <a:ext cx="2592066" cy="6027188"/>
          </a:xfrm>
          <a:prstGeom prst="round2SameRect">
            <a:avLst>
              <a:gd name="adj1" fmla="val 14627"/>
              <a:gd name="adj2" fmla="val 0"/>
            </a:avLst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9477AB9D-1EFB-4B6F-94EA-2911F986E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3"/>
          <a:stretch/>
        </p:blipFill>
        <p:spPr>
          <a:xfrm>
            <a:off x="8868482" y="268281"/>
            <a:ext cx="2641286" cy="6028199"/>
          </a:xfrm>
          <a:prstGeom prst="round2SameRect">
            <a:avLst>
              <a:gd name="adj1" fmla="val 13109"/>
              <a:gd name="adj2" fmla="val 0"/>
            </a:avLst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7D14AAE-6ACE-49CD-A0E5-8D921EC73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560627" y="200293"/>
            <a:ext cx="464349" cy="2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93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001A59DF-6EB8-41CE-AB0E-84D6777378F5}"/>
              </a:ext>
            </a:extLst>
          </p:cNvPr>
          <p:cNvCxnSpPr>
            <a:cxnSpLocks/>
          </p:cNvCxnSpPr>
          <p:nvPr/>
        </p:nvCxnSpPr>
        <p:spPr>
          <a:xfrm>
            <a:off x="2624716" y="1523111"/>
            <a:ext cx="0" cy="1190794"/>
          </a:xfrm>
          <a:prstGeom prst="line">
            <a:avLst/>
          </a:prstGeom>
          <a:ln>
            <a:solidFill>
              <a:srgbClr val="2A2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5238B02D-4C15-47A3-B08A-A6A24A77F148}"/>
              </a:ext>
            </a:extLst>
          </p:cNvPr>
          <p:cNvCxnSpPr>
            <a:cxnSpLocks/>
          </p:cNvCxnSpPr>
          <p:nvPr/>
        </p:nvCxnSpPr>
        <p:spPr>
          <a:xfrm>
            <a:off x="4349683" y="1523111"/>
            <a:ext cx="0" cy="1190794"/>
          </a:xfrm>
          <a:prstGeom prst="line">
            <a:avLst/>
          </a:prstGeom>
          <a:ln>
            <a:solidFill>
              <a:srgbClr val="2A2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8228994C-BEB0-4C77-B1AE-B2A268091B43}"/>
              </a:ext>
            </a:extLst>
          </p:cNvPr>
          <p:cNvCxnSpPr>
            <a:cxnSpLocks/>
          </p:cNvCxnSpPr>
          <p:nvPr/>
        </p:nvCxnSpPr>
        <p:spPr>
          <a:xfrm>
            <a:off x="6007661" y="1523111"/>
            <a:ext cx="0" cy="1190794"/>
          </a:xfrm>
          <a:prstGeom prst="line">
            <a:avLst/>
          </a:prstGeom>
          <a:ln>
            <a:solidFill>
              <a:srgbClr val="2A2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C7ADD9C5-F003-4BB9-B330-0746F92E7A4F}"/>
              </a:ext>
            </a:extLst>
          </p:cNvPr>
          <p:cNvCxnSpPr>
            <a:cxnSpLocks/>
          </p:cNvCxnSpPr>
          <p:nvPr/>
        </p:nvCxnSpPr>
        <p:spPr>
          <a:xfrm>
            <a:off x="7866606" y="1523111"/>
            <a:ext cx="0" cy="1190794"/>
          </a:xfrm>
          <a:prstGeom prst="line">
            <a:avLst/>
          </a:prstGeom>
          <a:ln>
            <a:solidFill>
              <a:srgbClr val="2A2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77F4FCF1-D8E5-4D8E-8482-FF94F4844E11}"/>
              </a:ext>
            </a:extLst>
          </p:cNvPr>
          <p:cNvCxnSpPr>
            <a:cxnSpLocks/>
          </p:cNvCxnSpPr>
          <p:nvPr/>
        </p:nvCxnSpPr>
        <p:spPr>
          <a:xfrm>
            <a:off x="9630092" y="1523111"/>
            <a:ext cx="0" cy="1190794"/>
          </a:xfrm>
          <a:prstGeom prst="line">
            <a:avLst/>
          </a:prstGeom>
          <a:ln>
            <a:solidFill>
              <a:srgbClr val="2A2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FAE723FE-B24C-4FFA-8F4A-C877A8E12DAD}"/>
              </a:ext>
            </a:extLst>
          </p:cNvPr>
          <p:cNvCxnSpPr>
            <a:cxnSpLocks/>
          </p:cNvCxnSpPr>
          <p:nvPr/>
        </p:nvCxnSpPr>
        <p:spPr>
          <a:xfrm>
            <a:off x="11368456" y="1523111"/>
            <a:ext cx="0" cy="1190794"/>
          </a:xfrm>
          <a:prstGeom prst="line">
            <a:avLst/>
          </a:prstGeom>
          <a:ln>
            <a:solidFill>
              <a:srgbClr val="2A2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296D2E10-98DF-4FDD-9C89-39C8672BB29A}"/>
              </a:ext>
            </a:extLst>
          </p:cNvPr>
          <p:cNvCxnSpPr>
            <a:cxnSpLocks/>
          </p:cNvCxnSpPr>
          <p:nvPr/>
        </p:nvCxnSpPr>
        <p:spPr>
          <a:xfrm>
            <a:off x="867930" y="1523111"/>
            <a:ext cx="0" cy="1190794"/>
          </a:xfrm>
          <a:prstGeom prst="line">
            <a:avLst/>
          </a:prstGeom>
          <a:ln>
            <a:solidFill>
              <a:srgbClr val="2A2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: скругленные верхние углы 55">
            <a:extLst>
              <a:ext uri="{FF2B5EF4-FFF2-40B4-BE49-F238E27FC236}">
                <a16:creationId xmlns:a16="http://schemas.microsoft.com/office/drawing/2014/main" id="{D8C8EABB-5246-4C33-B3D9-D8AF2F907068}"/>
              </a:ext>
            </a:extLst>
          </p:cNvPr>
          <p:cNvSpPr/>
          <p:nvPr/>
        </p:nvSpPr>
        <p:spPr>
          <a:xfrm>
            <a:off x="10496015" y="1856882"/>
            <a:ext cx="1682602" cy="5001118"/>
          </a:xfrm>
          <a:prstGeom prst="round2SameRect">
            <a:avLst>
              <a:gd name="adj1" fmla="val 22013"/>
              <a:gd name="adj2" fmla="val 0"/>
            </a:avLst>
          </a:prstGeom>
          <a:solidFill>
            <a:srgbClr val="2A2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3ED8B87-3D20-42DA-8494-65CC865195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4446" r="56592"/>
          <a:stretch/>
        </p:blipFill>
        <p:spPr>
          <a:xfrm rot="16200000">
            <a:off x="9469078" y="4320869"/>
            <a:ext cx="2665682" cy="2883752"/>
          </a:xfrm>
          <a:prstGeom prst="rect">
            <a:avLst/>
          </a:prstGeom>
        </p:spPr>
      </p:pic>
      <p:sp>
        <p:nvSpPr>
          <p:cNvPr id="55" name="Прямоугольник: скругленные верхние углы 54">
            <a:extLst>
              <a:ext uri="{FF2B5EF4-FFF2-40B4-BE49-F238E27FC236}">
                <a16:creationId xmlns:a16="http://schemas.microsoft.com/office/drawing/2014/main" id="{BA28F9B5-A692-4521-A475-306344D41349}"/>
              </a:ext>
            </a:extLst>
          </p:cNvPr>
          <p:cNvSpPr/>
          <p:nvPr/>
        </p:nvSpPr>
        <p:spPr>
          <a:xfrm>
            <a:off x="8778734" y="1856882"/>
            <a:ext cx="1717281" cy="5001118"/>
          </a:xfrm>
          <a:prstGeom prst="round2SameRect">
            <a:avLst>
              <a:gd name="adj1" fmla="val 23201"/>
              <a:gd name="adj2" fmla="val 0"/>
            </a:avLst>
          </a:prstGeom>
          <a:solidFill>
            <a:srgbClr val="03B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: скругленные верхние углы 53">
            <a:extLst>
              <a:ext uri="{FF2B5EF4-FFF2-40B4-BE49-F238E27FC236}">
                <a16:creationId xmlns:a16="http://schemas.microsoft.com/office/drawing/2014/main" id="{943CB4D8-39A3-4775-8F50-5444834021EE}"/>
              </a:ext>
            </a:extLst>
          </p:cNvPr>
          <p:cNvSpPr/>
          <p:nvPr/>
        </p:nvSpPr>
        <p:spPr>
          <a:xfrm>
            <a:off x="6941353" y="1856882"/>
            <a:ext cx="1838726" cy="5001116"/>
          </a:xfrm>
          <a:prstGeom prst="round2SameRect">
            <a:avLst>
              <a:gd name="adj1" fmla="val 20284"/>
              <a:gd name="adj2" fmla="val 0"/>
            </a:avLst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: скругленные верхние углы 52">
            <a:extLst>
              <a:ext uri="{FF2B5EF4-FFF2-40B4-BE49-F238E27FC236}">
                <a16:creationId xmlns:a16="http://schemas.microsoft.com/office/drawing/2014/main" id="{08F4381C-8B80-4B1F-9199-673A183A693B}"/>
              </a:ext>
            </a:extLst>
          </p:cNvPr>
          <p:cNvSpPr/>
          <p:nvPr/>
        </p:nvSpPr>
        <p:spPr>
          <a:xfrm>
            <a:off x="5133928" y="1857893"/>
            <a:ext cx="1809583" cy="5000107"/>
          </a:xfrm>
          <a:prstGeom prst="round2SameRect">
            <a:avLst>
              <a:gd name="adj1" fmla="val 21720"/>
              <a:gd name="adj2" fmla="val 0"/>
            </a:avLst>
          </a:prstGeom>
          <a:solidFill>
            <a:srgbClr val="2A2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: скругленные верхние углы 51">
            <a:extLst>
              <a:ext uri="{FF2B5EF4-FFF2-40B4-BE49-F238E27FC236}">
                <a16:creationId xmlns:a16="http://schemas.microsoft.com/office/drawing/2014/main" id="{8E1114AA-468A-4D01-B8BF-A887FFA8E86B}"/>
              </a:ext>
            </a:extLst>
          </p:cNvPr>
          <p:cNvSpPr/>
          <p:nvPr/>
        </p:nvSpPr>
        <p:spPr>
          <a:xfrm>
            <a:off x="3556382" y="1857894"/>
            <a:ext cx="1576728" cy="5000105"/>
          </a:xfrm>
          <a:prstGeom prst="round2SameRect">
            <a:avLst>
              <a:gd name="adj1" fmla="val 24312"/>
              <a:gd name="adj2" fmla="val 0"/>
            </a:avLst>
          </a:prstGeom>
          <a:solidFill>
            <a:srgbClr val="FBD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: скругленные верхние углы 49">
            <a:extLst>
              <a:ext uri="{FF2B5EF4-FFF2-40B4-BE49-F238E27FC236}">
                <a16:creationId xmlns:a16="http://schemas.microsoft.com/office/drawing/2014/main" id="{0B365A10-253B-4701-9FCB-16AB8BA222FA}"/>
              </a:ext>
            </a:extLst>
          </p:cNvPr>
          <p:cNvSpPr/>
          <p:nvPr/>
        </p:nvSpPr>
        <p:spPr>
          <a:xfrm>
            <a:off x="1718618" y="1856882"/>
            <a:ext cx="1838726" cy="5000105"/>
          </a:xfrm>
          <a:prstGeom prst="round2SameRect">
            <a:avLst>
              <a:gd name="adj1" fmla="val 20284"/>
              <a:gd name="adj2" fmla="val 0"/>
            </a:avLst>
          </a:prstGeom>
          <a:solidFill>
            <a:srgbClr val="C19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: скругленные верхние углы 48">
            <a:extLst>
              <a:ext uri="{FF2B5EF4-FFF2-40B4-BE49-F238E27FC236}">
                <a16:creationId xmlns:a16="http://schemas.microsoft.com/office/drawing/2014/main" id="{8FD3DF15-B9BD-4F7C-AF5B-AEBF401E5B05}"/>
              </a:ext>
            </a:extLst>
          </p:cNvPr>
          <p:cNvSpPr/>
          <p:nvPr/>
        </p:nvSpPr>
        <p:spPr>
          <a:xfrm>
            <a:off x="3093" y="1857895"/>
            <a:ext cx="1717281" cy="5000105"/>
          </a:xfrm>
          <a:prstGeom prst="round2SameRect">
            <a:avLst>
              <a:gd name="adj1" fmla="val 20055"/>
              <a:gd name="adj2" fmla="val 0"/>
            </a:avLst>
          </a:prstGeom>
          <a:solidFill>
            <a:srgbClr val="2A2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6367235D-4B43-4E29-BD31-E46E4D090A9F}"/>
              </a:ext>
            </a:extLst>
          </p:cNvPr>
          <p:cNvSpPr txBox="1">
            <a:spLocks/>
          </p:cNvSpPr>
          <p:nvPr/>
        </p:nvSpPr>
        <p:spPr>
          <a:xfrm>
            <a:off x="401825" y="307052"/>
            <a:ext cx="4039546" cy="87459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</a:pPr>
            <a:r>
              <a:rPr lang="ru-RU" sz="2800" dirty="0">
                <a:latin typeface="Cera Pro Black" panose="00000A00000000000000" pitchFamily="2" charset="0"/>
                <a:ea typeface="Verdana" panose="020B0604030504040204" pitchFamily="34" charset="0"/>
              </a:rPr>
              <a:t>Список </a:t>
            </a:r>
            <a:br>
              <a:rPr lang="ru-RU" sz="2800" dirty="0">
                <a:latin typeface="Cera Pro Black" panose="00000A00000000000000" pitchFamily="2" charset="0"/>
                <a:ea typeface="Verdana" panose="020B0604030504040204" pitchFamily="34" charset="0"/>
              </a:rPr>
            </a:br>
            <a:r>
              <a:rPr lang="ru-RU" sz="2800" dirty="0">
                <a:latin typeface="Cera Pro Black" panose="00000A00000000000000" pitchFamily="2" charset="0"/>
                <a:ea typeface="Verdana" panose="020B0604030504040204" pitchFamily="34" charset="0"/>
              </a:rPr>
              <a:t>профессий ДКЭ 2024</a:t>
            </a:r>
          </a:p>
        </p:txBody>
      </p:sp>
      <p:sp>
        <p:nvSpPr>
          <p:cNvPr id="9" name="object 30">
            <a:extLst>
              <a:ext uri="{FF2B5EF4-FFF2-40B4-BE49-F238E27FC236}">
                <a16:creationId xmlns:a16="http://schemas.microsoft.com/office/drawing/2014/main" id="{F945A887-D4EA-4D9D-BA30-7810C74558D3}"/>
              </a:ext>
            </a:extLst>
          </p:cNvPr>
          <p:cNvSpPr txBox="1"/>
          <p:nvPr/>
        </p:nvSpPr>
        <p:spPr>
          <a:xfrm>
            <a:off x="10442261" y="2086690"/>
            <a:ext cx="1732896" cy="3630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R="4607" algn="ctr">
              <a:spcBef>
                <a:spcPts val="91"/>
              </a:spcBef>
            </a:pPr>
            <a:r>
              <a:rPr lang="ru-RU" sz="1100" dirty="0">
                <a:solidFill>
                  <a:schemeClr val="bg1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Креативные</a:t>
            </a:r>
          </a:p>
          <a:p>
            <a:pPr marR="4607" algn="ctr">
              <a:spcBef>
                <a:spcPts val="91"/>
              </a:spcBef>
            </a:pPr>
            <a:r>
              <a:rPr lang="ru-RU" sz="1100" dirty="0">
                <a:solidFill>
                  <a:schemeClr val="bg1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индустрии</a:t>
            </a:r>
          </a:p>
        </p:txBody>
      </p:sp>
      <p:graphicFrame>
        <p:nvGraphicFramePr>
          <p:cNvPr id="10" name="object 31">
            <a:extLst>
              <a:ext uri="{FF2B5EF4-FFF2-40B4-BE49-F238E27FC236}">
                <a16:creationId xmlns:a16="http://schemas.microsoft.com/office/drawing/2014/main" id="{8F0C153F-1033-4CA6-959C-46A33E299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31064"/>
              </p:ext>
            </p:extLst>
          </p:nvPr>
        </p:nvGraphicFramePr>
        <p:xfrm>
          <a:off x="10444" y="2630978"/>
          <a:ext cx="12191998" cy="41493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7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73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67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664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912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149344">
                <a:tc>
                  <a:txBody>
                    <a:bodyPr/>
                    <a:lstStyle/>
                    <a:p>
                      <a:pPr marL="182563" indent="-90488" algn="l" defTabSz="1616075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Инспектор</a:t>
                      </a:r>
                    </a:p>
                    <a:p>
                      <a:pPr marL="182563" indent="-90488" algn="l" defTabSz="1616075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Специалист по охране труда</a:t>
                      </a:r>
                    </a:p>
                    <a:p>
                      <a:pPr marL="182563" indent="-90488" algn="l" defTabSz="1616075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Инженер-конструктор</a:t>
                      </a:r>
                    </a:p>
                    <a:p>
                      <a:pPr marL="182563" indent="-90488" algn="l" defTabSz="1616075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Инженер-сметчик</a:t>
                      </a:r>
                    </a:p>
                    <a:p>
                      <a:pPr marL="182563" indent="-90488" algn="l" defTabSz="1616075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Инженер-технолог</a:t>
                      </a:r>
                    </a:p>
                    <a:p>
                      <a:pPr marL="182563" indent="-90488" algn="l" defTabSz="1616075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Специалист </a:t>
                      </a:r>
                      <a:b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по автоматизации</a:t>
                      </a:r>
                    </a:p>
                    <a:p>
                      <a:pPr marL="182563" indent="-90488" algn="l" defTabSz="1616075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Специалист </a:t>
                      </a:r>
                      <a:b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по композитным материалам</a:t>
                      </a:r>
                    </a:p>
                    <a:p>
                      <a:pPr marL="182563" indent="-90488" algn="l" defTabSz="1616075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Архитектор</a:t>
                      </a:r>
                    </a:p>
                    <a:p>
                      <a:pPr marL="182563" indent="-90488" algn="l" defTabSz="1616075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Химик (Нефтегазовая промышленность)</a:t>
                      </a:r>
                    </a:p>
                    <a:p>
                      <a:pPr marL="182563" indent="-90488" algn="l" defTabSz="1616075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Специалист </a:t>
                      </a:r>
                      <a:b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по энергетике</a:t>
                      </a:r>
                    </a:p>
                    <a:p>
                      <a:pPr marL="182563" indent="-90488" algn="l" defTabSz="1616075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Геолог</a:t>
                      </a:r>
                    </a:p>
                    <a:p>
                      <a:pPr marL="182563" indent="-90488" algn="l" defTabSz="1616075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Инженер по горному </a:t>
                      </a:r>
                      <a:b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делу</a:t>
                      </a:r>
                    </a:p>
                    <a:p>
                      <a:pPr marL="182563" indent="-90488" algn="l" defTabSz="1616075">
                        <a:lnSpc>
                          <a:spcPct val="100000"/>
                        </a:lnSpc>
                        <a:spcBef>
                          <a:spcPts val="600"/>
                        </a:spcBef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Специалист в сфере информационного моделирования </a:t>
                      </a:r>
                      <a:r>
                        <a:rPr lang="en-US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800" b="0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cs typeface="Times New Roman" panose="02020603050405020304" pitchFamily="18" charset="0"/>
                        </a:rPr>
                        <a:t>в строительстве</a:t>
                      </a:r>
                      <a:endParaRPr sz="800" b="0" cap="none" spc="0" baseline="0" dirty="0">
                        <a:solidFill>
                          <a:schemeClr val="bg1"/>
                        </a:solidFill>
                        <a:latin typeface="Cera Pro Medium" panose="000006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44000" marR="65290" marT="10800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Журналист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Трейд-маркетолог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PR-менеджер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Дизайнер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Менеджер по продажам 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и развитию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Маркетолог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Специалист по рекламе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Специалист 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по исследованию рынка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SMM-менеджер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Психолог</a:t>
                      </a:r>
                      <a:endParaRPr sz="800" b="0" i="0" u="none" strike="noStrike" cap="none" spc="0" baseline="0" dirty="0">
                        <a:solidFill>
                          <a:schemeClr val="tx1"/>
                        </a:solidFill>
                        <a:latin typeface="Cera Pro Medium" panose="00000600000000000000" pitchFamily="2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65290" marT="10800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Специалист 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по  государственному 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и муниципальному управлению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Менеджер 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по логистике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Менеджер 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по закупкам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Предприниматель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Менеджер ВЭД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Менеджер проектов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Специалист по подбору персонала</a:t>
                      </a:r>
                      <a:endParaRPr sz="800" b="0" i="0" u="none" strike="noStrike" cap="none" spc="0" baseline="0" dirty="0">
                        <a:solidFill>
                          <a:schemeClr val="tx1"/>
                        </a:solidFill>
                        <a:latin typeface="Cera Pro Medium" panose="00000600000000000000" pitchFamily="2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65290" marT="10800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Бухгалтер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Налоговый консультант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Финансовый консультант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Риск-менеджер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Аудитор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Экономист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Аналитик/Бизнес-аналитик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Специалист 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по страхованию</a:t>
                      </a:r>
                      <a:endParaRPr sz="800" b="0" i="0" u="none" strike="noStrike" cap="none" spc="0" baseline="0" dirty="0">
                        <a:solidFill>
                          <a:schemeClr val="bg1"/>
                        </a:solidFill>
                        <a:latin typeface="Cera Pro Medium" panose="00000600000000000000" pitchFamily="2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65290" marT="10800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Системный администратор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Web-дизайнер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и UX/UI дизайнер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Программист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Веб-разработчик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Менеджер 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по инновациям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ИТ-аналитик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Специалист 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по робототехнике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Мобильный разработчик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Специалист 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по информационной 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безопасности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Специалист по САПР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Data-</a:t>
                      </a:r>
                      <a:r>
                        <a:rPr lang="ru-RU" sz="800" b="0" i="0" u="none" strike="noStrike" cap="none" spc="0" baseline="0" dirty="0" err="1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Scientist</a:t>
                      </a:r>
                      <a:endParaRPr lang="ru-RU" sz="800" b="0" i="0" u="none" strike="noStrike" cap="none" spc="0" baseline="0" dirty="0">
                        <a:solidFill>
                          <a:schemeClr val="tx1"/>
                        </a:solidFill>
                        <a:latin typeface="Cera Pro Medium" panose="00000600000000000000" pitchFamily="2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Python-разработчик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1С-программист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Project </a:t>
                      </a:r>
                      <a:r>
                        <a:rPr lang="ru-RU" sz="800" b="0" i="0" u="none" strike="noStrike" cap="none" spc="0" baseline="0" dirty="0" err="1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manager</a:t>
                      </a: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в IT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Тестировщик ПО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Специалист по </a:t>
                      </a:r>
                      <a:r>
                        <a:rPr lang="en-US" sz="800" b="0" i="0" u="none" strike="noStrike" cap="none" spc="0" baseline="0" dirty="0" err="1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IoT</a:t>
                      </a: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(интернет вещей)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Геймдизайнер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Системный аналитик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Инженер по коммуникациям</a:t>
                      </a:r>
                    </a:p>
                    <a:p>
                      <a:pPr marL="182563" marR="0" indent="-90488" algn="l" defTabSz="1616075" rtl="0">
                        <a:lnSpc>
                          <a:spcPts val="9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Специалист 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по </a:t>
                      </a:r>
                      <a:r>
                        <a:rPr lang="ru-RU" sz="800" b="0" i="0" u="none" strike="noStrike" cap="none" spc="0" baseline="0" dirty="0" err="1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блокчейн</a:t>
                      </a:r>
                      <a:endParaRPr lang="ru-RU" sz="800" b="0" i="0" u="none" strike="noStrike" cap="none" spc="0" baseline="0" dirty="0">
                        <a:solidFill>
                          <a:schemeClr val="tx1"/>
                        </a:solidFill>
                        <a:latin typeface="Cera Pro Medium" panose="00000600000000000000" pitchFamily="2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65290" marT="10800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Специалист 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по гостиничному делу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Менеджер по туризму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Специалист </a:t>
                      </a:r>
                      <a:b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</a:b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по ресторанному делу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Педагог/ преподаватель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Юрист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Социолог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Методист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tx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Фармацевт/провизор</a:t>
                      </a:r>
                    </a:p>
                  </a:txBody>
                  <a:tcPr marL="0" marR="65290" marT="10800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endParaRPr lang="ru-RU" sz="800" b="0" i="0" u="none" strike="noStrike" cap="none" spc="0" baseline="0" dirty="0">
                        <a:solidFill>
                          <a:schemeClr val="bg1"/>
                        </a:solidFill>
                        <a:latin typeface="Cera Pro Medium" panose="00000600000000000000" pitchFamily="2" charset="0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Дизайнер одежды/стилист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Продюсер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Motion-дизайнер</a:t>
                      </a:r>
                    </a:p>
                    <a:p>
                      <a:pPr marL="182563" marR="0" indent="-90488" algn="l" defTabSz="1616075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Arial" panose="020B0604020202020204" pitchFamily="34" charset="0"/>
                        <a:buChar char="•"/>
                        <a:tabLst>
                          <a:tab pos="157480" algn="l"/>
                        </a:tabLst>
                      </a:pPr>
                      <a:r>
                        <a:rPr lang="ru-RU" sz="800" b="0" i="0" u="none" strike="noStrike" cap="none" spc="0" baseline="0" dirty="0">
                          <a:solidFill>
                            <a:schemeClr val="bg1"/>
                          </a:solidFill>
                          <a:latin typeface="Cera Pro Medium" panose="00000600000000000000" pitchFamily="2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Режиссер</a:t>
                      </a:r>
                    </a:p>
                  </a:txBody>
                  <a:tcPr marL="0" marR="180000" marT="10800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object 36">
            <a:extLst>
              <a:ext uri="{FF2B5EF4-FFF2-40B4-BE49-F238E27FC236}">
                <a16:creationId xmlns:a16="http://schemas.microsoft.com/office/drawing/2014/main" id="{096326E3-64A1-42AE-B2E4-6DBB4DF3AA5C}"/>
              </a:ext>
            </a:extLst>
          </p:cNvPr>
          <p:cNvSpPr txBox="1"/>
          <p:nvPr/>
        </p:nvSpPr>
        <p:spPr>
          <a:xfrm>
            <a:off x="5476945" y="439262"/>
            <a:ext cx="1743075" cy="136584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algn="ctr">
              <a:spcBef>
                <a:spcPts val="91"/>
              </a:spcBef>
            </a:pPr>
            <a:r>
              <a:rPr lang="en-US" sz="8800" dirty="0">
                <a:solidFill>
                  <a:srgbClr val="2A2D32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70</a:t>
            </a:r>
            <a:endParaRPr sz="8800" dirty="0">
              <a:solidFill>
                <a:srgbClr val="2A2D32"/>
              </a:solidFill>
              <a:latin typeface="Cera Pr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D21DCE7C-2E08-4E85-A3B8-E80DC4C70CDD}"/>
              </a:ext>
            </a:extLst>
          </p:cNvPr>
          <p:cNvSpPr txBox="1"/>
          <p:nvPr/>
        </p:nvSpPr>
        <p:spPr>
          <a:xfrm>
            <a:off x="7170785" y="1309807"/>
            <a:ext cx="1367396" cy="25785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algn="ctr">
              <a:spcBef>
                <a:spcPts val="91"/>
              </a:spcBef>
            </a:pPr>
            <a:r>
              <a:rPr lang="ru-RU" sz="1600" spc="-9" dirty="0">
                <a:solidFill>
                  <a:srgbClr val="2A2D32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профессий</a:t>
            </a:r>
            <a:endParaRPr sz="1600" dirty="0">
              <a:solidFill>
                <a:srgbClr val="2A2D32"/>
              </a:solidFill>
              <a:latin typeface="Cera Pr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object 26">
            <a:extLst>
              <a:ext uri="{FF2B5EF4-FFF2-40B4-BE49-F238E27FC236}">
                <a16:creationId xmlns:a16="http://schemas.microsoft.com/office/drawing/2014/main" id="{B0BD3E01-25B9-4609-8F25-6DD8E94FEFE6}"/>
              </a:ext>
            </a:extLst>
          </p:cNvPr>
          <p:cNvSpPr txBox="1"/>
          <p:nvPr/>
        </p:nvSpPr>
        <p:spPr>
          <a:xfrm>
            <a:off x="3550973" y="2268791"/>
            <a:ext cx="1576728" cy="18090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algn="ctr">
              <a:spcBef>
                <a:spcPts val="91"/>
              </a:spcBef>
            </a:pPr>
            <a:r>
              <a:rPr lang="ru-RU" sz="1100" dirty="0">
                <a:latin typeface="Cera Pro Black" panose="00000A00000000000000" pitchFamily="2" charset="0"/>
                <a:cs typeface="Times New Roman" panose="02020603050405020304" pitchFamily="18" charset="0"/>
              </a:rPr>
              <a:t>Менеджмент</a:t>
            </a:r>
          </a:p>
        </p:txBody>
      </p:sp>
      <p:sp>
        <p:nvSpPr>
          <p:cNvPr id="14" name="object 27">
            <a:extLst>
              <a:ext uri="{FF2B5EF4-FFF2-40B4-BE49-F238E27FC236}">
                <a16:creationId xmlns:a16="http://schemas.microsoft.com/office/drawing/2014/main" id="{6431115C-D526-4CB6-92F8-A43EDD181613}"/>
              </a:ext>
            </a:extLst>
          </p:cNvPr>
          <p:cNvSpPr txBox="1"/>
          <p:nvPr/>
        </p:nvSpPr>
        <p:spPr>
          <a:xfrm>
            <a:off x="5135977" y="2086690"/>
            <a:ext cx="1809583" cy="3630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R="4607" algn="ctr">
              <a:spcBef>
                <a:spcPts val="91"/>
              </a:spcBef>
            </a:pPr>
            <a:r>
              <a:rPr lang="ru-RU" sz="1100" dirty="0">
                <a:solidFill>
                  <a:schemeClr val="bg1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Экономика, </a:t>
            </a:r>
          </a:p>
          <a:p>
            <a:pPr marR="4607" algn="ctr">
              <a:spcBef>
                <a:spcPts val="91"/>
              </a:spcBef>
            </a:pPr>
            <a:r>
              <a:rPr lang="ru-RU" sz="1100" dirty="0">
                <a:solidFill>
                  <a:schemeClr val="bg1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финансы и аналитика</a:t>
            </a:r>
          </a:p>
        </p:txBody>
      </p:sp>
      <p:sp>
        <p:nvSpPr>
          <p:cNvPr id="15" name="object 28">
            <a:extLst>
              <a:ext uri="{FF2B5EF4-FFF2-40B4-BE49-F238E27FC236}">
                <a16:creationId xmlns:a16="http://schemas.microsoft.com/office/drawing/2014/main" id="{B46E8E4F-2964-442E-B1D4-C6F4AC1787B6}"/>
              </a:ext>
            </a:extLst>
          </p:cNvPr>
          <p:cNvSpPr txBox="1"/>
          <p:nvPr/>
        </p:nvSpPr>
        <p:spPr>
          <a:xfrm>
            <a:off x="6960806" y="2086690"/>
            <a:ext cx="1842325" cy="3630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indent="45490" algn="ctr">
              <a:spcBef>
                <a:spcPts val="91"/>
              </a:spcBef>
            </a:pPr>
            <a:r>
              <a:rPr lang="ru-RU" sz="1100" dirty="0">
                <a:latin typeface="Cera Pro Black" panose="00000A00000000000000" pitchFamily="2" charset="0"/>
                <a:cs typeface="Times New Roman" panose="02020603050405020304" pitchFamily="18" charset="0"/>
              </a:rPr>
              <a:t>Цифровые </a:t>
            </a:r>
          </a:p>
          <a:p>
            <a:pPr marL="11516" marR="4607" indent="45490" algn="ctr">
              <a:spcBef>
                <a:spcPts val="91"/>
              </a:spcBef>
            </a:pPr>
            <a:r>
              <a:rPr lang="ru-RU" sz="1100" dirty="0">
                <a:latin typeface="Cera Pro Black" panose="00000A00000000000000" pitchFamily="2" charset="0"/>
                <a:cs typeface="Times New Roman" panose="02020603050405020304" pitchFamily="18" charset="0"/>
              </a:rPr>
              <a:t>технологии</a:t>
            </a:r>
          </a:p>
        </p:txBody>
      </p:sp>
      <p:sp>
        <p:nvSpPr>
          <p:cNvPr id="16" name="object 29">
            <a:extLst>
              <a:ext uri="{FF2B5EF4-FFF2-40B4-BE49-F238E27FC236}">
                <a16:creationId xmlns:a16="http://schemas.microsoft.com/office/drawing/2014/main" id="{0CC4D3A8-3271-4A2A-83C5-D3419571CE08}"/>
              </a:ext>
            </a:extLst>
          </p:cNvPr>
          <p:cNvSpPr txBox="1"/>
          <p:nvPr/>
        </p:nvSpPr>
        <p:spPr>
          <a:xfrm>
            <a:off x="8818871" y="2086690"/>
            <a:ext cx="1713938" cy="3630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R="4607" algn="ctr">
              <a:spcBef>
                <a:spcPts val="91"/>
              </a:spcBef>
            </a:pPr>
            <a:r>
              <a:rPr lang="ru-RU" sz="1100" dirty="0">
                <a:latin typeface="Cera Pro Black" panose="00000A00000000000000" pitchFamily="2" charset="0"/>
                <a:cs typeface="Times New Roman" panose="02020603050405020304" pitchFamily="18" charset="0"/>
              </a:rPr>
              <a:t>Услуги </a:t>
            </a:r>
          </a:p>
          <a:p>
            <a:pPr marR="4607" algn="ctr">
              <a:spcBef>
                <a:spcPts val="91"/>
              </a:spcBef>
            </a:pPr>
            <a:r>
              <a:rPr lang="ru-RU" sz="1100" dirty="0">
                <a:latin typeface="Cera Pro Black" panose="00000A00000000000000" pitchFamily="2" charset="0"/>
                <a:cs typeface="Times New Roman" panose="02020603050405020304" pitchFamily="18" charset="0"/>
              </a:rPr>
              <a:t>для населения</a:t>
            </a:r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8F5B68C8-E484-45CC-989B-25B6ACE941C8}"/>
              </a:ext>
            </a:extLst>
          </p:cNvPr>
          <p:cNvSpPr txBox="1"/>
          <p:nvPr/>
        </p:nvSpPr>
        <p:spPr>
          <a:xfrm>
            <a:off x="1725075" y="1930237"/>
            <a:ext cx="1828404" cy="51946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indent="-576" algn="ctr">
              <a:spcBef>
                <a:spcPts val="91"/>
              </a:spcBef>
            </a:pPr>
            <a:r>
              <a:rPr lang="ru-RU" sz="1100" dirty="0">
                <a:latin typeface="Cera Pro Black" panose="00000A00000000000000" pitchFamily="2" charset="0"/>
                <a:cs typeface="Times New Roman" panose="02020603050405020304" pitchFamily="18" charset="0"/>
              </a:rPr>
              <a:t>Маркетинг </a:t>
            </a:r>
            <a:r>
              <a:rPr lang="en-US" sz="1100" dirty="0">
                <a:latin typeface="Cera Pro Black" panose="00000A00000000000000" pitchFamily="2" charset="0"/>
                <a:cs typeface="Times New Roman" panose="02020603050405020304" pitchFamily="18" charset="0"/>
              </a:rPr>
              <a:t/>
            </a:r>
            <a:br>
              <a:rPr lang="en-US" sz="1100" dirty="0">
                <a:latin typeface="Cera Pro Black" panose="00000A00000000000000" pitchFamily="2" charset="0"/>
                <a:cs typeface="Times New Roman" panose="02020603050405020304" pitchFamily="18" charset="0"/>
              </a:rPr>
            </a:br>
            <a:r>
              <a:rPr lang="ru-RU" sz="1100" dirty="0">
                <a:latin typeface="Cera Pro Black" panose="00000A00000000000000" pitchFamily="2" charset="0"/>
                <a:cs typeface="Times New Roman" panose="02020603050405020304" pitchFamily="18" charset="0"/>
              </a:rPr>
              <a:t>и коммуникационные технологии</a:t>
            </a:r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02C0F739-4A02-41E5-94F2-83BB9657C31D}"/>
              </a:ext>
            </a:extLst>
          </p:cNvPr>
          <p:cNvSpPr txBox="1"/>
          <p:nvPr/>
        </p:nvSpPr>
        <p:spPr>
          <a:xfrm>
            <a:off x="-10856" y="2099514"/>
            <a:ext cx="1708677" cy="35018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algn="ctr">
              <a:spcBef>
                <a:spcPts val="91"/>
              </a:spcBef>
            </a:pPr>
            <a:r>
              <a:rPr lang="ru-RU" sz="1100" dirty="0">
                <a:solidFill>
                  <a:schemeClr val="bg1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Инженерия</a:t>
            </a:r>
          </a:p>
          <a:p>
            <a:pPr algn="ctr"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и строительство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455DB3-FBAF-4C3E-8DAF-DE9847E0FA8E}"/>
              </a:ext>
            </a:extLst>
          </p:cNvPr>
          <p:cNvSpPr txBox="1"/>
          <p:nvPr/>
        </p:nvSpPr>
        <p:spPr>
          <a:xfrm>
            <a:off x="11849070" y="6504402"/>
            <a:ext cx="353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ra Pro Black" panose="00000A00000000000000" pitchFamily="2" charset="0"/>
              </a:rPr>
              <a:t>4</a:t>
            </a:r>
            <a:endParaRPr lang="en-US" sz="1600" dirty="0">
              <a:solidFill>
                <a:schemeClr val="bg1"/>
              </a:solidFill>
              <a:latin typeface="Cera Pro Black" panose="00000A00000000000000" pitchFamily="2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723A069-4215-4016-81D2-9D1357728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560627" y="200293"/>
            <a:ext cx="464349" cy="291567"/>
          </a:xfrm>
          <a:prstGeom prst="rect">
            <a:avLst/>
          </a:prstGeom>
        </p:spPr>
      </p:pic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F9F28110-2469-4667-BEDB-BA93AC95A958}"/>
              </a:ext>
            </a:extLst>
          </p:cNvPr>
          <p:cNvCxnSpPr>
            <a:cxnSpLocks/>
          </p:cNvCxnSpPr>
          <p:nvPr/>
        </p:nvCxnSpPr>
        <p:spPr>
          <a:xfrm flipH="1">
            <a:off x="867930" y="1516184"/>
            <a:ext cx="10500526" cy="0"/>
          </a:xfrm>
          <a:prstGeom prst="line">
            <a:avLst/>
          </a:prstGeom>
          <a:ln>
            <a:solidFill>
              <a:srgbClr val="2A2D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155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F08D4F9-8DF1-494F-B25C-AA0037A8D0C0}"/>
              </a:ext>
            </a:extLst>
          </p:cNvPr>
          <p:cNvSpPr/>
          <p:nvPr/>
        </p:nvSpPr>
        <p:spPr>
          <a:xfrm>
            <a:off x="2928346" y="2645034"/>
            <a:ext cx="9274097" cy="4212966"/>
          </a:xfrm>
          <a:prstGeom prst="rect">
            <a:avLst/>
          </a:prstGeom>
          <a:solidFill>
            <a:srgbClr val="FBD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ra Pro Medium" panose="00000600000000000000" pitchFamily="2" charset="0"/>
            </a:endParaRPr>
          </a:p>
        </p:txBody>
      </p:sp>
      <p:sp>
        <p:nvSpPr>
          <p:cNvPr id="57" name="Прямоугольник: один скругленный угол 56">
            <a:extLst>
              <a:ext uri="{FF2B5EF4-FFF2-40B4-BE49-F238E27FC236}">
                <a16:creationId xmlns:a16="http://schemas.microsoft.com/office/drawing/2014/main" id="{2CE899B4-FA9A-493A-8473-FF12CB1C4940}"/>
              </a:ext>
            </a:extLst>
          </p:cNvPr>
          <p:cNvSpPr/>
          <p:nvPr/>
        </p:nvSpPr>
        <p:spPr>
          <a:xfrm>
            <a:off x="0" y="1576928"/>
            <a:ext cx="12202820" cy="2342980"/>
          </a:xfrm>
          <a:prstGeom prst="round1Rect">
            <a:avLst>
              <a:gd name="adj" fmla="val 19470"/>
            </a:avLst>
          </a:prstGeom>
          <a:solidFill>
            <a:srgbClr val="2A2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B71EB36-04AF-4E7F-884B-E5DE8DE16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4446" r="56592"/>
          <a:stretch/>
        </p:blipFill>
        <p:spPr>
          <a:xfrm rot="16200000">
            <a:off x="9377528" y="4203352"/>
            <a:ext cx="2783918" cy="3011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3497CEE-08A5-4835-81CC-9E485B5CF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21" t="428" r="10482" b="937"/>
          <a:stretch/>
        </p:blipFill>
        <p:spPr>
          <a:xfrm>
            <a:off x="486295" y="1170088"/>
            <a:ext cx="2480471" cy="5687912"/>
          </a:xfrm>
          <a:prstGeom prst="round2SameRect">
            <a:avLst>
              <a:gd name="adj1" fmla="val 12774"/>
              <a:gd name="adj2" fmla="val 0"/>
            </a:avLst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2C43B79-5239-4261-A51A-3C76722ED598}"/>
              </a:ext>
            </a:extLst>
          </p:cNvPr>
          <p:cNvSpPr/>
          <p:nvPr/>
        </p:nvSpPr>
        <p:spPr>
          <a:xfrm>
            <a:off x="5787424" y="1927938"/>
            <a:ext cx="3138768" cy="781834"/>
          </a:xfrm>
          <a:prstGeom prst="roundRect">
            <a:avLst/>
          </a:prstGeom>
          <a:solidFill>
            <a:srgbClr val="2A2D32"/>
          </a:solidFill>
          <a:ln w="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era Pro Medium" panose="00000600000000000000" pitchFamily="2" charset="0"/>
              </a:rPr>
              <a:t>Оценка знаний</a:t>
            </a:r>
            <a:endParaRPr lang="ru-RU" sz="1400" b="1" dirty="0">
              <a:latin typeface="Cera Pro Medium" panose="00000600000000000000" pitchFamily="2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AB48CED-8A1C-46DB-9E84-71CCCE872D21}"/>
              </a:ext>
            </a:extLst>
          </p:cNvPr>
          <p:cNvSpPr/>
          <p:nvPr/>
        </p:nvSpPr>
        <p:spPr>
          <a:xfrm>
            <a:off x="9255619" y="1954300"/>
            <a:ext cx="1525972" cy="781834"/>
          </a:xfrm>
          <a:prstGeom prst="roundRect">
            <a:avLst/>
          </a:prstGeom>
          <a:solidFill>
            <a:srgbClr val="2A2D32"/>
          </a:solidFill>
          <a:ln w="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ra Pro Medium" panose="00000600000000000000" pitchFamily="2" charset="0"/>
            </a:endParaRPr>
          </a:p>
        </p:txBody>
      </p:sp>
      <p:sp>
        <p:nvSpPr>
          <p:cNvPr id="8" name="object 38">
            <a:extLst>
              <a:ext uri="{FF2B5EF4-FFF2-40B4-BE49-F238E27FC236}">
                <a16:creationId xmlns:a16="http://schemas.microsoft.com/office/drawing/2014/main" id="{0C7C98E0-722E-4702-B994-34DD1C09BC50}"/>
              </a:ext>
            </a:extLst>
          </p:cNvPr>
          <p:cNvSpPr txBox="1">
            <a:spLocks/>
          </p:cNvSpPr>
          <p:nvPr/>
        </p:nvSpPr>
        <p:spPr>
          <a:xfrm>
            <a:off x="453857" y="332183"/>
            <a:ext cx="11520487" cy="4006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sz="2800" dirty="0">
                <a:solidFill>
                  <a:srgbClr val="000000"/>
                </a:solidFill>
                <a:latin typeface="Cera Pro Black" panose="00000A00000000000000" pitchFamily="2" charset="0"/>
                <a:ea typeface="Verdana" panose="020B0604030504040204" pitchFamily="34" charset="0"/>
              </a:rPr>
              <a:t>Механика реализации ДКЭ 2024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BEB953B4-C545-4BA2-9422-D75A1C2923C9}"/>
              </a:ext>
            </a:extLst>
          </p:cNvPr>
          <p:cNvSpPr/>
          <p:nvPr/>
        </p:nvSpPr>
        <p:spPr>
          <a:xfrm>
            <a:off x="3977969" y="1927938"/>
            <a:ext cx="1485585" cy="787405"/>
          </a:xfrm>
          <a:prstGeom prst="roundRect">
            <a:avLst/>
          </a:prstGeom>
          <a:solidFill>
            <a:srgbClr val="2A2D32"/>
          </a:solidFill>
          <a:ln w="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ra Pro Medium" panose="00000600000000000000" pitchFamily="2" charset="0"/>
            </a:endParaRPr>
          </a:p>
        </p:txBody>
      </p:sp>
      <p:sp>
        <p:nvSpPr>
          <p:cNvPr id="16" name="object 52">
            <a:extLst>
              <a:ext uri="{FF2B5EF4-FFF2-40B4-BE49-F238E27FC236}">
                <a16:creationId xmlns:a16="http://schemas.microsoft.com/office/drawing/2014/main" id="{871F0AEC-9004-4E6B-87C9-6E1B8465AE99}"/>
              </a:ext>
            </a:extLst>
          </p:cNvPr>
          <p:cNvSpPr txBox="1"/>
          <p:nvPr/>
        </p:nvSpPr>
        <p:spPr>
          <a:xfrm>
            <a:off x="4113975" y="2028791"/>
            <a:ext cx="1293506" cy="55793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R="4607">
              <a:spcBef>
                <a:spcPts val="300"/>
              </a:spcBef>
            </a:pPr>
            <a:r>
              <a:rPr sz="1100" b="1" dirty="0" err="1">
                <a:solidFill>
                  <a:schemeClr val="bg1"/>
                </a:solidFill>
                <a:latin typeface="Cera Pro Medium" panose="00000600000000000000" pitchFamily="2" charset="0"/>
                <a:cs typeface="Times New Roman" panose="02020603050405020304" pitchFamily="18" charset="0"/>
              </a:rPr>
              <a:t>Регистрация</a:t>
            </a:r>
            <a:r>
              <a:rPr lang="en-US" sz="1100" b="1" dirty="0">
                <a:solidFill>
                  <a:schemeClr val="bg1"/>
                </a:solidFill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Cera Pro Medium" panose="00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solidFill>
                  <a:schemeClr val="bg1"/>
                </a:solidFill>
                <a:latin typeface="Cera Pro Medium" panose="00000600000000000000" pitchFamily="2" charset="0"/>
                <a:cs typeface="Times New Roman" panose="02020603050405020304" pitchFamily="18" charset="0"/>
              </a:rPr>
            </a:br>
            <a:r>
              <a:rPr sz="1100" b="1" dirty="0" err="1">
                <a:solidFill>
                  <a:schemeClr val="bg1"/>
                </a:solidFill>
                <a:latin typeface="Cera Pro Medium" panose="00000600000000000000" pitchFamily="2" charset="0"/>
                <a:cs typeface="Times New Roman" panose="02020603050405020304" pitchFamily="18" charset="0"/>
              </a:rPr>
              <a:t>на</a:t>
            </a:r>
            <a:r>
              <a:rPr sz="1100" b="1" dirty="0">
                <a:solidFill>
                  <a:schemeClr val="bg1"/>
                </a:solidFill>
                <a:latin typeface="Cera Pro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sz="1100" b="1" dirty="0" err="1">
                <a:solidFill>
                  <a:schemeClr val="bg1"/>
                </a:solidFill>
                <a:latin typeface="Cera Pro Medium" panose="00000600000000000000" pitchFamily="2" charset="0"/>
                <a:cs typeface="Times New Roman" panose="02020603050405020304" pitchFamily="18" charset="0"/>
              </a:rPr>
              <a:t>портале</a:t>
            </a:r>
            <a:endParaRPr lang="ru-RU" sz="1100" b="1" dirty="0">
              <a:solidFill>
                <a:schemeClr val="bg1"/>
              </a:solidFill>
              <a:latin typeface="Cera Pro Medium" panose="00000600000000000000" pitchFamily="2" charset="0"/>
              <a:cs typeface="Times New Roman" panose="02020603050405020304" pitchFamily="18" charset="0"/>
            </a:endParaRPr>
          </a:p>
          <a:p>
            <a:pPr marR="4607">
              <a:spcBef>
                <a:spcPts val="300"/>
              </a:spcBef>
            </a:pPr>
            <a:r>
              <a:rPr sz="1100" b="1" u="sng" dirty="0" err="1">
                <a:solidFill>
                  <a:srgbClr val="03BAE5"/>
                </a:solidFill>
                <a:uFill>
                  <a:solidFill>
                    <a:srgbClr val="17305B"/>
                  </a:solidFill>
                </a:uFill>
                <a:latin typeface="Cera Pro Medium" panose="00000600000000000000" pitchFamily="2" charset="0"/>
                <a:cs typeface="Times New Roman" panose="02020603050405020304" pitchFamily="18" charset="0"/>
              </a:rPr>
              <a:t>dke.moscow</a:t>
            </a:r>
            <a:endParaRPr sz="1100" dirty="0">
              <a:solidFill>
                <a:srgbClr val="03BAE5"/>
              </a:solidFill>
              <a:latin typeface="Cera Pro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object 50">
            <a:extLst>
              <a:ext uri="{FF2B5EF4-FFF2-40B4-BE49-F238E27FC236}">
                <a16:creationId xmlns:a16="http://schemas.microsoft.com/office/drawing/2014/main" id="{5EE42804-9B56-484D-9965-341CBF053F83}"/>
              </a:ext>
            </a:extLst>
          </p:cNvPr>
          <p:cNvSpPr txBox="1"/>
          <p:nvPr/>
        </p:nvSpPr>
        <p:spPr>
          <a:xfrm>
            <a:off x="3011260" y="2223258"/>
            <a:ext cx="779164" cy="19629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algn="ctr">
              <a:spcBef>
                <a:spcPts val="91"/>
              </a:spcBef>
            </a:pPr>
            <a:r>
              <a:rPr sz="1200" spc="-9" dirty="0">
                <a:solidFill>
                  <a:schemeClr val="bg1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Студент</a:t>
            </a:r>
            <a:endParaRPr sz="1200" dirty="0">
              <a:solidFill>
                <a:schemeClr val="bg1"/>
              </a:solidFill>
              <a:latin typeface="Cera Pro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ED5A04F-A010-44EB-9888-1CAF5FDBA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054435" y="2253344"/>
            <a:ext cx="93790" cy="14068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3B13B5B-D83A-4F5E-BB8D-A94880D9E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89025" y="2259194"/>
            <a:ext cx="93790" cy="14068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89E4664-70F9-4B9F-97C4-FAC1D01E97E4}"/>
              </a:ext>
            </a:extLst>
          </p:cNvPr>
          <p:cNvSpPr/>
          <p:nvPr/>
        </p:nvSpPr>
        <p:spPr>
          <a:xfrm>
            <a:off x="3894807" y="2782610"/>
            <a:ext cx="16674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era Pro Medium" panose="00000600000000000000" pitchFamily="2" charset="0"/>
              </a:rPr>
              <a:t>Регистрация </a:t>
            </a:r>
            <a:br>
              <a:rPr lang="ru-RU" sz="900" dirty="0">
                <a:solidFill>
                  <a:schemeClr val="bg1"/>
                </a:solidFill>
                <a:latin typeface="Cera Pro Medium" panose="00000600000000000000" pitchFamily="2" charset="0"/>
              </a:rPr>
            </a:br>
            <a:r>
              <a:rPr lang="ru-RU" sz="900" dirty="0">
                <a:solidFill>
                  <a:schemeClr val="bg1"/>
                </a:solidFill>
                <a:latin typeface="Cera Pro Medium" panose="00000600000000000000" pitchFamily="2" charset="0"/>
              </a:rPr>
              <a:t>на специализированном портале и выбор профессий для тестирования в личном кабинете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1033253-8218-4640-89D6-295C1C044D29}"/>
              </a:ext>
            </a:extLst>
          </p:cNvPr>
          <p:cNvSpPr/>
          <p:nvPr/>
        </p:nvSpPr>
        <p:spPr>
          <a:xfrm>
            <a:off x="5729492" y="2782610"/>
            <a:ext cx="1590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era Pro Medium" panose="00000600000000000000" pitchFamily="2" charset="0"/>
              </a:rPr>
              <a:t>Оценка теоретических </a:t>
            </a:r>
            <a:r>
              <a:rPr lang="ru-RU" sz="900" dirty="0" smtClean="0">
                <a:solidFill>
                  <a:schemeClr val="bg1"/>
                </a:solidFill>
                <a:latin typeface="Cera Pro Medium" panose="00000600000000000000" pitchFamily="2" charset="0"/>
              </a:rPr>
              <a:t>знаний</a:t>
            </a:r>
            <a:endParaRPr lang="ru-RU" sz="900" dirty="0">
              <a:solidFill>
                <a:schemeClr val="bg1"/>
              </a:solidFill>
              <a:latin typeface="Cera Pro Medium" panose="00000600000000000000" pitchFamily="2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782A9D4-B5DC-494B-8400-3EC88FDEE555}"/>
              </a:ext>
            </a:extLst>
          </p:cNvPr>
          <p:cNvSpPr/>
          <p:nvPr/>
        </p:nvSpPr>
        <p:spPr>
          <a:xfrm>
            <a:off x="7447916" y="2782610"/>
            <a:ext cx="166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era Pro Medium" panose="00000600000000000000" pitchFamily="2" charset="0"/>
              </a:rPr>
              <a:t>Оценка практических </a:t>
            </a:r>
            <a:br>
              <a:rPr lang="ru-RU" sz="900" dirty="0">
                <a:solidFill>
                  <a:schemeClr val="bg1"/>
                </a:solidFill>
                <a:latin typeface="Cera Pro Medium" panose="00000600000000000000" pitchFamily="2" charset="0"/>
              </a:rPr>
            </a:br>
            <a:r>
              <a:rPr lang="ru-RU" sz="900" dirty="0" smtClean="0">
                <a:solidFill>
                  <a:schemeClr val="bg1"/>
                </a:solidFill>
                <a:latin typeface="Cera Pro Medium" panose="00000600000000000000" pitchFamily="2" charset="0"/>
              </a:rPr>
              <a:t>знаний</a:t>
            </a:r>
            <a:endParaRPr lang="ru-RU" sz="900" dirty="0">
              <a:solidFill>
                <a:schemeClr val="bg1"/>
              </a:solidFill>
              <a:latin typeface="Cera Pro Medium" panose="00000600000000000000" pitchFamily="2" charset="0"/>
            </a:endParaRPr>
          </a:p>
        </p:txBody>
      </p:sp>
      <p:sp>
        <p:nvSpPr>
          <p:cNvPr id="29" name="object 51">
            <a:extLst>
              <a:ext uri="{FF2B5EF4-FFF2-40B4-BE49-F238E27FC236}">
                <a16:creationId xmlns:a16="http://schemas.microsoft.com/office/drawing/2014/main" id="{C8F73272-11C4-45B3-9355-87DE89F518B7}"/>
              </a:ext>
            </a:extLst>
          </p:cNvPr>
          <p:cNvSpPr txBox="1"/>
          <p:nvPr/>
        </p:nvSpPr>
        <p:spPr>
          <a:xfrm>
            <a:off x="9377372" y="2074086"/>
            <a:ext cx="1404219" cy="57518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4607">
              <a:spcBef>
                <a:spcPts val="300"/>
              </a:spcBef>
              <a:defRPr sz="1200" b="1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defRPr>
            </a:lvl1pPr>
          </a:lstStyle>
          <a:p>
            <a:pPr>
              <a:lnSpc>
                <a:spcPts val="1500"/>
              </a:lnSpc>
            </a:pPr>
            <a:r>
              <a:rPr lang="ru-RU" sz="1100" dirty="0" err="1">
                <a:latin typeface="Cera Pro Medium" panose="00000600000000000000" pitchFamily="2" charset="0"/>
              </a:rPr>
              <a:t>Тр</a:t>
            </a:r>
            <a:r>
              <a:rPr sz="1100" dirty="0" err="1">
                <a:latin typeface="Cera Pro Medium" panose="00000600000000000000" pitchFamily="2" charset="0"/>
              </a:rPr>
              <a:t>удоустройство</a:t>
            </a:r>
            <a:r>
              <a:rPr sz="1100" dirty="0">
                <a:latin typeface="Cera Pro Medium" panose="00000600000000000000" pitchFamily="2" charset="0"/>
              </a:rPr>
              <a:t>/</a:t>
            </a:r>
            <a:r>
              <a:rPr lang="en-US" sz="1100" dirty="0">
                <a:latin typeface="Cera Pro Medium" panose="00000600000000000000" pitchFamily="2" charset="0"/>
              </a:rPr>
              <a:t/>
            </a:r>
            <a:br>
              <a:rPr lang="en-US" sz="1100" dirty="0">
                <a:latin typeface="Cera Pro Medium" panose="00000600000000000000" pitchFamily="2" charset="0"/>
              </a:rPr>
            </a:br>
            <a:r>
              <a:rPr sz="1100" dirty="0" err="1">
                <a:latin typeface="Cera Pro Medium" panose="00000600000000000000" pitchFamily="2" charset="0"/>
              </a:rPr>
              <a:t>стажировка</a:t>
            </a:r>
            <a:r>
              <a:rPr lang="ru-RU" sz="1100" dirty="0">
                <a:latin typeface="Cera Pro Medium" panose="00000600000000000000" pitchFamily="2" charset="0"/>
              </a:rPr>
              <a:t>/ </a:t>
            </a:r>
            <a:br>
              <a:rPr lang="ru-RU" sz="1100" dirty="0">
                <a:latin typeface="Cera Pro Medium" panose="00000600000000000000" pitchFamily="2" charset="0"/>
              </a:rPr>
            </a:br>
            <a:r>
              <a:rPr lang="ru-RU" sz="1100" dirty="0">
                <a:latin typeface="Cera Pro Medium" panose="00000600000000000000" pitchFamily="2" charset="0"/>
              </a:rPr>
              <a:t>практика</a:t>
            </a:r>
            <a:endParaRPr sz="1100" dirty="0">
              <a:latin typeface="Cera Pro Medium" panose="00000600000000000000" pitchFamily="2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F89839E-EE8F-4FC2-9AD4-29461C0EAEF5}"/>
              </a:ext>
            </a:extLst>
          </p:cNvPr>
          <p:cNvSpPr/>
          <p:nvPr/>
        </p:nvSpPr>
        <p:spPr>
          <a:xfrm>
            <a:off x="9205127" y="2782610"/>
            <a:ext cx="163432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Cera Pro Medium" panose="00000600000000000000" pitchFamily="2" charset="0"/>
              </a:rPr>
              <a:t>Кандидаты, успешно </a:t>
            </a:r>
            <a:r>
              <a:rPr lang="ru-RU" sz="900">
                <a:solidFill>
                  <a:schemeClr val="bg1"/>
                </a:solidFill>
                <a:latin typeface="Cera Pro Medium" panose="00000600000000000000" pitchFamily="2" charset="0"/>
              </a:rPr>
              <a:t>прошедшие </a:t>
            </a:r>
            <a:r>
              <a:rPr lang="ru-RU" sz="900" smtClean="0">
                <a:solidFill>
                  <a:schemeClr val="bg1"/>
                </a:solidFill>
                <a:latin typeface="Cera Pro Medium" panose="00000600000000000000" pitchFamily="2" charset="0"/>
              </a:rPr>
              <a:t>оценку, </a:t>
            </a:r>
            <a:r>
              <a:rPr lang="ru-RU" sz="900" dirty="0">
                <a:solidFill>
                  <a:schemeClr val="bg1"/>
                </a:solidFill>
                <a:latin typeface="Cera Pro Medium" panose="00000600000000000000" pitchFamily="2" charset="0"/>
              </a:rPr>
              <a:t/>
            </a:r>
            <a:br>
              <a:rPr lang="ru-RU" sz="900" dirty="0">
                <a:solidFill>
                  <a:schemeClr val="bg1"/>
                </a:solidFill>
                <a:latin typeface="Cera Pro Medium" panose="00000600000000000000" pitchFamily="2" charset="0"/>
              </a:rPr>
            </a:br>
            <a:r>
              <a:rPr lang="ru-RU" sz="900" dirty="0">
                <a:solidFill>
                  <a:schemeClr val="bg1"/>
                </a:solidFill>
                <a:latin typeface="Cera Pro Medium" panose="00000600000000000000" pitchFamily="2" charset="0"/>
              </a:rPr>
              <a:t>будут приглашены </a:t>
            </a:r>
            <a:br>
              <a:rPr lang="ru-RU" sz="900" dirty="0">
                <a:solidFill>
                  <a:schemeClr val="bg1"/>
                </a:solidFill>
                <a:latin typeface="Cera Pro Medium" panose="00000600000000000000" pitchFamily="2" charset="0"/>
              </a:rPr>
            </a:br>
            <a:r>
              <a:rPr lang="ru-RU" sz="900" dirty="0">
                <a:solidFill>
                  <a:schemeClr val="bg1"/>
                </a:solidFill>
                <a:latin typeface="Cera Pro Medium" panose="00000600000000000000" pitchFamily="2" charset="0"/>
              </a:rPr>
              <a:t>в компании-работодатели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3587DFC-755B-4365-85E9-2B3C315E9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01017" y="2269063"/>
            <a:ext cx="93790" cy="1406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D55DE15-5BB9-4021-A337-1A9E8C56A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0800000">
            <a:off x="10849139" y="2253189"/>
            <a:ext cx="93790" cy="14068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94CCAC44-92D9-41CB-B24E-0E2A9383E134}"/>
              </a:ext>
            </a:extLst>
          </p:cNvPr>
          <p:cNvGrpSpPr/>
          <p:nvPr/>
        </p:nvGrpSpPr>
        <p:grpSpPr>
          <a:xfrm>
            <a:off x="4012055" y="4321123"/>
            <a:ext cx="7895838" cy="2164095"/>
            <a:chOff x="3317032" y="4191030"/>
            <a:chExt cx="7895838" cy="2164095"/>
          </a:xfrm>
        </p:grpSpPr>
        <p:sp>
          <p:nvSpPr>
            <p:cNvPr id="34" name="object 40">
              <a:extLst>
                <a:ext uri="{FF2B5EF4-FFF2-40B4-BE49-F238E27FC236}">
                  <a16:creationId xmlns:a16="http://schemas.microsoft.com/office/drawing/2014/main" id="{D13F0F82-AB1B-4CC1-A27E-B63B70475240}"/>
                </a:ext>
              </a:extLst>
            </p:cNvPr>
            <p:cNvSpPr txBox="1"/>
            <p:nvPr/>
          </p:nvSpPr>
          <p:spPr>
            <a:xfrm>
              <a:off x="3317032" y="4191030"/>
              <a:ext cx="2687610" cy="803384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marL="11516">
                <a:spcBef>
                  <a:spcPts val="544"/>
                </a:spcBef>
              </a:pPr>
              <a:r>
                <a:rPr sz="1100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Преимущество для </a:t>
              </a:r>
              <a:r>
                <a:rPr sz="1100" dirty="0" err="1">
                  <a:latin typeface="Cera Pro Black" panose="00000A00000000000000" pitchFamily="2" charset="0"/>
                  <a:cs typeface="Times New Roman" panose="02020603050405020304" pitchFamily="18" charset="0"/>
                </a:rPr>
                <a:t>работодателей</a:t>
              </a:r>
              <a:r>
                <a:rPr sz="1100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:</a:t>
              </a:r>
              <a:endParaRPr lang="ru-RU" sz="1100" dirty="0">
                <a:latin typeface="Cera Pro Black" panose="00000A00000000000000" pitchFamily="2" charset="0"/>
                <a:cs typeface="Times New Roman" panose="02020603050405020304" pitchFamily="18" charset="0"/>
              </a:endParaRPr>
            </a:p>
            <a:p>
              <a:pPr marL="11516">
                <a:spcBef>
                  <a:spcPts val="544"/>
                </a:spcBef>
              </a:pPr>
              <a:r>
                <a:rPr lang="ru-RU" sz="9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Возможность отбора кандидатов (практика/стажировка/трудоустройство) среди успешно сдавших ДКЭ </a:t>
              </a:r>
              <a:r>
                <a:rPr lang="ru-RU" sz="900" b="1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соответствующих требованиям рынка</a:t>
              </a:r>
              <a:endParaRPr lang="ru-RU" sz="900" dirty="0">
                <a:latin typeface="Cera Pro Black" panose="00000A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object 41">
              <a:extLst>
                <a:ext uri="{FF2B5EF4-FFF2-40B4-BE49-F238E27FC236}">
                  <a16:creationId xmlns:a16="http://schemas.microsoft.com/office/drawing/2014/main" id="{54863776-793A-4B3F-A139-B20487F7FD35}"/>
                </a:ext>
              </a:extLst>
            </p:cNvPr>
            <p:cNvSpPr txBox="1"/>
            <p:nvPr/>
          </p:nvSpPr>
          <p:spPr>
            <a:xfrm>
              <a:off x="3317032" y="5424206"/>
              <a:ext cx="2773228" cy="807424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marL="11516" marR="4607">
                <a:spcBef>
                  <a:spcPts val="300"/>
                </a:spcBef>
              </a:pPr>
              <a:r>
                <a:rPr sz="1100" b="1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Преимущество для студентов</a:t>
              </a:r>
              <a:r>
                <a:rPr sz="1100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ru-RU" sz="907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/>
              </a:r>
              <a:br>
                <a:rPr lang="ru-RU" sz="907" dirty="0">
                  <a:latin typeface="Cera Pro Medium" panose="00000600000000000000" pitchFamily="2" charset="0"/>
                  <a:cs typeface="Times New Roman" panose="02020603050405020304" pitchFamily="18" charset="0"/>
                </a:rPr>
              </a:br>
              <a:r>
                <a:rPr lang="ru-RU" sz="11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успешно</a:t>
              </a:r>
              <a:r>
                <a:rPr lang="ru-RU" sz="1100" spc="163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ru-RU" sz="11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прошедших </a:t>
              </a:r>
              <a:r>
                <a:rPr lang="ru-RU" sz="1100" spc="-9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экзамен: </a:t>
              </a:r>
            </a:p>
            <a:p>
              <a:pPr marL="11516" marR="4607">
                <a:spcBef>
                  <a:spcPts val="300"/>
                </a:spcBef>
              </a:pPr>
              <a:r>
                <a:rPr lang="ru-RU" sz="9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Возможность </a:t>
              </a:r>
              <a:r>
                <a:rPr lang="ru-RU" sz="900" b="1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стажировки</a:t>
              </a:r>
              <a:r>
                <a:rPr lang="ru-RU" sz="900" b="1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ru-RU" sz="9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(младшие курсы), </a:t>
              </a:r>
              <a:r>
                <a:rPr lang="ru-RU" sz="900" b="1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трудоустройства</a:t>
              </a:r>
              <a:r>
                <a:rPr lang="ru-RU" sz="900" b="1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ru-RU" sz="9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по профессии (для выпускников вузов)</a:t>
              </a:r>
              <a:endParaRPr sz="900" dirty="0">
                <a:latin typeface="Cera Pro Medium" panose="000006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object 42">
              <a:extLst>
                <a:ext uri="{FF2B5EF4-FFF2-40B4-BE49-F238E27FC236}">
                  <a16:creationId xmlns:a16="http://schemas.microsoft.com/office/drawing/2014/main" id="{1F163B7F-CE89-4BB7-804E-68A68BFEA0CF}"/>
                </a:ext>
              </a:extLst>
            </p:cNvPr>
            <p:cNvSpPr txBox="1"/>
            <p:nvPr/>
          </p:nvSpPr>
          <p:spPr>
            <a:xfrm>
              <a:off x="7535893" y="4205241"/>
              <a:ext cx="3579289" cy="663795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marL="11516">
                <a:spcBef>
                  <a:spcPts val="544"/>
                </a:spcBef>
              </a:pPr>
              <a:r>
                <a:rPr sz="1100" b="1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Преимущество для </a:t>
              </a:r>
              <a:r>
                <a:rPr sz="1100" b="1" dirty="0" err="1">
                  <a:latin typeface="Cera Pro Black" panose="00000A00000000000000" pitchFamily="2" charset="0"/>
                  <a:cs typeface="Times New Roman" panose="02020603050405020304" pitchFamily="18" charset="0"/>
                </a:rPr>
                <a:t>вузов</a:t>
              </a:r>
              <a:r>
                <a:rPr sz="1100" b="1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:</a:t>
              </a:r>
              <a:endParaRPr lang="ru-RU" sz="1100" b="1" dirty="0">
                <a:latin typeface="Cera Pro Black" panose="00000A00000000000000" pitchFamily="2" charset="0"/>
                <a:cs typeface="Times New Roman" panose="02020603050405020304" pitchFamily="18" charset="0"/>
              </a:endParaRPr>
            </a:p>
            <a:p>
              <a:pPr marL="11516">
                <a:spcBef>
                  <a:spcPts val="544"/>
                </a:spcBef>
              </a:pPr>
              <a:r>
                <a:rPr lang="ru-RU" sz="9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Определение «слабых мест в подготовке студентов. </a:t>
              </a:r>
              <a:br>
                <a:rPr lang="ru-RU" sz="9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</a:br>
              <a:r>
                <a:rPr lang="ru-RU" sz="900" b="1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Адаптация образовательных программ </a:t>
              </a:r>
              <a:r>
                <a:rPr lang="ru-RU" sz="9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под запросы </a:t>
              </a:r>
              <a:br>
                <a:rPr lang="ru-RU" sz="9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</a:br>
              <a:r>
                <a:rPr lang="ru-RU" sz="9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и требования работодателей</a:t>
              </a:r>
            </a:p>
          </p:txBody>
        </p:sp>
        <p:sp>
          <p:nvSpPr>
            <p:cNvPr id="37" name="object 43">
              <a:extLst>
                <a:ext uri="{FF2B5EF4-FFF2-40B4-BE49-F238E27FC236}">
                  <a16:creationId xmlns:a16="http://schemas.microsoft.com/office/drawing/2014/main" id="{D6E4EDC9-8BF9-4F8B-9688-28388445A9E3}"/>
                </a:ext>
              </a:extLst>
            </p:cNvPr>
            <p:cNvSpPr txBox="1"/>
            <p:nvPr/>
          </p:nvSpPr>
          <p:spPr>
            <a:xfrm>
              <a:off x="7560212" y="5424206"/>
              <a:ext cx="3652658" cy="930919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marL="11516">
                <a:spcBef>
                  <a:spcPts val="91"/>
                </a:spcBef>
              </a:pPr>
              <a:r>
                <a:rPr sz="1100" b="1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Преимущество </a:t>
              </a:r>
              <a:r>
                <a:rPr sz="1100" b="1" dirty="0" err="1">
                  <a:latin typeface="Cera Pro Black" panose="00000A00000000000000" pitchFamily="2" charset="0"/>
                  <a:cs typeface="Times New Roman" panose="02020603050405020304" pitchFamily="18" charset="0"/>
                </a:rPr>
                <a:t>для</a:t>
              </a:r>
              <a:r>
                <a:rPr sz="1100" b="1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 </a:t>
              </a:r>
              <a:r>
                <a:rPr sz="1100" b="1" dirty="0" err="1">
                  <a:latin typeface="Cera Pro Black" panose="00000A00000000000000" pitchFamily="2" charset="0"/>
                  <a:cs typeface="Times New Roman" panose="02020603050405020304" pitchFamily="18" charset="0"/>
                </a:rPr>
                <a:t>студентов</a:t>
              </a:r>
              <a:r>
                <a:rPr sz="1100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, </a:t>
              </a:r>
              <a:endParaRPr lang="ru-RU" sz="1100" dirty="0">
                <a:latin typeface="Cera Pro Black" panose="00000A00000000000000" pitchFamily="2" charset="0"/>
                <a:cs typeface="Times New Roman" panose="02020603050405020304" pitchFamily="18" charset="0"/>
              </a:endParaRPr>
            </a:p>
            <a:p>
              <a:pPr marL="11516">
                <a:spcBef>
                  <a:spcPts val="91"/>
                </a:spcBef>
              </a:pPr>
              <a:r>
                <a:rPr lang="ru-RU" sz="11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не прошедших экзамен:</a:t>
              </a:r>
            </a:p>
            <a:p>
              <a:pPr marL="11516">
                <a:spcBef>
                  <a:spcPts val="91"/>
                </a:spcBef>
              </a:pPr>
              <a:endParaRPr lang="ru-RU" sz="907" dirty="0">
                <a:latin typeface="Cera Pro Medium" panose="00000600000000000000" pitchFamily="2" charset="0"/>
                <a:cs typeface="Times New Roman" panose="02020603050405020304" pitchFamily="18" charset="0"/>
              </a:endParaRPr>
            </a:p>
            <a:p>
              <a:pPr marL="11516"/>
              <a:r>
                <a:rPr lang="ru-RU" sz="9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Предоставление рекомендаций для </a:t>
              </a:r>
              <a:r>
                <a:rPr lang="ru-RU" sz="900" b="1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устранения </a:t>
              </a:r>
              <a:br>
                <a:rPr lang="ru-RU" sz="900" b="1" dirty="0">
                  <a:latin typeface="Cera Pro Black" panose="00000A00000000000000" pitchFamily="2" charset="0"/>
                  <a:cs typeface="Times New Roman" panose="02020603050405020304" pitchFamily="18" charset="0"/>
                </a:rPr>
              </a:br>
              <a:r>
                <a:rPr lang="ru-RU" sz="900" b="1" dirty="0">
                  <a:latin typeface="Cera Pro Black" panose="00000A00000000000000" pitchFamily="2" charset="0"/>
                  <a:cs typeface="Times New Roman" panose="02020603050405020304" pitchFamily="18" charset="0"/>
                </a:rPr>
                <a:t>пробелов </a:t>
              </a:r>
              <a:r>
                <a:rPr lang="ru-RU" sz="9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в знаниях и навыках по профессиям, </a:t>
              </a:r>
              <a:br>
                <a:rPr lang="ru-RU" sz="9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</a:br>
              <a:r>
                <a:rPr lang="ru-RU" sz="900" dirty="0">
                  <a:latin typeface="Cera Pro Medium" panose="00000600000000000000" pitchFamily="2" charset="0"/>
                  <a:cs typeface="Times New Roman" panose="02020603050405020304" pitchFamily="18" charset="0"/>
                </a:rPr>
                <a:t>онлайн обучающие курсы</a:t>
              </a:r>
            </a:p>
          </p:txBody>
        </p:sp>
      </p:grpSp>
      <p:sp>
        <p:nvSpPr>
          <p:cNvPr id="42" name="object 18">
            <a:extLst>
              <a:ext uri="{FF2B5EF4-FFF2-40B4-BE49-F238E27FC236}">
                <a16:creationId xmlns:a16="http://schemas.microsoft.com/office/drawing/2014/main" id="{96B0DF8E-E3A8-43EA-AB3B-E4706263B261}"/>
              </a:ext>
            </a:extLst>
          </p:cNvPr>
          <p:cNvSpPr txBox="1">
            <a:spLocks/>
          </p:cNvSpPr>
          <p:nvPr/>
        </p:nvSpPr>
        <p:spPr>
          <a:xfrm>
            <a:off x="479359" y="757087"/>
            <a:ext cx="678834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2700" marR="5080">
              <a:spcBef>
                <a:spcPts val="100"/>
              </a:spcBef>
              <a:defRPr sz="2000" b="1">
                <a:solidFill>
                  <a:srgbClr val="63A1F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ru-RU" sz="1600" dirty="0">
                <a:solidFill>
                  <a:srgbClr val="000000"/>
                </a:solidFill>
                <a:latin typeface="Cera Pro Medium" panose="00000600000000000000" pitchFamily="2" charset="0"/>
              </a:rPr>
              <a:t>Добровольный квалификационный экзамен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7078B2-805D-4ECD-9A8F-FAE91EAA6534}"/>
              </a:ext>
            </a:extLst>
          </p:cNvPr>
          <p:cNvSpPr txBox="1"/>
          <p:nvPr/>
        </p:nvSpPr>
        <p:spPr>
          <a:xfrm>
            <a:off x="11849070" y="6504402"/>
            <a:ext cx="353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era Pro Black" panose="00000A00000000000000" pitchFamily="2" charset="0"/>
              </a:rPr>
              <a:t>5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7198EA5-9AD9-4D1A-A4FA-82DE9FDF82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560627" y="200293"/>
            <a:ext cx="464349" cy="291567"/>
          </a:xfrm>
          <a:prstGeom prst="rect">
            <a:avLst/>
          </a:prstGeom>
        </p:spPr>
      </p:pic>
      <p:sp>
        <p:nvSpPr>
          <p:cNvPr id="58" name="object 50">
            <a:extLst>
              <a:ext uri="{FF2B5EF4-FFF2-40B4-BE49-F238E27FC236}">
                <a16:creationId xmlns:a16="http://schemas.microsoft.com/office/drawing/2014/main" id="{613A3048-293D-4707-BA85-2B55497701E6}"/>
              </a:ext>
            </a:extLst>
          </p:cNvPr>
          <p:cNvSpPr txBox="1"/>
          <p:nvPr/>
        </p:nvSpPr>
        <p:spPr>
          <a:xfrm>
            <a:off x="10909834" y="2223258"/>
            <a:ext cx="1250786" cy="19629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algn="ctr">
              <a:spcBef>
                <a:spcPts val="91"/>
              </a:spcBef>
            </a:pPr>
            <a:r>
              <a:rPr lang="ru-RU" sz="1200" spc="-9" dirty="0">
                <a:solidFill>
                  <a:schemeClr val="bg1"/>
                </a:solidFill>
                <a:latin typeface="Cera Pro Black" panose="00000A00000000000000" pitchFamily="2" charset="0"/>
                <a:cs typeface="Times New Roman" panose="02020603050405020304" pitchFamily="18" charset="0"/>
              </a:rPr>
              <a:t>Работодатель</a:t>
            </a:r>
            <a:endParaRPr sz="1200" dirty="0">
              <a:solidFill>
                <a:schemeClr val="bg1"/>
              </a:solidFill>
              <a:latin typeface="Cera Pro Black" panose="00000A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00AE503-3E67-42C1-982B-63A7A1B13A47}"/>
              </a:ext>
            </a:extLst>
          </p:cNvPr>
          <p:cNvGrpSpPr/>
          <p:nvPr/>
        </p:nvGrpSpPr>
        <p:grpSpPr>
          <a:xfrm>
            <a:off x="3159577" y="4145390"/>
            <a:ext cx="696919" cy="729492"/>
            <a:chOff x="3159577" y="4145390"/>
            <a:chExt cx="696919" cy="729492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E2AA0531-4CC1-49DC-B9AE-9EC018584CC4}"/>
                </a:ext>
              </a:extLst>
            </p:cNvPr>
            <p:cNvSpPr/>
            <p:nvPr/>
          </p:nvSpPr>
          <p:spPr>
            <a:xfrm>
              <a:off x="3354669" y="4291402"/>
              <a:ext cx="501827" cy="501827"/>
            </a:xfrm>
            <a:prstGeom prst="ellipse">
              <a:avLst/>
            </a:prstGeom>
            <a:solidFill>
              <a:srgbClr val="FBDC97"/>
            </a:solidFill>
            <a:ln>
              <a:solidFill>
                <a:srgbClr val="2A2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207D88B-2989-4465-92E1-9A358F095F22}"/>
                </a:ext>
              </a:extLst>
            </p:cNvPr>
            <p:cNvSpPr/>
            <p:nvPr/>
          </p:nvSpPr>
          <p:spPr>
            <a:xfrm>
              <a:off x="3159577" y="4145390"/>
              <a:ext cx="460240" cy="729492"/>
            </a:xfrm>
            <a:prstGeom prst="rect">
              <a:avLst/>
            </a:prstGeom>
            <a:solidFill>
              <a:srgbClr val="FBD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0D35EFD8-65C0-467E-8C63-DC7AB6AB87C0}"/>
                </a:ext>
              </a:extLst>
            </p:cNvPr>
            <p:cNvSpPr/>
            <p:nvPr/>
          </p:nvSpPr>
          <p:spPr>
            <a:xfrm>
              <a:off x="3400842" y="4333115"/>
              <a:ext cx="418402" cy="418402"/>
            </a:xfrm>
            <a:prstGeom prst="ellipse">
              <a:avLst/>
            </a:prstGeom>
            <a:solidFill>
              <a:srgbClr val="2A2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Флажок со сплошной заливкой">
              <a:extLst>
                <a:ext uri="{FF2B5EF4-FFF2-40B4-BE49-F238E27FC236}">
                  <a16:creationId xmlns:a16="http://schemas.microsoft.com/office/drawing/2014/main" id="{7DCA0FCB-ABE3-4A0E-A281-617D552B5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522371" y="4463163"/>
              <a:ext cx="182556" cy="182556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BEBD07F3-EBC7-4CA4-8C82-28445D0DB0E0}"/>
              </a:ext>
            </a:extLst>
          </p:cNvPr>
          <p:cNvGrpSpPr/>
          <p:nvPr/>
        </p:nvGrpSpPr>
        <p:grpSpPr>
          <a:xfrm>
            <a:off x="3159577" y="5337941"/>
            <a:ext cx="696919" cy="729492"/>
            <a:chOff x="3159577" y="4145390"/>
            <a:chExt cx="696919" cy="729492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95426DD1-B734-4B8F-B242-FCCEA6521F4C}"/>
                </a:ext>
              </a:extLst>
            </p:cNvPr>
            <p:cNvSpPr/>
            <p:nvPr/>
          </p:nvSpPr>
          <p:spPr>
            <a:xfrm>
              <a:off x="3354669" y="4291402"/>
              <a:ext cx="501827" cy="501827"/>
            </a:xfrm>
            <a:prstGeom prst="ellipse">
              <a:avLst/>
            </a:prstGeom>
            <a:solidFill>
              <a:srgbClr val="FBDC97"/>
            </a:solidFill>
            <a:ln>
              <a:solidFill>
                <a:srgbClr val="2A2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CBF7C33C-5CC2-4F23-9BA4-4352F72E3ECB}"/>
                </a:ext>
              </a:extLst>
            </p:cNvPr>
            <p:cNvSpPr/>
            <p:nvPr/>
          </p:nvSpPr>
          <p:spPr>
            <a:xfrm>
              <a:off x="3159577" y="4145390"/>
              <a:ext cx="460240" cy="729492"/>
            </a:xfrm>
            <a:prstGeom prst="rect">
              <a:avLst/>
            </a:prstGeom>
            <a:solidFill>
              <a:srgbClr val="FBD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3DCD6946-51FD-4106-8913-34F656B84E4B}"/>
                </a:ext>
              </a:extLst>
            </p:cNvPr>
            <p:cNvSpPr/>
            <p:nvPr/>
          </p:nvSpPr>
          <p:spPr>
            <a:xfrm>
              <a:off x="3400842" y="4333115"/>
              <a:ext cx="418402" cy="418402"/>
            </a:xfrm>
            <a:prstGeom prst="ellipse">
              <a:avLst/>
            </a:prstGeom>
            <a:solidFill>
              <a:srgbClr val="2A2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 descr="Флажок со сплошной заливкой">
              <a:extLst>
                <a:ext uri="{FF2B5EF4-FFF2-40B4-BE49-F238E27FC236}">
                  <a16:creationId xmlns:a16="http://schemas.microsoft.com/office/drawing/2014/main" id="{19B51D6D-D88E-4658-BED2-1FEECD3C3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522371" y="4463163"/>
              <a:ext cx="182556" cy="182556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3ECDAD-64A8-413D-A1A2-BD01260E392A}"/>
              </a:ext>
            </a:extLst>
          </p:cNvPr>
          <p:cNvGrpSpPr/>
          <p:nvPr/>
        </p:nvGrpSpPr>
        <p:grpSpPr>
          <a:xfrm>
            <a:off x="7376288" y="4142588"/>
            <a:ext cx="696919" cy="729492"/>
            <a:chOff x="3159577" y="4145390"/>
            <a:chExt cx="696919" cy="729492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A9C6CC1A-C2CD-4B56-9709-1475C6D73438}"/>
                </a:ext>
              </a:extLst>
            </p:cNvPr>
            <p:cNvSpPr/>
            <p:nvPr/>
          </p:nvSpPr>
          <p:spPr>
            <a:xfrm>
              <a:off x="3354669" y="4291402"/>
              <a:ext cx="501827" cy="501827"/>
            </a:xfrm>
            <a:prstGeom prst="ellipse">
              <a:avLst/>
            </a:prstGeom>
            <a:solidFill>
              <a:srgbClr val="FBDC97"/>
            </a:solidFill>
            <a:ln>
              <a:solidFill>
                <a:srgbClr val="2A2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914D0925-EB1C-4C97-8A74-D132C6F17A57}"/>
                </a:ext>
              </a:extLst>
            </p:cNvPr>
            <p:cNvSpPr/>
            <p:nvPr/>
          </p:nvSpPr>
          <p:spPr>
            <a:xfrm>
              <a:off x="3159577" y="4145390"/>
              <a:ext cx="460240" cy="729492"/>
            </a:xfrm>
            <a:prstGeom prst="rect">
              <a:avLst/>
            </a:prstGeom>
            <a:solidFill>
              <a:srgbClr val="FBD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92CE8869-1DFE-4D88-8628-AB59E2C3DD3F}"/>
                </a:ext>
              </a:extLst>
            </p:cNvPr>
            <p:cNvSpPr/>
            <p:nvPr/>
          </p:nvSpPr>
          <p:spPr>
            <a:xfrm>
              <a:off x="3400842" y="4333115"/>
              <a:ext cx="418402" cy="418402"/>
            </a:xfrm>
            <a:prstGeom prst="ellipse">
              <a:avLst/>
            </a:prstGeom>
            <a:solidFill>
              <a:srgbClr val="2A2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Флажок со сплошной заливкой">
              <a:extLst>
                <a:ext uri="{FF2B5EF4-FFF2-40B4-BE49-F238E27FC236}">
                  <a16:creationId xmlns:a16="http://schemas.microsoft.com/office/drawing/2014/main" id="{67EAEE5F-6E08-4CEB-A0E0-0553B840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522371" y="4463163"/>
              <a:ext cx="182556" cy="18255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D102218-16D4-4D92-8262-31916642B8EC}"/>
              </a:ext>
            </a:extLst>
          </p:cNvPr>
          <p:cNvGrpSpPr/>
          <p:nvPr/>
        </p:nvGrpSpPr>
        <p:grpSpPr>
          <a:xfrm>
            <a:off x="7376288" y="5335139"/>
            <a:ext cx="696919" cy="729492"/>
            <a:chOff x="3159577" y="4145390"/>
            <a:chExt cx="696919" cy="729492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C76BF670-02E2-4869-BDF9-786A67880404}"/>
                </a:ext>
              </a:extLst>
            </p:cNvPr>
            <p:cNvSpPr/>
            <p:nvPr/>
          </p:nvSpPr>
          <p:spPr>
            <a:xfrm>
              <a:off x="3354669" y="4291402"/>
              <a:ext cx="501827" cy="501827"/>
            </a:xfrm>
            <a:prstGeom prst="ellipse">
              <a:avLst/>
            </a:prstGeom>
            <a:solidFill>
              <a:srgbClr val="FBDC97"/>
            </a:solidFill>
            <a:ln>
              <a:solidFill>
                <a:srgbClr val="2A2D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1C19DF3A-5C74-4E77-A33C-F8158EF02F60}"/>
                </a:ext>
              </a:extLst>
            </p:cNvPr>
            <p:cNvSpPr/>
            <p:nvPr/>
          </p:nvSpPr>
          <p:spPr>
            <a:xfrm>
              <a:off x="3159577" y="4145390"/>
              <a:ext cx="460240" cy="729492"/>
            </a:xfrm>
            <a:prstGeom prst="rect">
              <a:avLst/>
            </a:prstGeom>
            <a:solidFill>
              <a:srgbClr val="FBDC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98F620FE-9283-467C-8A1F-EAE36E606D78}"/>
                </a:ext>
              </a:extLst>
            </p:cNvPr>
            <p:cNvSpPr/>
            <p:nvPr/>
          </p:nvSpPr>
          <p:spPr>
            <a:xfrm>
              <a:off x="3400842" y="4333115"/>
              <a:ext cx="418402" cy="418402"/>
            </a:xfrm>
            <a:prstGeom prst="ellipse">
              <a:avLst/>
            </a:prstGeom>
            <a:solidFill>
              <a:srgbClr val="2A2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Флажок со сплошной заливкой">
              <a:extLst>
                <a:ext uri="{FF2B5EF4-FFF2-40B4-BE49-F238E27FC236}">
                  <a16:creationId xmlns:a16="http://schemas.microsoft.com/office/drawing/2014/main" id="{F9F30BD5-8860-438C-9A0B-C710E03A9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522371" y="4463163"/>
              <a:ext cx="182556" cy="182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4519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7F3ADD3-0CAB-48D2-99FD-DF7D92A9D8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6" t="219" r="18201" b="-219"/>
          <a:stretch/>
        </p:blipFill>
        <p:spPr>
          <a:xfrm>
            <a:off x="3261227" y="0"/>
            <a:ext cx="8939996" cy="687304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E3D8269-0A82-4B08-BB08-AF7026410F11}"/>
              </a:ext>
            </a:extLst>
          </p:cNvPr>
          <p:cNvSpPr/>
          <p:nvPr/>
        </p:nvSpPr>
        <p:spPr>
          <a:xfrm>
            <a:off x="0" y="0"/>
            <a:ext cx="6938388" cy="6858000"/>
          </a:xfrm>
          <a:prstGeom prst="rect">
            <a:avLst/>
          </a:prstGeom>
          <a:solidFill>
            <a:srgbClr val="C19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Cera Pro Medium" panose="00000600000000000000" pitchFamily="2" charset="0"/>
            </a:endParaRPr>
          </a:p>
        </p:txBody>
      </p:sp>
      <p:sp>
        <p:nvSpPr>
          <p:cNvPr id="30" name="Прямоугольник: один скругленный угол 29">
            <a:extLst>
              <a:ext uri="{FF2B5EF4-FFF2-40B4-BE49-F238E27FC236}">
                <a16:creationId xmlns:a16="http://schemas.microsoft.com/office/drawing/2014/main" id="{ADB2DFE9-F879-49AE-8B40-C5A2CCBD5A54}"/>
              </a:ext>
            </a:extLst>
          </p:cNvPr>
          <p:cNvSpPr/>
          <p:nvPr/>
        </p:nvSpPr>
        <p:spPr>
          <a:xfrm>
            <a:off x="-2" y="3440760"/>
            <a:ext cx="7355393" cy="2633272"/>
          </a:xfrm>
          <a:prstGeom prst="round1Rect">
            <a:avLst>
              <a:gd name="adj" fmla="val 21367"/>
            </a:avLst>
          </a:prstGeom>
          <a:solidFill>
            <a:srgbClr val="FBD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DED44F2-E137-4971-9741-3A3B0181F3D9}"/>
              </a:ext>
            </a:extLst>
          </p:cNvPr>
          <p:cNvSpPr/>
          <p:nvPr/>
        </p:nvSpPr>
        <p:spPr>
          <a:xfrm>
            <a:off x="508775" y="5859001"/>
            <a:ext cx="4982162" cy="772912"/>
          </a:xfrm>
          <a:prstGeom prst="roundRect">
            <a:avLst>
              <a:gd name="adj" fmla="val 21804"/>
            </a:avLst>
          </a:prstGeom>
          <a:solidFill>
            <a:srgbClr val="2A2D32"/>
          </a:solidFill>
          <a:ln w="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Cera Pro Medium" panose="00000600000000000000" pitchFamily="2" charset="0"/>
            </a:endParaRPr>
          </a:p>
        </p:txBody>
      </p:sp>
      <p:sp>
        <p:nvSpPr>
          <p:cNvPr id="5" name="object 21">
            <a:extLst>
              <a:ext uri="{FF2B5EF4-FFF2-40B4-BE49-F238E27FC236}">
                <a16:creationId xmlns:a16="http://schemas.microsoft.com/office/drawing/2014/main" id="{617DBF62-DF43-444B-A946-F295AA6FC1F8}"/>
              </a:ext>
            </a:extLst>
          </p:cNvPr>
          <p:cNvSpPr txBox="1">
            <a:spLocks/>
          </p:cNvSpPr>
          <p:nvPr/>
        </p:nvSpPr>
        <p:spPr>
          <a:xfrm>
            <a:off x="421038" y="3667914"/>
            <a:ext cx="1661182" cy="16517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sz="1100" b="1" dirty="0">
                <a:latin typeface="Cera Pro Medium" panose="00000600000000000000" pitchFamily="2" charset="0"/>
                <a:ea typeface="Verdana" panose="020B0604030504040204" pitchFamily="34" charset="0"/>
              </a:rPr>
              <a:t>Следующие шаги: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272832F-4DF6-45EA-B1F6-C8C30C3E5DFB}"/>
              </a:ext>
            </a:extLst>
          </p:cNvPr>
          <p:cNvSpPr/>
          <p:nvPr/>
        </p:nvSpPr>
        <p:spPr>
          <a:xfrm>
            <a:off x="356716" y="1305169"/>
            <a:ext cx="32255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ru-RU" sz="1600" dirty="0">
                <a:latin typeface="Cera Pro Black" panose="00000A00000000000000" pitchFamily="2" charset="0"/>
              </a:rPr>
              <a:t>Доступ к проверенным кандидатам</a:t>
            </a:r>
          </a:p>
          <a:p>
            <a:pPr>
              <a:spcBef>
                <a:spcPts val="600"/>
              </a:spcBef>
            </a:pPr>
            <a:r>
              <a:rPr lang="ru-RU" sz="1100" dirty="0">
                <a:latin typeface="Cera Pro Medium" panose="00000600000000000000" pitchFamily="2" charset="0"/>
              </a:rPr>
              <a:t>Компании-работодатели получат доступ </a:t>
            </a:r>
            <a:br>
              <a:rPr lang="ru-RU" sz="1100" dirty="0">
                <a:latin typeface="Cera Pro Medium" panose="00000600000000000000" pitchFamily="2" charset="0"/>
              </a:rPr>
            </a:br>
            <a:r>
              <a:rPr lang="ru-RU" sz="1100" dirty="0">
                <a:latin typeface="Cera Pro Medium" panose="00000600000000000000" pitchFamily="2" charset="0"/>
              </a:rPr>
              <a:t>к базе квалифицированных специалистов, прошедших тщательный отбор. </a:t>
            </a:r>
          </a:p>
          <a:p>
            <a:pPr>
              <a:spcBef>
                <a:spcPts val="600"/>
              </a:spcBef>
            </a:pPr>
            <a:r>
              <a:rPr lang="ru-RU" sz="1100" dirty="0">
                <a:latin typeface="Cera Pro Medium" panose="00000600000000000000" pitchFamily="2" charset="0"/>
              </a:rPr>
              <a:t>Это позволит им значительно </a:t>
            </a:r>
            <a:br>
              <a:rPr lang="ru-RU" sz="1100" dirty="0">
                <a:latin typeface="Cera Pro Medium" panose="00000600000000000000" pitchFamily="2" charset="0"/>
              </a:rPr>
            </a:br>
            <a:r>
              <a:rPr lang="ru-RU" sz="1100" dirty="0">
                <a:latin typeface="Cera Pro Medium" panose="00000600000000000000" pitchFamily="2" charset="0"/>
              </a:rPr>
              <a:t>сэкономить время и ресурсы </a:t>
            </a:r>
            <a:br>
              <a:rPr lang="ru-RU" sz="1100" dirty="0">
                <a:latin typeface="Cera Pro Medium" panose="00000600000000000000" pitchFamily="2" charset="0"/>
              </a:rPr>
            </a:br>
            <a:r>
              <a:rPr lang="ru-RU" sz="1100" dirty="0">
                <a:latin typeface="Cera Pro Medium" panose="00000600000000000000" pitchFamily="2" charset="0"/>
              </a:rPr>
              <a:t>на поиск и найм персонала.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26E383-0CB7-4C95-9B73-6D869B36D419}"/>
              </a:ext>
            </a:extLst>
          </p:cNvPr>
          <p:cNvSpPr/>
          <p:nvPr/>
        </p:nvSpPr>
        <p:spPr>
          <a:xfrm>
            <a:off x="3814878" y="1305169"/>
            <a:ext cx="3161201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ru-RU" sz="1600" dirty="0">
                <a:latin typeface="Cera Pro Black" panose="00000A00000000000000" pitchFamily="2" charset="0"/>
              </a:rPr>
              <a:t>Снижение рисков </a:t>
            </a:r>
            <a:br>
              <a:rPr lang="ru-RU" sz="1600" dirty="0">
                <a:latin typeface="Cera Pro Black" panose="00000A00000000000000" pitchFamily="2" charset="0"/>
              </a:rPr>
            </a:br>
            <a:r>
              <a:rPr lang="ru-RU" sz="1600" dirty="0">
                <a:latin typeface="Cera Pro Black" panose="00000A00000000000000" pitchFamily="2" charset="0"/>
              </a:rPr>
              <a:t>найма</a:t>
            </a:r>
          </a:p>
          <a:p>
            <a:pPr>
              <a:spcBef>
                <a:spcPts val="600"/>
              </a:spcBef>
            </a:pPr>
            <a:r>
              <a:rPr lang="ru-RU" sz="1100" dirty="0">
                <a:latin typeface="Cera Pro Medium" panose="00000600000000000000" pitchFamily="2" charset="0"/>
              </a:rPr>
              <a:t>Благодаря проведению всесторонней оценки кандидатов, работодатели </a:t>
            </a:r>
            <a:br>
              <a:rPr lang="ru-RU" sz="1100" dirty="0">
                <a:latin typeface="Cera Pro Medium" panose="00000600000000000000" pitchFamily="2" charset="0"/>
              </a:rPr>
            </a:br>
            <a:r>
              <a:rPr lang="ru-RU" sz="1100" dirty="0">
                <a:latin typeface="Cera Pro Medium" panose="00000600000000000000" pitchFamily="2" charset="0"/>
              </a:rPr>
              <a:t>смогут снизить риски найма </a:t>
            </a:r>
            <a:br>
              <a:rPr lang="ru-RU" sz="1100" dirty="0">
                <a:latin typeface="Cera Pro Medium" panose="00000600000000000000" pitchFamily="2" charset="0"/>
              </a:rPr>
            </a:br>
            <a:r>
              <a:rPr lang="ru-RU" sz="1100" dirty="0">
                <a:latin typeface="Cera Pro Medium" panose="00000600000000000000" pitchFamily="2" charset="0"/>
              </a:rPr>
              <a:t>неподходящих или некомпетентных сотрудников, что позитивно скажется </a:t>
            </a:r>
            <a:br>
              <a:rPr lang="ru-RU" sz="1100" dirty="0">
                <a:latin typeface="Cera Pro Medium" panose="00000600000000000000" pitchFamily="2" charset="0"/>
              </a:rPr>
            </a:br>
            <a:r>
              <a:rPr lang="ru-RU" sz="1100" dirty="0">
                <a:latin typeface="Cera Pro Medium" panose="00000600000000000000" pitchFamily="2" charset="0"/>
              </a:rPr>
              <a:t>на эффективности их бизнеса.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CA67FA-3959-4F4B-A5CE-9A724985E22E}"/>
              </a:ext>
            </a:extLst>
          </p:cNvPr>
          <p:cNvSpPr/>
          <p:nvPr/>
        </p:nvSpPr>
        <p:spPr>
          <a:xfrm>
            <a:off x="356716" y="3931947"/>
            <a:ext cx="315518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>
                <a:latin typeface="Cera Pro Black" panose="00000A00000000000000" pitchFamily="2" charset="0"/>
              </a:rPr>
              <a:t>Присоединяйтесь к проекту</a:t>
            </a:r>
          </a:p>
          <a:p>
            <a:pPr>
              <a:spcBef>
                <a:spcPts val="600"/>
              </a:spcBef>
            </a:pPr>
            <a:r>
              <a:rPr lang="ru-RU" sz="1100" dirty="0">
                <a:latin typeface="Cera Pro Medium" panose="00000600000000000000" pitchFamily="2" charset="0"/>
              </a:rPr>
              <a:t>Мы приглашаем работодателей </a:t>
            </a:r>
            <a:br>
              <a:rPr lang="ru-RU" sz="1100" dirty="0">
                <a:latin typeface="Cera Pro Medium" panose="00000600000000000000" pitchFamily="2" charset="0"/>
              </a:rPr>
            </a:br>
            <a:r>
              <a:rPr lang="ru-RU" sz="1100" dirty="0">
                <a:latin typeface="Cera Pro Medium" panose="00000600000000000000" pitchFamily="2" charset="0"/>
              </a:rPr>
              <a:t>и соискателей присоединиться </a:t>
            </a:r>
            <a:br>
              <a:rPr lang="ru-RU" sz="1100" dirty="0">
                <a:latin typeface="Cera Pro Medium" panose="00000600000000000000" pitchFamily="2" charset="0"/>
              </a:rPr>
            </a:br>
            <a:r>
              <a:rPr lang="ru-RU" sz="1100" dirty="0">
                <a:latin typeface="Cera Pro Medium" panose="00000600000000000000" pitchFamily="2" charset="0"/>
              </a:rPr>
              <a:t>к</a:t>
            </a:r>
            <a:r>
              <a:rPr lang="en-US" sz="1100" dirty="0">
                <a:latin typeface="Cera Pro Medium" panose="00000600000000000000" pitchFamily="2" charset="0"/>
              </a:rPr>
              <a:t> </a:t>
            </a:r>
            <a:r>
              <a:rPr lang="ru-RU" sz="1100" dirty="0">
                <a:latin typeface="Cera Pro Medium" panose="00000600000000000000" pitchFamily="2" charset="0"/>
              </a:rPr>
              <a:t>нашему проекту и воспользоваться всеми преимуществами. </a:t>
            </a:r>
          </a:p>
          <a:p>
            <a:pPr>
              <a:spcBef>
                <a:spcPts val="600"/>
              </a:spcBef>
            </a:pPr>
            <a:r>
              <a:rPr lang="ru-RU" sz="1100" dirty="0">
                <a:latin typeface="Cera Pro Medium" panose="00000600000000000000" pitchFamily="2" charset="0"/>
              </a:rPr>
              <a:t>Начните свой путь к эффективному подбору персонала уже сегодня!</a:t>
            </a:r>
            <a:endParaRPr lang="ru-RU" sz="1200" dirty="0">
              <a:latin typeface="Cera Pro Medium" panose="00000600000000000000" pitchFamily="2" charset="0"/>
            </a:endParaRPr>
          </a:p>
        </p:txBody>
      </p:sp>
      <p:sp>
        <p:nvSpPr>
          <p:cNvPr id="9" name="object 21">
            <a:extLst>
              <a:ext uri="{FF2B5EF4-FFF2-40B4-BE49-F238E27FC236}">
                <a16:creationId xmlns:a16="http://schemas.microsoft.com/office/drawing/2014/main" id="{BD66953E-08E3-4C59-B6D6-00B0A9FD8578}"/>
              </a:ext>
            </a:extLst>
          </p:cNvPr>
          <p:cNvSpPr txBox="1">
            <a:spLocks/>
          </p:cNvSpPr>
          <p:nvPr/>
        </p:nvSpPr>
        <p:spPr>
          <a:xfrm>
            <a:off x="421038" y="289464"/>
            <a:ext cx="1039931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2700" marR="5080">
              <a:spcBef>
                <a:spcPts val="100"/>
              </a:spcBef>
              <a:defRPr sz="2600" b="1">
                <a:solidFill>
                  <a:srgbClr val="63A1F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800" dirty="0">
                <a:solidFill>
                  <a:schemeClr val="tx1"/>
                </a:solidFill>
                <a:latin typeface="Cera Pro Black" panose="00000A00000000000000" pitchFamily="2" charset="0"/>
              </a:rPr>
              <a:t>Преимущества для работодателей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FF9F89A-508D-499C-A6E3-30E882D1176A}"/>
              </a:ext>
            </a:extLst>
          </p:cNvPr>
          <p:cNvSpPr/>
          <p:nvPr/>
        </p:nvSpPr>
        <p:spPr>
          <a:xfrm>
            <a:off x="2722254" y="5925904"/>
            <a:ext cx="2261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50" b="1" dirty="0">
                <a:solidFill>
                  <a:schemeClr val="bg1"/>
                </a:solidFill>
                <a:latin typeface="Cera Pro Medium" panose="00000600000000000000" pitchFamily="2" charset="0"/>
              </a:rPr>
              <a:t>Анастасия Умнова</a:t>
            </a:r>
          </a:p>
          <a:p>
            <a:r>
              <a:rPr lang="en-US" sz="1150" dirty="0">
                <a:solidFill>
                  <a:schemeClr val="bg1"/>
                </a:solidFill>
                <a:latin typeface="Cera Pro Medium" panose="00000600000000000000" pitchFamily="2" charset="0"/>
              </a:rPr>
              <a:t>umnovaan@develop.mos.ru</a:t>
            </a:r>
            <a:br>
              <a:rPr lang="en-US" sz="1150" dirty="0">
                <a:solidFill>
                  <a:schemeClr val="bg1"/>
                </a:solidFill>
                <a:latin typeface="Cera Pro Medium" panose="00000600000000000000" pitchFamily="2" charset="0"/>
              </a:rPr>
            </a:br>
            <a:r>
              <a:rPr lang="ru-RU" sz="1150" dirty="0">
                <a:solidFill>
                  <a:schemeClr val="bg1"/>
                </a:solidFill>
                <a:latin typeface="Cera Pro Medium" panose="00000600000000000000" pitchFamily="2" charset="0"/>
              </a:rPr>
              <a:t>+7 968 880 10 88</a:t>
            </a:r>
            <a:r>
              <a:rPr lang="en-US" sz="1150" dirty="0">
                <a:solidFill>
                  <a:schemeClr val="bg1"/>
                </a:solidFill>
                <a:latin typeface="Cera Pro Medium" panose="00000600000000000000" pitchFamily="2" charset="0"/>
              </a:rPr>
              <a:t> </a:t>
            </a:r>
            <a:endParaRPr lang="ru-RU" sz="1150" dirty="0">
              <a:solidFill>
                <a:schemeClr val="bg1"/>
              </a:solidFill>
              <a:latin typeface="Cera Pro Medium" panose="00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8DE0C-D8E2-40C0-894E-001B9CCCE238}"/>
              </a:ext>
            </a:extLst>
          </p:cNvPr>
          <p:cNvSpPr txBox="1"/>
          <p:nvPr/>
        </p:nvSpPr>
        <p:spPr>
          <a:xfrm>
            <a:off x="707557" y="5929785"/>
            <a:ext cx="1699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150" b="1" i="0" u="none" strike="noStrike" baseline="0" dirty="0">
                <a:solidFill>
                  <a:schemeClr val="bg1"/>
                </a:solidFill>
                <a:latin typeface="Cera Pro Medium" panose="00000600000000000000" pitchFamily="2" charset="0"/>
                <a:ea typeface="Verdana" panose="020B0604030504040204" pitchFamily="34" charset="0"/>
              </a:rPr>
              <a:t>Добровольный</a:t>
            </a:r>
          </a:p>
          <a:p>
            <a:pPr algn="l"/>
            <a:r>
              <a:rPr lang="ru-RU" sz="1150" b="1" i="0" u="none" strike="noStrike" baseline="0" dirty="0">
                <a:solidFill>
                  <a:schemeClr val="bg1"/>
                </a:solidFill>
                <a:latin typeface="Cera Pro Medium" panose="00000600000000000000" pitchFamily="2" charset="0"/>
                <a:ea typeface="Verdana" panose="020B0604030504040204" pitchFamily="34" charset="0"/>
              </a:rPr>
              <a:t>квалификационный</a:t>
            </a:r>
          </a:p>
          <a:p>
            <a:pPr algn="l"/>
            <a:r>
              <a:rPr lang="ru-RU" sz="1150" b="1" i="0" u="none" strike="noStrike" baseline="0" dirty="0">
                <a:solidFill>
                  <a:schemeClr val="bg1"/>
                </a:solidFill>
                <a:latin typeface="Cera Pro Medium" panose="00000600000000000000" pitchFamily="2" charset="0"/>
                <a:ea typeface="Verdana" panose="020B0604030504040204" pitchFamily="34" charset="0"/>
              </a:rPr>
              <a:t>экзамен</a:t>
            </a:r>
            <a:endParaRPr lang="ru-RU" sz="1150" b="1" dirty="0">
              <a:solidFill>
                <a:schemeClr val="bg1"/>
              </a:solidFill>
              <a:latin typeface="Cera Pro Medium" panose="00000600000000000000" pitchFamily="2" charset="0"/>
              <a:ea typeface="Verdana" panose="020B060403050404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115175-DFAE-4955-A3D3-0BCA7A6DA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560627" y="200293"/>
            <a:ext cx="464349" cy="291567"/>
          </a:xfrm>
          <a:prstGeom prst="rect">
            <a:avLst/>
          </a:prstGeom>
        </p:spPr>
      </p:pic>
      <p:sp>
        <p:nvSpPr>
          <p:cNvPr id="28" name="object 18">
            <a:extLst>
              <a:ext uri="{FF2B5EF4-FFF2-40B4-BE49-F238E27FC236}">
                <a16:creationId xmlns:a16="http://schemas.microsoft.com/office/drawing/2014/main" id="{D9ECB943-794A-4B9D-A1F5-B6B2AA6EFFCA}"/>
              </a:ext>
            </a:extLst>
          </p:cNvPr>
          <p:cNvSpPr txBox="1">
            <a:spLocks/>
          </p:cNvSpPr>
          <p:nvPr/>
        </p:nvSpPr>
        <p:spPr>
          <a:xfrm>
            <a:off x="421038" y="742816"/>
            <a:ext cx="6788342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2700" marR="5080">
              <a:spcBef>
                <a:spcPts val="100"/>
              </a:spcBef>
              <a:defRPr sz="2000" b="1">
                <a:solidFill>
                  <a:srgbClr val="63A1F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ru-RU" sz="1600" dirty="0">
                <a:solidFill>
                  <a:schemeClr val="tx1"/>
                </a:solidFill>
                <a:latin typeface="Cera Pro Black" panose="00000A00000000000000" pitchFamily="2" charset="0"/>
              </a:rPr>
              <a:t>Добровольный квалификационный экзамен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A11F203-8E78-46C4-AC39-67EF08000287}"/>
              </a:ext>
            </a:extLst>
          </p:cNvPr>
          <p:cNvSpPr/>
          <p:nvPr/>
        </p:nvSpPr>
        <p:spPr>
          <a:xfrm>
            <a:off x="3814878" y="3923422"/>
            <a:ext cx="309086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>
                <a:latin typeface="Cera Pro Black" panose="00000A00000000000000" pitchFamily="2" charset="0"/>
              </a:rPr>
              <a:t>Станьте партнером</a:t>
            </a:r>
          </a:p>
          <a:p>
            <a:pPr>
              <a:spcBef>
                <a:spcPts val="600"/>
              </a:spcBef>
            </a:pPr>
            <a:r>
              <a:rPr lang="ru-RU" sz="1100" dirty="0">
                <a:latin typeface="Cera Pro Medium" panose="00000600000000000000" pitchFamily="2" charset="0"/>
              </a:rPr>
              <a:t>Если вы заинтересованы </a:t>
            </a:r>
            <a:br>
              <a:rPr lang="ru-RU" sz="1100" dirty="0">
                <a:latin typeface="Cera Pro Medium" panose="00000600000000000000" pitchFamily="2" charset="0"/>
              </a:rPr>
            </a:br>
            <a:r>
              <a:rPr lang="ru-RU" sz="1100" dirty="0">
                <a:latin typeface="Cera Pro Medium" panose="00000600000000000000" pitchFamily="2" charset="0"/>
              </a:rPr>
              <a:t>в сотрудничестве и хотите стать партнером</a:t>
            </a:r>
            <a:r>
              <a:rPr lang="en-US" sz="1100" dirty="0">
                <a:latin typeface="Cera Pro Medium" panose="00000600000000000000" pitchFamily="2" charset="0"/>
              </a:rPr>
              <a:t> </a:t>
            </a:r>
            <a:r>
              <a:rPr lang="ru-RU" sz="1100" dirty="0">
                <a:latin typeface="Cera Pro Medium" panose="00000600000000000000" pitchFamily="2" charset="0"/>
              </a:rPr>
              <a:t>нашего проекта, свяжитесь </a:t>
            </a:r>
            <a:br>
              <a:rPr lang="ru-RU" sz="1100" dirty="0">
                <a:latin typeface="Cera Pro Medium" panose="00000600000000000000" pitchFamily="2" charset="0"/>
              </a:rPr>
            </a:br>
            <a:r>
              <a:rPr lang="ru-RU" sz="1100" dirty="0">
                <a:latin typeface="Cera Pro Medium" panose="00000600000000000000" pitchFamily="2" charset="0"/>
              </a:rPr>
              <a:t>с нами. Мы готовы обсудить возможные</a:t>
            </a:r>
            <a:r>
              <a:rPr lang="en-US" sz="1100" dirty="0">
                <a:latin typeface="Cera Pro Medium" panose="00000600000000000000" pitchFamily="2" charset="0"/>
              </a:rPr>
              <a:t> </a:t>
            </a:r>
            <a:r>
              <a:rPr lang="ru-RU" sz="1100" dirty="0">
                <a:latin typeface="Cera Pro Medium" panose="00000600000000000000" pitchFamily="2" charset="0"/>
              </a:rPr>
              <a:t>варианты взаимодействия и разработать индивидуальные условия.</a:t>
            </a:r>
          </a:p>
          <a:p>
            <a:pPr>
              <a:spcBef>
                <a:spcPts val="600"/>
              </a:spcBef>
            </a:pPr>
            <a:endParaRPr lang="ru-RU" sz="1200" dirty="0">
              <a:latin typeface="Cera Pro Medium" panose="00000600000000000000" pitchFamily="2" charset="0"/>
            </a:endParaRPr>
          </a:p>
        </p:txBody>
      </p:sp>
      <p:pic>
        <p:nvPicPr>
          <p:cNvPr id="15" name="Рисунок 14" descr="Курсор со сплошной заливкой">
            <a:extLst>
              <a:ext uri="{FF2B5EF4-FFF2-40B4-BE49-F238E27FC236}">
                <a16:creationId xmlns:a16="http://schemas.microsoft.com/office/drawing/2014/main" id="{55B27258-61F3-4F8E-B356-3E12ADD2E1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831500" y="6067639"/>
            <a:ext cx="458209" cy="45820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019F98D-5843-467F-A5B5-4FB75F6E47FE}"/>
              </a:ext>
            </a:extLst>
          </p:cNvPr>
          <p:cNvSpPr txBox="1"/>
          <p:nvPr/>
        </p:nvSpPr>
        <p:spPr>
          <a:xfrm>
            <a:off x="11849070" y="6504402"/>
            <a:ext cx="353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ra Pro Black" panose="00000A00000000000000" pitchFamily="2" charset="0"/>
              </a:rPr>
              <a:t>7</a:t>
            </a:r>
            <a:endParaRPr lang="ru-RU" sz="1600" dirty="0">
              <a:latin typeface="Cera Pr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2174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726</Words>
  <Application>Microsoft Office PowerPoint</Application>
  <PresentationFormat>Широкоэкранный</PresentationFormat>
  <Paragraphs>187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5" baseType="lpstr">
      <vt:lpstr>Arial</vt:lpstr>
      <vt:lpstr>Calibri</vt:lpstr>
      <vt:lpstr>Calibri Light</vt:lpstr>
      <vt:lpstr>Cera Pro Black</vt:lpstr>
      <vt:lpstr>Cera Pro Medium</vt:lpstr>
      <vt:lpstr>Times New Roman</vt:lpstr>
      <vt:lpstr>Trebuchet MS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Калинкина Наталья Григорьевна</dc:creator>
  <cp:lastModifiedBy>Андреева Марина Михайловна</cp:lastModifiedBy>
  <cp:revision>56</cp:revision>
  <dcterms:created xsi:type="dcterms:W3CDTF">2024-06-25T08:08:53Z</dcterms:created>
  <dcterms:modified xsi:type="dcterms:W3CDTF">2024-06-26T12:43:39Z</dcterms:modified>
</cp:coreProperties>
</file>