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2"/>
  </p:notesMasterIdLst>
  <p:sldIdLst>
    <p:sldId id="268" r:id="rId2"/>
    <p:sldId id="257" r:id="rId3"/>
    <p:sldId id="258" r:id="rId4"/>
    <p:sldId id="273" r:id="rId5"/>
    <p:sldId id="269" r:id="rId6"/>
    <p:sldId id="259" r:id="rId7"/>
    <p:sldId id="261" r:id="rId8"/>
    <p:sldId id="270" r:id="rId9"/>
    <p:sldId id="271" r:id="rId10"/>
    <p:sldId id="272" r:id="rId11"/>
  </p:sldIdLst>
  <p:sldSz cx="12192000" cy="6858000"/>
  <p:notesSz cx="6858000" cy="9144000"/>
  <p:embeddedFontLst>
    <p:embeddedFont>
      <p:font typeface="Arial Black" panose="020B0A04020102020204" pitchFamily="34" charset="0"/>
      <p:regular r:id="rId13"/>
      <p:bold r:id="rId14"/>
    </p:embeddedFont>
    <p:embeddedFont>
      <p:font typeface="Trebuchet MS" panose="020B0603020202020204" pitchFamily="34" charset="0"/>
      <p:regular r:id="rId15"/>
      <p:bold r:id="rId16"/>
      <p:italic r:id="rId17"/>
      <p:boldItalic r:id="rId18"/>
    </p:embeddedFont>
    <p:embeddedFont>
      <p:font typeface="TT Firs Neue" panose="02000503030000020004" pitchFamily="2" charset="-52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024">
          <p15:clr>
            <a:srgbClr val="A4A3A4"/>
          </p15:clr>
        </p15:guide>
        <p15:guide id="2" pos="3840">
          <p15:clr>
            <a:srgbClr val="A4A3A4"/>
          </p15:clr>
        </p15:guide>
        <p15:guide id="3" pos="438" userDrawn="1">
          <p15:clr>
            <a:srgbClr val="A4A3A4"/>
          </p15:clr>
        </p15:guide>
        <p15:guide id="4" pos="7242" userDrawn="1">
          <p15:clr>
            <a:srgbClr val="A4A3A4"/>
          </p15:clr>
        </p15:guide>
        <p15:guide id="5" orient="horz" pos="3929" userDrawn="1">
          <p15:clr>
            <a:srgbClr val="A4A3A4"/>
          </p15:clr>
        </p15:guide>
        <p15:guide id="6" orient="horz" pos="799" userDrawn="1">
          <p15:clr>
            <a:srgbClr val="A4A3A4"/>
          </p15:clr>
        </p15:guide>
        <p15:guide id="7" pos="1685" userDrawn="1">
          <p15:clr>
            <a:srgbClr val="A4A3A4"/>
          </p15:clr>
        </p15:guide>
        <p15:guide id="8" orient="horz" pos="3067" userDrawn="1">
          <p15:clr>
            <a:srgbClr val="A4A3A4"/>
          </p15:clr>
        </p15:guide>
        <p15:guide id="9" orient="horz" pos="981" userDrawn="1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8" roundtripDataSignature="AMtx7mhVnpo9QHdf9pGsLbAi5/VRjePv0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rmen Manukyan" initials="" lastIdx="1" clrIdx="2"/>
  <p:cmAuthor id="1" name="Наталия Клименко" initials="" lastIdx="7" clrIdx="1"/>
  <p:cmAuthor id="2" name="Microsoft Office User" initials="MOU" lastIdx="2" clrIdx="3">
    <p:extLst>
      <p:ext uri="{19B8F6BF-5375-455C-9EA6-DF929625EA0E}">
        <p15:presenceInfo xmlns:p15="http://schemas.microsoft.com/office/powerpoint/2012/main" userId="Microsoft Office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C8FF"/>
    <a:srgbClr val="9966FF"/>
    <a:srgbClr val="FD5227"/>
    <a:srgbClr val="76FE42"/>
    <a:srgbClr val="B17DFF"/>
    <a:srgbClr val="5000AA"/>
    <a:srgbClr val="382A4A"/>
    <a:srgbClr val="844DDF"/>
    <a:srgbClr val="2A2A2A"/>
    <a:srgbClr val="F0F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7ADD136-F218-44C9-BA5F-0882B3AB750C}">
  <a:tblStyle styleId="{D7ADD136-F218-44C9-BA5F-0882B3AB750C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tcBdr/>
        <a:fill>
          <a:solidFill>
            <a:srgbClr val="D0DEE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0DEE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66" autoAdjust="0"/>
    <p:restoredTop sz="95600" autoAdjust="0"/>
  </p:normalViewPr>
  <p:slideViewPr>
    <p:cSldViewPr snapToGrid="0">
      <p:cViewPr varScale="1">
        <p:scale>
          <a:sx n="85" d="100"/>
          <a:sy n="85" d="100"/>
        </p:scale>
        <p:origin x="60" y="120"/>
      </p:cViewPr>
      <p:guideLst>
        <p:guide orient="horz" pos="2024"/>
        <p:guide pos="3840"/>
        <p:guide pos="438"/>
        <p:guide pos="7242"/>
        <p:guide orient="horz" pos="3929"/>
        <p:guide orient="horz" pos="799"/>
        <p:guide pos="1685"/>
        <p:guide orient="horz" pos="3067"/>
        <p:guide orient="horz" pos="981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9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38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43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4-04-16T06:17:10.131" idx="1">
    <p:pos x="-669" y="1374"/>
    <p:text>По идее здесь нужно написать размер рынка студентов, которых мы можем потенциально трудоустроить. Из чего исходим?</p:text>
    <p:extLst mod="1"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ommentPostId="AAABMCKvPHE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727861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f56fb32fe1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g1f56fb32fe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4" name="Google Shape;14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5" name="Google Shape;145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293618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851667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27999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snova 1">
  <p:cSld name="osnova 1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6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userDrawn="1">
  <p:cSld name="Только заголовок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EF1F2D-30AB-40F9-9975-F952E50B7FC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8436" y="4896895"/>
            <a:ext cx="10315137" cy="1654542"/>
          </a:xfrm>
          <a:prstGeom prst="rect">
            <a:avLst/>
          </a:prstGeom>
        </p:spPr>
        <p:txBody>
          <a:bodyPr anchor="ctr" anchorCtr="0"/>
          <a:lstStyle>
            <a:lvl1pPr algn="l">
              <a:defRPr sz="2177">
                <a:solidFill>
                  <a:schemeClr val="tx2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440591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1_Только заголовок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2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2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2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5" name="Google Shape;15;p12"/>
          <p:cNvSpPr txBox="1">
            <a:spLocks noGrp="1"/>
          </p:cNvSpPr>
          <p:nvPr>
            <p:ph type="title"/>
          </p:nvPr>
        </p:nvSpPr>
        <p:spPr>
          <a:xfrm>
            <a:off x="315388" y="351255"/>
            <a:ext cx="10151177" cy="413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75094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klimenko@ithub.ru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YEA2cz7biM&amp;t=1s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12.png"/><Relationship Id="rId17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4.png"/><Relationship Id="rId10" Type="http://schemas.openxmlformats.org/officeDocument/2006/relationships/image" Target="../media/image20.png"/><Relationship Id="rId19" Type="http://schemas.openxmlformats.org/officeDocument/2006/relationships/comments" Target="../comments/comment1.xml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8000">
              <a:srgbClr val="382A4A"/>
            </a:gs>
            <a:gs pos="100000">
              <a:srgbClr val="844DDF"/>
            </a:gs>
          </a:gsLst>
          <a:lin ang="4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358F4B94-9E44-4D10-9B55-3720E33BA001}"/>
              </a:ext>
            </a:extLst>
          </p:cNvPr>
          <p:cNvSpPr txBox="1"/>
          <p:nvPr/>
        </p:nvSpPr>
        <p:spPr>
          <a:xfrm>
            <a:off x="483251" y="1033229"/>
            <a:ext cx="10094874" cy="775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3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T Firs Neue" panose="02000503030000020004" pitchFamily="2" charset="-52"/>
                <a:ea typeface="Verdana" panose="020B0604030504040204" pitchFamily="34" charset="0"/>
                <a:cs typeface="Arial" panose="020B0604020202020204" pitchFamily="34" charset="0"/>
              </a:rPr>
              <a:t>Кадровый</a:t>
            </a:r>
            <a:r>
              <a:rPr kumimoji="0" lang="ru-RU" sz="4800" b="1" i="0" u="none" strike="noStrike" kern="1200" cap="none" spc="30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T Firs Neue" panose="02000503030000020004" pitchFamily="2" charset="-52"/>
                <a:ea typeface="Verdana" panose="020B0604030504040204" pitchFamily="34" charset="0"/>
                <a:cs typeface="Arial" panose="020B0604020202020204" pitchFamily="34" charset="0"/>
              </a:rPr>
              <a:t> маркетплей</a:t>
            </a:r>
            <a:r>
              <a:rPr kumimoji="0" lang="en-US" sz="4800" b="1" i="0" u="none" strike="noStrike" kern="1200" cap="none" spc="30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T Firs Neue" panose="02000503030000020004" pitchFamily="2" charset="-52"/>
                <a:ea typeface="Verdana" panose="020B0604030504040204" pitchFamily="34" charset="0"/>
                <a:cs typeface="Arial" panose="020B0604020202020204" pitchFamily="34" charset="0"/>
              </a:rPr>
              <a:t>c</a:t>
            </a:r>
            <a:endParaRPr kumimoji="0" lang="ru-RU" sz="4800" b="1" i="0" u="none" strike="noStrike" kern="1200" cap="none" spc="3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T Firs Neue" panose="02000503030000020004" pitchFamily="2" charset="-52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1245" y="1040928"/>
            <a:ext cx="2635233" cy="616757"/>
          </a:xfrm>
          <a:prstGeom prst="rect">
            <a:avLst/>
          </a:prstGeom>
        </p:spPr>
      </p:pic>
      <p:sp>
        <p:nvSpPr>
          <p:cNvPr id="3" name="Google Shape;29;p1">
            <a:extLst>
              <a:ext uri="{FF2B5EF4-FFF2-40B4-BE49-F238E27FC236}">
                <a16:creationId xmlns:a16="http://schemas.microsoft.com/office/drawing/2014/main" id="{209B8E7E-6824-AA83-4F28-A085BD1078C7}"/>
              </a:ext>
            </a:extLst>
          </p:cNvPr>
          <p:cNvSpPr/>
          <p:nvPr/>
        </p:nvSpPr>
        <p:spPr>
          <a:xfrm>
            <a:off x="4285400" y="1722317"/>
            <a:ext cx="3687809" cy="4968874"/>
          </a:xfrm>
          <a:prstGeom prst="roundRect">
            <a:avLst>
              <a:gd name="adj" fmla="val 1975"/>
            </a:avLst>
          </a:prstGeom>
          <a:solidFill>
            <a:srgbClr val="2A2A2A">
              <a:alpha val="71000"/>
            </a:srgbClr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29;p1">
            <a:extLst>
              <a:ext uri="{FF2B5EF4-FFF2-40B4-BE49-F238E27FC236}">
                <a16:creationId xmlns:a16="http://schemas.microsoft.com/office/drawing/2014/main" id="{D72E66B8-DFF5-9938-9862-EF2B55357EEE}"/>
              </a:ext>
            </a:extLst>
          </p:cNvPr>
          <p:cNvSpPr/>
          <p:nvPr/>
        </p:nvSpPr>
        <p:spPr>
          <a:xfrm>
            <a:off x="8167590" y="1722317"/>
            <a:ext cx="3784434" cy="4968874"/>
          </a:xfrm>
          <a:prstGeom prst="roundRect">
            <a:avLst>
              <a:gd name="adj" fmla="val 2307"/>
            </a:avLst>
          </a:prstGeom>
          <a:solidFill>
            <a:srgbClr val="2A2A2A">
              <a:alpha val="71000"/>
            </a:srgbClr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29;p1">
            <a:extLst>
              <a:ext uri="{FF2B5EF4-FFF2-40B4-BE49-F238E27FC236}">
                <a16:creationId xmlns:a16="http://schemas.microsoft.com/office/drawing/2014/main" id="{D88FD45E-878E-FA6D-DDAD-FB9C5061FBD5}"/>
              </a:ext>
            </a:extLst>
          </p:cNvPr>
          <p:cNvSpPr/>
          <p:nvPr/>
        </p:nvSpPr>
        <p:spPr>
          <a:xfrm>
            <a:off x="287388" y="1722317"/>
            <a:ext cx="3803631" cy="4968874"/>
          </a:xfrm>
          <a:prstGeom prst="roundRect">
            <a:avLst>
              <a:gd name="adj" fmla="val 2481"/>
            </a:avLst>
          </a:prstGeom>
          <a:solidFill>
            <a:srgbClr val="2A2A2A">
              <a:alpha val="71000"/>
            </a:srgbClr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29;p1">
            <a:extLst>
              <a:ext uri="{FF2B5EF4-FFF2-40B4-BE49-F238E27FC236}">
                <a16:creationId xmlns:a16="http://schemas.microsoft.com/office/drawing/2014/main" id="{17E18885-B911-6768-D85B-83930A88B83C}"/>
              </a:ext>
            </a:extLst>
          </p:cNvPr>
          <p:cNvSpPr/>
          <p:nvPr/>
        </p:nvSpPr>
        <p:spPr>
          <a:xfrm>
            <a:off x="419794" y="2333864"/>
            <a:ext cx="3247540" cy="974826"/>
          </a:xfrm>
          <a:prstGeom prst="roundRect">
            <a:avLst>
              <a:gd name="adj" fmla="val 5227"/>
            </a:avLst>
          </a:prstGeom>
          <a:solidFill>
            <a:srgbClr val="9966FF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29;p1">
            <a:extLst>
              <a:ext uri="{FF2B5EF4-FFF2-40B4-BE49-F238E27FC236}">
                <a16:creationId xmlns:a16="http://schemas.microsoft.com/office/drawing/2014/main" id="{3FBD06F6-F36E-977D-D2E3-3CEB9FFA1500}"/>
              </a:ext>
            </a:extLst>
          </p:cNvPr>
          <p:cNvSpPr/>
          <p:nvPr/>
        </p:nvSpPr>
        <p:spPr>
          <a:xfrm>
            <a:off x="8439013" y="2333864"/>
            <a:ext cx="3219114" cy="974826"/>
          </a:xfrm>
          <a:prstGeom prst="roundRect">
            <a:avLst>
              <a:gd name="adj" fmla="val 5227"/>
            </a:avLst>
          </a:prstGeom>
          <a:solidFill>
            <a:srgbClr val="9966FF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32;p1">
            <a:extLst>
              <a:ext uri="{FF2B5EF4-FFF2-40B4-BE49-F238E27FC236}">
                <a16:creationId xmlns:a16="http://schemas.microsoft.com/office/drawing/2014/main" id="{A057DE14-142C-5978-0A4B-694B86DFC25B}"/>
              </a:ext>
            </a:extLst>
          </p:cNvPr>
          <p:cNvSpPr/>
          <p:nvPr/>
        </p:nvSpPr>
        <p:spPr>
          <a:xfrm>
            <a:off x="447057" y="3525976"/>
            <a:ext cx="3537114" cy="2246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000" b="1" dirty="0">
                <a:solidFill>
                  <a:schemeClr val="bg1"/>
                </a:solidFill>
                <a:latin typeface="TT Firs Neue" panose="02000503030000020004" pitchFamily="2" charset="-52"/>
                <a:ea typeface="Calibri"/>
                <a:cs typeface="Calibri"/>
              </a:rPr>
              <a:t>«Адаптация, сопровождение и построение карьерной траектории молодого специалиста, в том числе в рамках наставничества»</a:t>
            </a:r>
          </a:p>
        </p:txBody>
      </p:sp>
      <p:sp>
        <p:nvSpPr>
          <p:cNvPr id="19" name="Google Shape;37;p1">
            <a:extLst>
              <a:ext uri="{FF2B5EF4-FFF2-40B4-BE49-F238E27FC236}">
                <a16:creationId xmlns:a16="http://schemas.microsoft.com/office/drawing/2014/main" id="{EC163DCF-0DCE-7D84-99C7-46C6A38D23B1}"/>
              </a:ext>
            </a:extLst>
          </p:cNvPr>
          <p:cNvSpPr/>
          <p:nvPr/>
        </p:nvSpPr>
        <p:spPr>
          <a:xfrm>
            <a:off x="359707" y="1808826"/>
            <a:ext cx="2182097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1506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i="0" u="none" strike="noStrike" cap="none" dirty="0">
                <a:solidFill>
                  <a:schemeClr val="bg1"/>
                </a:solidFill>
                <a:latin typeface="TT Firs Neue" panose="02000503030000020004" pitchFamily="2" charset="-52"/>
                <a:ea typeface="Calibri"/>
                <a:cs typeface="Calibri"/>
                <a:sym typeface="Calibri"/>
              </a:rPr>
              <a:t>Номинация</a:t>
            </a:r>
            <a:endParaRPr sz="2400" b="1" i="0" u="none" strike="noStrike" cap="none" dirty="0">
              <a:solidFill>
                <a:schemeClr val="bg1"/>
              </a:solidFill>
              <a:latin typeface="TT Firs Neue" panose="02000503030000020004" pitchFamily="2" charset="-52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38;p1">
            <a:extLst>
              <a:ext uri="{FF2B5EF4-FFF2-40B4-BE49-F238E27FC236}">
                <a16:creationId xmlns:a16="http://schemas.microsoft.com/office/drawing/2014/main" id="{5B2A58E3-C007-BA21-0ECC-5435AAEB800C}"/>
              </a:ext>
            </a:extLst>
          </p:cNvPr>
          <p:cNvSpPr/>
          <p:nvPr/>
        </p:nvSpPr>
        <p:spPr>
          <a:xfrm>
            <a:off x="8404018" y="1808826"/>
            <a:ext cx="2509504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1506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i="0" u="none" strike="noStrike" cap="none" dirty="0">
                <a:solidFill>
                  <a:schemeClr val="bg1"/>
                </a:solidFill>
                <a:latin typeface="TT Firs Neue" panose="02000503030000020004" pitchFamily="2" charset="-52"/>
                <a:ea typeface="Calibri"/>
                <a:cs typeface="Calibri"/>
                <a:sym typeface="Calibri"/>
              </a:rPr>
              <a:t>Связь</a:t>
            </a:r>
            <a:endParaRPr sz="2400" b="1" i="0" u="none" strike="noStrike" cap="none" dirty="0">
              <a:solidFill>
                <a:schemeClr val="bg1"/>
              </a:solidFill>
              <a:latin typeface="TT Firs Neue" panose="02000503030000020004" pitchFamily="2" charset="-52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5326;p46">
            <a:extLst>
              <a:ext uri="{FF2B5EF4-FFF2-40B4-BE49-F238E27FC236}">
                <a16:creationId xmlns:a16="http://schemas.microsoft.com/office/drawing/2014/main" id="{D75A449E-CFA7-5FA6-7258-D3794CFD36CF}"/>
              </a:ext>
            </a:extLst>
          </p:cNvPr>
          <p:cNvSpPr/>
          <p:nvPr/>
        </p:nvSpPr>
        <p:spPr>
          <a:xfrm>
            <a:off x="955426" y="2522121"/>
            <a:ext cx="593414" cy="598313"/>
          </a:xfrm>
          <a:custGeom>
            <a:avLst/>
            <a:gdLst/>
            <a:ahLst/>
            <a:cxnLst/>
            <a:rect l="l" t="t" r="r" b="b"/>
            <a:pathLst>
              <a:path w="12760" h="12761" extrusionOk="0">
                <a:moveTo>
                  <a:pt x="6427" y="3592"/>
                </a:moveTo>
                <a:cubicBezTo>
                  <a:pt x="7939" y="3592"/>
                  <a:pt x="9168" y="4821"/>
                  <a:pt x="9168" y="6365"/>
                </a:cubicBezTo>
                <a:cubicBezTo>
                  <a:pt x="9168" y="7846"/>
                  <a:pt x="7908" y="9106"/>
                  <a:pt x="6427" y="9106"/>
                </a:cubicBezTo>
                <a:cubicBezTo>
                  <a:pt x="4883" y="9106"/>
                  <a:pt x="3655" y="7877"/>
                  <a:pt x="3655" y="6365"/>
                </a:cubicBezTo>
                <a:cubicBezTo>
                  <a:pt x="3655" y="4821"/>
                  <a:pt x="4883" y="3592"/>
                  <a:pt x="6427" y="3592"/>
                </a:cubicBezTo>
                <a:close/>
                <a:moveTo>
                  <a:pt x="5829" y="1"/>
                </a:moveTo>
                <a:cubicBezTo>
                  <a:pt x="5356" y="1"/>
                  <a:pt x="5009" y="347"/>
                  <a:pt x="5009" y="852"/>
                </a:cubicBezTo>
                <a:lnTo>
                  <a:pt x="5009" y="1576"/>
                </a:lnTo>
                <a:cubicBezTo>
                  <a:pt x="4631" y="1702"/>
                  <a:pt x="4285" y="1828"/>
                  <a:pt x="3970" y="2017"/>
                </a:cubicBezTo>
                <a:lnTo>
                  <a:pt x="3466" y="1513"/>
                </a:lnTo>
                <a:cubicBezTo>
                  <a:pt x="3308" y="1356"/>
                  <a:pt x="3088" y="1277"/>
                  <a:pt x="2867" y="1277"/>
                </a:cubicBezTo>
                <a:cubicBezTo>
                  <a:pt x="2647" y="1277"/>
                  <a:pt x="2426" y="1356"/>
                  <a:pt x="2269" y="1513"/>
                </a:cubicBezTo>
                <a:lnTo>
                  <a:pt x="1481" y="2301"/>
                </a:lnTo>
                <a:cubicBezTo>
                  <a:pt x="1166" y="2616"/>
                  <a:pt x="1166" y="3151"/>
                  <a:pt x="1481" y="3466"/>
                </a:cubicBezTo>
                <a:lnTo>
                  <a:pt x="2017" y="4002"/>
                </a:lnTo>
                <a:cubicBezTo>
                  <a:pt x="1796" y="4317"/>
                  <a:pt x="1701" y="4664"/>
                  <a:pt x="1575" y="5010"/>
                </a:cubicBezTo>
                <a:lnTo>
                  <a:pt x="819" y="5010"/>
                </a:lnTo>
                <a:cubicBezTo>
                  <a:pt x="347" y="5010"/>
                  <a:pt x="0" y="5357"/>
                  <a:pt x="0" y="5829"/>
                </a:cubicBezTo>
                <a:lnTo>
                  <a:pt x="0" y="6932"/>
                </a:lnTo>
                <a:cubicBezTo>
                  <a:pt x="0" y="7405"/>
                  <a:pt x="347" y="7783"/>
                  <a:pt x="819" y="7783"/>
                </a:cubicBezTo>
                <a:lnTo>
                  <a:pt x="1575" y="7783"/>
                </a:lnTo>
                <a:cubicBezTo>
                  <a:pt x="1701" y="8129"/>
                  <a:pt x="1796" y="8476"/>
                  <a:pt x="2017" y="8791"/>
                </a:cubicBezTo>
                <a:lnTo>
                  <a:pt x="1481" y="9295"/>
                </a:lnTo>
                <a:cubicBezTo>
                  <a:pt x="1166" y="9610"/>
                  <a:pt x="1166" y="10177"/>
                  <a:pt x="1481" y="10492"/>
                </a:cubicBezTo>
                <a:lnTo>
                  <a:pt x="2269" y="11280"/>
                </a:lnTo>
                <a:cubicBezTo>
                  <a:pt x="2426" y="11437"/>
                  <a:pt x="2647" y="11516"/>
                  <a:pt x="2867" y="11516"/>
                </a:cubicBezTo>
                <a:cubicBezTo>
                  <a:pt x="3088" y="11516"/>
                  <a:pt x="3308" y="11437"/>
                  <a:pt x="3466" y="11280"/>
                </a:cubicBezTo>
                <a:lnTo>
                  <a:pt x="3970" y="10776"/>
                </a:lnTo>
                <a:cubicBezTo>
                  <a:pt x="4285" y="10965"/>
                  <a:pt x="4631" y="11091"/>
                  <a:pt x="5009" y="11185"/>
                </a:cubicBezTo>
                <a:lnTo>
                  <a:pt x="5009" y="11941"/>
                </a:lnTo>
                <a:cubicBezTo>
                  <a:pt x="5009" y="12414"/>
                  <a:pt x="5356" y="12760"/>
                  <a:pt x="5829" y="12760"/>
                </a:cubicBezTo>
                <a:lnTo>
                  <a:pt x="6931" y="12760"/>
                </a:lnTo>
                <a:cubicBezTo>
                  <a:pt x="7404" y="12760"/>
                  <a:pt x="7750" y="12414"/>
                  <a:pt x="7750" y="11941"/>
                </a:cubicBezTo>
                <a:lnTo>
                  <a:pt x="7750" y="11185"/>
                </a:lnTo>
                <a:cubicBezTo>
                  <a:pt x="8097" y="11091"/>
                  <a:pt x="8475" y="10965"/>
                  <a:pt x="8790" y="10776"/>
                </a:cubicBezTo>
                <a:lnTo>
                  <a:pt x="9294" y="11280"/>
                </a:lnTo>
                <a:cubicBezTo>
                  <a:pt x="9452" y="11437"/>
                  <a:pt x="9664" y="11516"/>
                  <a:pt x="9877" y="11516"/>
                </a:cubicBezTo>
                <a:cubicBezTo>
                  <a:pt x="10090" y="11516"/>
                  <a:pt x="10302" y="11437"/>
                  <a:pt x="10460" y="11280"/>
                </a:cubicBezTo>
                <a:lnTo>
                  <a:pt x="11247" y="10492"/>
                </a:lnTo>
                <a:cubicBezTo>
                  <a:pt x="11563" y="10177"/>
                  <a:pt x="11563" y="9610"/>
                  <a:pt x="11247" y="9295"/>
                </a:cubicBezTo>
                <a:lnTo>
                  <a:pt x="10743" y="8791"/>
                </a:lnTo>
                <a:cubicBezTo>
                  <a:pt x="10932" y="8476"/>
                  <a:pt x="11058" y="8129"/>
                  <a:pt x="11184" y="7783"/>
                </a:cubicBezTo>
                <a:lnTo>
                  <a:pt x="11941" y="7783"/>
                </a:lnTo>
                <a:cubicBezTo>
                  <a:pt x="12413" y="7783"/>
                  <a:pt x="12760" y="7405"/>
                  <a:pt x="12760" y="6932"/>
                </a:cubicBezTo>
                <a:lnTo>
                  <a:pt x="12760" y="5829"/>
                </a:lnTo>
                <a:cubicBezTo>
                  <a:pt x="12760" y="5325"/>
                  <a:pt x="12350" y="4979"/>
                  <a:pt x="11941" y="4979"/>
                </a:cubicBezTo>
                <a:lnTo>
                  <a:pt x="11184" y="4979"/>
                </a:lnTo>
                <a:cubicBezTo>
                  <a:pt x="11058" y="4632"/>
                  <a:pt x="10932" y="4254"/>
                  <a:pt x="10743" y="3939"/>
                </a:cubicBezTo>
                <a:lnTo>
                  <a:pt x="11247" y="3435"/>
                </a:lnTo>
                <a:cubicBezTo>
                  <a:pt x="11563" y="3120"/>
                  <a:pt x="11563" y="2553"/>
                  <a:pt x="11247" y="2238"/>
                </a:cubicBezTo>
                <a:lnTo>
                  <a:pt x="10460" y="1450"/>
                </a:lnTo>
                <a:cubicBezTo>
                  <a:pt x="10302" y="1293"/>
                  <a:pt x="10090" y="1214"/>
                  <a:pt x="9877" y="1214"/>
                </a:cubicBezTo>
                <a:cubicBezTo>
                  <a:pt x="9664" y="1214"/>
                  <a:pt x="9452" y="1293"/>
                  <a:pt x="9294" y="1450"/>
                </a:cubicBezTo>
                <a:lnTo>
                  <a:pt x="8790" y="1986"/>
                </a:lnTo>
                <a:cubicBezTo>
                  <a:pt x="8475" y="1765"/>
                  <a:pt x="8097" y="1671"/>
                  <a:pt x="7750" y="1545"/>
                </a:cubicBezTo>
                <a:lnTo>
                  <a:pt x="7750" y="852"/>
                </a:lnTo>
                <a:cubicBezTo>
                  <a:pt x="7750" y="379"/>
                  <a:pt x="7404" y="1"/>
                  <a:pt x="6931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44ADC3E7-5181-1FCE-95A3-E33D23CBBFA5}"/>
              </a:ext>
            </a:extLst>
          </p:cNvPr>
          <p:cNvGrpSpPr/>
          <p:nvPr/>
        </p:nvGrpSpPr>
        <p:grpSpPr>
          <a:xfrm>
            <a:off x="8741444" y="2555242"/>
            <a:ext cx="531960" cy="532070"/>
            <a:chOff x="2586785" y="1994250"/>
            <a:chExt cx="246078" cy="246129"/>
          </a:xfrm>
        </p:grpSpPr>
        <p:sp>
          <p:nvSpPr>
            <p:cNvPr id="26" name="Google Shape;4592;p45">
              <a:extLst>
                <a:ext uri="{FF2B5EF4-FFF2-40B4-BE49-F238E27FC236}">
                  <a16:creationId xmlns:a16="http://schemas.microsoft.com/office/drawing/2014/main" id="{8523AA19-5257-B87D-18A0-296C64827B8A}"/>
                </a:ext>
              </a:extLst>
            </p:cNvPr>
            <p:cNvSpPr/>
            <p:nvPr/>
          </p:nvSpPr>
          <p:spPr>
            <a:xfrm>
              <a:off x="2659344" y="2181726"/>
              <a:ext cx="100947" cy="58653"/>
            </a:xfrm>
            <a:custGeom>
              <a:avLst/>
              <a:gdLst/>
              <a:ahLst/>
              <a:cxnLst/>
              <a:rect l="l" t="t" r="r" b="b"/>
              <a:pathLst>
                <a:path w="7905" h="4593" extrusionOk="0">
                  <a:moveTo>
                    <a:pt x="0" y="0"/>
                  </a:moveTo>
                  <a:lnTo>
                    <a:pt x="0" y="566"/>
                  </a:lnTo>
                  <a:cubicBezTo>
                    <a:pt x="3" y="1298"/>
                    <a:pt x="479" y="1949"/>
                    <a:pt x="1178" y="2171"/>
                  </a:cubicBezTo>
                  <a:cubicBezTo>
                    <a:pt x="1407" y="3502"/>
                    <a:pt x="2560" y="4593"/>
                    <a:pt x="3954" y="4593"/>
                  </a:cubicBezTo>
                  <a:cubicBezTo>
                    <a:pt x="5345" y="4593"/>
                    <a:pt x="6499" y="3502"/>
                    <a:pt x="6728" y="2171"/>
                  </a:cubicBezTo>
                  <a:cubicBezTo>
                    <a:pt x="7426" y="1949"/>
                    <a:pt x="7902" y="1298"/>
                    <a:pt x="7905" y="566"/>
                  </a:cubicBezTo>
                  <a:lnTo>
                    <a:pt x="790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435D74"/>
                </a:solidFill>
              </a:endParaRPr>
            </a:p>
          </p:txBody>
        </p:sp>
        <p:sp>
          <p:nvSpPr>
            <p:cNvPr id="27" name="Google Shape;4593;p45">
              <a:extLst>
                <a:ext uri="{FF2B5EF4-FFF2-40B4-BE49-F238E27FC236}">
                  <a16:creationId xmlns:a16="http://schemas.microsoft.com/office/drawing/2014/main" id="{B0155975-F461-0A1F-54C8-FC8F0ABAB4E2}"/>
                </a:ext>
              </a:extLst>
            </p:cNvPr>
            <p:cNvSpPr/>
            <p:nvPr/>
          </p:nvSpPr>
          <p:spPr>
            <a:xfrm>
              <a:off x="2619425" y="1994250"/>
              <a:ext cx="177401" cy="173072"/>
            </a:xfrm>
            <a:custGeom>
              <a:avLst/>
              <a:gdLst/>
              <a:ahLst/>
              <a:cxnLst/>
              <a:rect l="l" t="t" r="r" b="b"/>
              <a:pathLst>
                <a:path w="13892" h="13553" extrusionOk="0">
                  <a:moveTo>
                    <a:pt x="7080" y="2260"/>
                  </a:moveTo>
                  <a:cubicBezTo>
                    <a:pt x="9574" y="2263"/>
                    <a:pt x="11594" y="4284"/>
                    <a:pt x="11597" y="6777"/>
                  </a:cubicBezTo>
                  <a:cubicBezTo>
                    <a:pt x="11597" y="7090"/>
                    <a:pt x="11344" y="7340"/>
                    <a:pt x="11031" y="7340"/>
                  </a:cubicBezTo>
                  <a:cubicBezTo>
                    <a:pt x="10718" y="7340"/>
                    <a:pt x="10468" y="7090"/>
                    <a:pt x="10468" y="6777"/>
                  </a:cubicBezTo>
                  <a:cubicBezTo>
                    <a:pt x="10465" y="4907"/>
                    <a:pt x="8950" y="3392"/>
                    <a:pt x="7080" y="3389"/>
                  </a:cubicBezTo>
                  <a:cubicBezTo>
                    <a:pt x="6767" y="3389"/>
                    <a:pt x="6514" y="3136"/>
                    <a:pt x="6514" y="2826"/>
                  </a:cubicBezTo>
                  <a:cubicBezTo>
                    <a:pt x="6514" y="2513"/>
                    <a:pt x="6767" y="2260"/>
                    <a:pt x="7080" y="2260"/>
                  </a:cubicBezTo>
                  <a:close/>
                  <a:moveTo>
                    <a:pt x="7070" y="1"/>
                  </a:moveTo>
                  <a:cubicBezTo>
                    <a:pt x="6595" y="1"/>
                    <a:pt x="6111" y="50"/>
                    <a:pt x="5623" y="152"/>
                  </a:cubicBezTo>
                  <a:cubicBezTo>
                    <a:pt x="3075" y="685"/>
                    <a:pt x="1001" y="2754"/>
                    <a:pt x="459" y="5301"/>
                  </a:cubicBezTo>
                  <a:cubicBezTo>
                    <a:pt x="1" y="7469"/>
                    <a:pt x="567" y="9644"/>
                    <a:pt x="2015" y="11270"/>
                  </a:cubicBezTo>
                  <a:cubicBezTo>
                    <a:pt x="2584" y="11908"/>
                    <a:pt x="2952" y="12703"/>
                    <a:pt x="3072" y="13552"/>
                  </a:cubicBezTo>
                  <a:lnTo>
                    <a:pt x="11088" y="13552"/>
                  </a:lnTo>
                  <a:cubicBezTo>
                    <a:pt x="11221" y="12691"/>
                    <a:pt x="11597" y="11887"/>
                    <a:pt x="12175" y="11233"/>
                  </a:cubicBezTo>
                  <a:cubicBezTo>
                    <a:pt x="13259" y="10002"/>
                    <a:pt x="13892" y="8418"/>
                    <a:pt x="13892" y="6777"/>
                  </a:cubicBezTo>
                  <a:cubicBezTo>
                    <a:pt x="13892" y="2969"/>
                    <a:pt x="10766" y="1"/>
                    <a:pt x="7070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435D74"/>
                </a:solidFill>
              </a:endParaRPr>
            </a:p>
          </p:txBody>
        </p:sp>
        <p:sp>
          <p:nvSpPr>
            <p:cNvPr id="28" name="Google Shape;4594;p45">
              <a:extLst>
                <a:ext uri="{FF2B5EF4-FFF2-40B4-BE49-F238E27FC236}">
                  <a16:creationId xmlns:a16="http://schemas.microsoft.com/office/drawing/2014/main" id="{4A22EC1F-4073-5BA4-A0B6-DC767CE180FC}"/>
                </a:ext>
              </a:extLst>
            </p:cNvPr>
            <p:cNvSpPr/>
            <p:nvPr/>
          </p:nvSpPr>
          <p:spPr>
            <a:xfrm>
              <a:off x="2586785" y="2080780"/>
              <a:ext cx="28809" cy="14443"/>
            </a:xfrm>
            <a:custGeom>
              <a:avLst/>
              <a:gdLst/>
              <a:ahLst/>
              <a:cxnLst/>
              <a:rect l="l" t="t" r="r" b="b"/>
              <a:pathLst>
                <a:path w="2256" h="1131" extrusionOk="0">
                  <a:moveTo>
                    <a:pt x="563" y="1"/>
                  </a:moveTo>
                  <a:cubicBezTo>
                    <a:pt x="250" y="1"/>
                    <a:pt x="0" y="254"/>
                    <a:pt x="0" y="567"/>
                  </a:cubicBezTo>
                  <a:cubicBezTo>
                    <a:pt x="0" y="877"/>
                    <a:pt x="250" y="1130"/>
                    <a:pt x="563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435D74"/>
                </a:solidFill>
              </a:endParaRPr>
            </a:p>
          </p:txBody>
        </p:sp>
        <p:sp>
          <p:nvSpPr>
            <p:cNvPr id="29" name="Google Shape;4595;p45">
              <a:extLst>
                <a:ext uri="{FF2B5EF4-FFF2-40B4-BE49-F238E27FC236}">
                  <a16:creationId xmlns:a16="http://schemas.microsoft.com/office/drawing/2014/main" id="{D2A3426F-5196-B140-FFBA-730C7D7B8A3D}"/>
                </a:ext>
              </a:extLst>
            </p:cNvPr>
            <p:cNvSpPr/>
            <p:nvPr/>
          </p:nvSpPr>
          <p:spPr>
            <a:xfrm>
              <a:off x="2588241" y="2032509"/>
              <a:ext cx="25974" cy="24557"/>
            </a:xfrm>
            <a:custGeom>
              <a:avLst/>
              <a:gdLst/>
              <a:ahLst/>
              <a:cxnLst/>
              <a:rect l="l" t="t" r="r" b="b"/>
              <a:pathLst>
                <a:path w="2034" h="1923" extrusionOk="0">
                  <a:moveTo>
                    <a:pt x="623" y="0"/>
                  </a:moveTo>
                  <a:cubicBezTo>
                    <a:pt x="478" y="0"/>
                    <a:pt x="333" y="56"/>
                    <a:pt x="224" y="167"/>
                  </a:cubicBezTo>
                  <a:cubicBezTo>
                    <a:pt x="4" y="384"/>
                    <a:pt x="1" y="736"/>
                    <a:pt x="214" y="959"/>
                  </a:cubicBezTo>
                  <a:lnTo>
                    <a:pt x="1015" y="1757"/>
                  </a:lnTo>
                  <a:cubicBezTo>
                    <a:pt x="1125" y="1867"/>
                    <a:pt x="1269" y="1922"/>
                    <a:pt x="1413" y="1922"/>
                  </a:cubicBezTo>
                  <a:cubicBezTo>
                    <a:pt x="1558" y="1922"/>
                    <a:pt x="1702" y="1867"/>
                    <a:pt x="1813" y="1757"/>
                  </a:cubicBezTo>
                  <a:cubicBezTo>
                    <a:pt x="2033" y="1534"/>
                    <a:pt x="2033" y="1179"/>
                    <a:pt x="1813" y="959"/>
                  </a:cubicBezTo>
                  <a:lnTo>
                    <a:pt x="1015" y="158"/>
                  </a:lnTo>
                  <a:cubicBezTo>
                    <a:pt x="906" y="53"/>
                    <a:pt x="764" y="0"/>
                    <a:pt x="62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435D74"/>
                </a:solidFill>
              </a:endParaRPr>
            </a:p>
          </p:txBody>
        </p:sp>
        <p:sp>
          <p:nvSpPr>
            <p:cNvPr id="30" name="Google Shape;4596;p45">
              <a:extLst>
                <a:ext uri="{FF2B5EF4-FFF2-40B4-BE49-F238E27FC236}">
                  <a16:creationId xmlns:a16="http://schemas.microsoft.com/office/drawing/2014/main" id="{8E19EDA0-83C0-6934-408F-3BAE36F90A17}"/>
                </a:ext>
              </a:extLst>
            </p:cNvPr>
            <p:cNvSpPr/>
            <p:nvPr/>
          </p:nvSpPr>
          <p:spPr>
            <a:xfrm>
              <a:off x="2588241" y="2119026"/>
              <a:ext cx="25898" cy="24467"/>
            </a:xfrm>
            <a:custGeom>
              <a:avLst/>
              <a:gdLst/>
              <a:ahLst/>
              <a:cxnLst/>
              <a:rect l="l" t="t" r="r" b="b"/>
              <a:pathLst>
                <a:path w="2028" h="1916" extrusionOk="0">
                  <a:moveTo>
                    <a:pt x="1405" y="0"/>
                  </a:moveTo>
                  <a:cubicBezTo>
                    <a:pt x="1264" y="0"/>
                    <a:pt x="1124" y="53"/>
                    <a:pt x="1015" y="159"/>
                  </a:cubicBezTo>
                  <a:lnTo>
                    <a:pt x="214" y="960"/>
                  </a:lnTo>
                  <a:cubicBezTo>
                    <a:pt x="1" y="1179"/>
                    <a:pt x="4" y="1532"/>
                    <a:pt x="224" y="1749"/>
                  </a:cubicBezTo>
                  <a:cubicBezTo>
                    <a:pt x="333" y="1860"/>
                    <a:pt x="478" y="1916"/>
                    <a:pt x="623" y="1916"/>
                  </a:cubicBezTo>
                  <a:cubicBezTo>
                    <a:pt x="764" y="1916"/>
                    <a:pt x="906" y="1863"/>
                    <a:pt x="1015" y="1758"/>
                  </a:cubicBezTo>
                  <a:lnTo>
                    <a:pt x="1813" y="960"/>
                  </a:lnTo>
                  <a:cubicBezTo>
                    <a:pt x="2027" y="737"/>
                    <a:pt x="2024" y="384"/>
                    <a:pt x="1804" y="168"/>
                  </a:cubicBezTo>
                  <a:cubicBezTo>
                    <a:pt x="1695" y="56"/>
                    <a:pt x="1550" y="0"/>
                    <a:pt x="140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435D74"/>
                </a:solidFill>
              </a:endParaRPr>
            </a:p>
          </p:txBody>
        </p:sp>
        <p:sp>
          <p:nvSpPr>
            <p:cNvPr id="31" name="Google Shape;4597;p45">
              <a:extLst>
                <a:ext uri="{FF2B5EF4-FFF2-40B4-BE49-F238E27FC236}">
                  <a16:creationId xmlns:a16="http://schemas.microsoft.com/office/drawing/2014/main" id="{080E1F8F-D09E-B9BC-D0CE-B7ECAA4E5465}"/>
                </a:ext>
              </a:extLst>
            </p:cNvPr>
            <p:cNvSpPr/>
            <p:nvPr/>
          </p:nvSpPr>
          <p:spPr>
            <a:xfrm>
              <a:off x="2804041" y="2080780"/>
              <a:ext cx="28822" cy="14443"/>
            </a:xfrm>
            <a:custGeom>
              <a:avLst/>
              <a:gdLst/>
              <a:ahLst/>
              <a:cxnLst/>
              <a:rect l="l" t="t" r="r" b="b"/>
              <a:pathLst>
                <a:path w="2257" h="1131" extrusionOk="0">
                  <a:moveTo>
                    <a:pt x="564" y="1"/>
                  </a:moveTo>
                  <a:cubicBezTo>
                    <a:pt x="251" y="1"/>
                    <a:pt x="1" y="254"/>
                    <a:pt x="1" y="567"/>
                  </a:cubicBezTo>
                  <a:cubicBezTo>
                    <a:pt x="1" y="877"/>
                    <a:pt x="251" y="1130"/>
                    <a:pt x="564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435D74"/>
                </a:solidFill>
              </a:endParaRPr>
            </a:p>
          </p:txBody>
        </p:sp>
        <p:sp>
          <p:nvSpPr>
            <p:cNvPr id="32" name="Google Shape;4598;p45">
              <a:extLst>
                <a:ext uri="{FF2B5EF4-FFF2-40B4-BE49-F238E27FC236}">
                  <a16:creationId xmlns:a16="http://schemas.microsoft.com/office/drawing/2014/main" id="{5883643C-B3A1-4AB2-59D6-44DBB7BE0C2B}"/>
                </a:ext>
              </a:extLst>
            </p:cNvPr>
            <p:cNvSpPr/>
            <p:nvPr/>
          </p:nvSpPr>
          <p:spPr>
            <a:xfrm>
              <a:off x="2805510" y="2032509"/>
              <a:ext cx="25885" cy="24467"/>
            </a:xfrm>
            <a:custGeom>
              <a:avLst/>
              <a:gdLst/>
              <a:ahLst/>
              <a:cxnLst/>
              <a:rect l="l" t="t" r="r" b="b"/>
              <a:pathLst>
                <a:path w="2027" h="1916" extrusionOk="0">
                  <a:moveTo>
                    <a:pt x="1405" y="0"/>
                  </a:moveTo>
                  <a:cubicBezTo>
                    <a:pt x="1264" y="0"/>
                    <a:pt x="1123" y="53"/>
                    <a:pt x="1015" y="158"/>
                  </a:cubicBezTo>
                  <a:lnTo>
                    <a:pt x="214" y="959"/>
                  </a:lnTo>
                  <a:cubicBezTo>
                    <a:pt x="0" y="1179"/>
                    <a:pt x="3" y="1531"/>
                    <a:pt x="223" y="1748"/>
                  </a:cubicBezTo>
                  <a:cubicBezTo>
                    <a:pt x="333" y="1860"/>
                    <a:pt x="478" y="1915"/>
                    <a:pt x="623" y="1915"/>
                  </a:cubicBezTo>
                  <a:cubicBezTo>
                    <a:pt x="764" y="1915"/>
                    <a:pt x="905" y="1863"/>
                    <a:pt x="1015" y="1757"/>
                  </a:cubicBezTo>
                  <a:lnTo>
                    <a:pt x="1813" y="959"/>
                  </a:lnTo>
                  <a:cubicBezTo>
                    <a:pt x="2027" y="736"/>
                    <a:pt x="2024" y="384"/>
                    <a:pt x="1804" y="167"/>
                  </a:cubicBezTo>
                  <a:cubicBezTo>
                    <a:pt x="1694" y="56"/>
                    <a:pt x="1549" y="0"/>
                    <a:pt x="140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435D74"/>
                </a:solidFill>
              </a:endParaRPr>
            </a:p>
          </p:txBody>
        </p:sp>
        <p:sp>
          <p:nvSpPr>
            <p:cNvPr id="33" name="Google Shape;4599;p45">
              <a:extLst>
                <a:ext uri="{FF2B5EF4-FFF2-40B4-BE49-F238E27FC236}">
                  <a16:creationId xmlns:a16="http://schemas.microsoft.com/office/drawing/2014/main" id="{9D7AADDE-916A-5C4A-5545-072C8244646E}"/>
                </a:ext>
              </a:extLst>
            </p:cNvPr>
            <p:cNvSpPr/>
            <p:nvPr/>
          </p:nvSpPr>
          <p:spPr>
            <a:xfrm>
              <a:off x="2805433" y="2118936"/>
              <a:ext cx="25961" cy="24557"/>
            </a:xfrm>
            <a:custGeom>
              <a:avLst/>
              <a:gdLst/>
              <a:ahLst/>
              <a:cxnLst/>
              <a:rect l="l" t="t" r="r" b="b"/>
              <a:pathLst>
                <a:path w="2033" h="1923" extrusionOk="0">
                  <a:moveTo>
                    <a:pt x="621" y="1"/>
                  </a:moveTo>
                  <a:cubicBezTo>
                    <a:pt x="476" y="1"/>
                    <a:pt x="331" y="56"/>
                    <a:pt x="220" y="166"/>
                  </a:cubicBezTo>
                  <a:cubicBezTo>
                    <a:pt x="0" y="388"/>
                    <a:pt x="0" y="744"/>
                    <a:pt x="220" y="967"/>
                  </a:cubicBezTo>
                  <a:lnTo>
                    <a:pt x="1021" y="1765"/>
                  </a:lnTo>
                  <a:cubicBezTo>
                    <a:pt x="1129" y="1870"/>
                    <a:pt x="1270" y="1923"/>
                    <a:pt x="1411" y="1923"/>
                  </a:cubicBezTo>
                  <a:cubicBezTo>
                    <a:pt x="1555" y="1923"/>
                    <a:pt x="1700" y="1867"/>
                    <a:pt x="1810" y="1756"/>
                  </a:cubicBezTo>
                  <a:cubicBezTo>
                    <a:pt x="2030" y="1539"/>
                    <a:pt x="2033" y="1186"/>
                    <a:pt x="1819" y="967"/>
                  </a:cubicBezTo>
                  <a:lnTo>
                    <a:pt x="1021" y="166"/>
                  </a:lnTo>
                  <a:cubicBezTo>
                    <a:pt x="910" y="56"/>
                    <a:pt x="765" y="1"/>
                    <a:pt x="621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435D74"/>
                </a:solidFill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1BCA09F7-2093-A81F-594E-741A73D7345D}"/>
              </a:ext>
            </a:extLst>
          </p:cNvPr>
          <p:cNvSpPr txBox="1"/>
          <p:nvPr/>
        </p:nvSpPr>
        <p:spPr>
          <a:xfrm>
            <a:off x="8439012" y="3525976"/>
            <a:ext cx="329523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TT Firs Neue" panose="02000503030000020004" pitchFamily="2" charset="-52"/>
                <a:ea typeface="Calibri"/>
                <a:cs typeface="Calibri"/>
              </a:rPr>
              <a:t>Контактная информация представителя организации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685B46A-43AC-E231-B53E-6FABCB219554}"/>
              </a:ext>
            </a:extLst>
          </p:cNvPr>
          <p:cNvSpPr txBox="1"/>
          <p:nvPr/>
        </p:nvSpPr>
        <p:spPr>
          <a:xfrm>
            <a:off x="8439012" y="4954031"/>
            <a:ext cx="2305456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100" dirty="0">
                <a:solidFill>
                  <a:schemeClr val="bg1"/>
                </a:solidFill>
                <a:latin typeface="TT Firs Neue" panose="02000503030000020004" pitchFamily="2" charset="-52"/>
                <a:ea typeface="Calibri"/>
                <a:cs typeface="Calibri"/>
              </a:rPr>
              <a:t>Клименко Наталия Евгеньевна</a:t>
            </a:r>
            <a:br>
              <a:rPr lang="ru-RU" sz="1100" dirty="0">
                <a:solidFill>
                  <a:schemeClr val="bg1"/>
                </a:solidFill>
                <a:latin typeface="TT Firs Neue" panose="02000503030000020004" pitchFamily="2" charset="-52"/>
                <a:ea typeface="Calibri"/>
                <a:cs typeface="Calibri"/>
              </a:rPr>
            </a:br>
            <a:r>
              <a:rPr lang="ru-RU" sz="1100" dirty="0">
                <a:solidFill>
                  <a:schemeClr val="bg1"/>
                </a:solidFill>
                <a:latin typeface="TT Firs Neue" panose="02000503030000020004" pitchFamily="2" charset="-52"/>
                <a:ea typeface="Calibri"/>
                <a:cs typeface="Calibri"/>
              </a:rPr>
              <a:t> </a:t>
            </a:r>
            <a:r>
              <a:rPr lang="ru-RU" sz="1100" dirty="0">
                <a:solidFill>
                  <a:schemeClr val="bg1"/>
                </a:solidFill>
                <a:latin typeface="TT Firs Neue" panose="02000503030000020004" pitchFamily="2" charset="-52"/>
                <a:ea typeface="Calibri"/>
                <a:cs typeface="Calibri"/>
                <a:hlinkClick r:id="rId3" tooltip="http://klimenko@ithub.ru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klimenko@ithub.ru</a:t>
            </a:r>
            <a:endParaRPr lang="ru-RU" sz="1100" dirty="0">
              <a:solidFill>
                <a:schemeClr val="bg1"/>
              </a:solidFill>
              <a:latin typeface="TT Firs Neue" panose="02000503030000020004" pitchFamily="2" charset="-52"/>
              <a:ea typeface="Calibri"/>
              <a:cs typeface="Calibri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100" dirty="0">
                <a:solidFill>
                  <a:schemeClr val="bg1"/>
                </a:solidFill>
                <a:latin typeface="TT Firs Neue" panose="02000503030000020004" pitchFamily="2" charset="-52"/>
                <a:ea typeface="Calibri"/>
                <a:cs typeface="Calibri"/>
              </a:rPr>
              <a:t>+7 9032865733</a:t>
            </a:r>
          </a:p>
        </p:txBody>
      </p:sp>
      <p:sp>
        <p:nvSpPr>
          <p:cNvPr id="47" name="Google Shape;29;p1">
            <a:extLst>
              <a:ext uri="{FF2B5EF4-FFF2-40B4-BE49-F238E27FC236}">
                <a16:creationId xmlns:a16="http://schemas.microsoft.com/office/drawing/2014/main" id="{BD62A921-3F69-E4AB-6129-E6AB6BF8CC31}"/>
              </a:ext>
            </a:extLst>
          </p:cNvPr>
          <p:cNvSpPr/>
          <p:nvPr/>
        </p:nvSpPr>
        <p:spPr>
          <a:xfrm>
            <a:off x="4550729" y="2333864"/>
            <a:ext cx="3195236" cy="988483"/>
          </a:xfrm>
          <a:prstGeom prst="roundRect">
            <a:avLst>
              <a:gd name="adj" fmla="val 5227"/>
            </a:avLst>
          </a:prstGeom>
          <a:solidFill>
            <a:srgbClr val="9966FF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39;p1">
            <a:extLst>
              <a:ext uri="{FF2B5EF4-FFF2-40B4-BE49-F238E27FC236}">
                <a16:creationId xmlns:a16="http://schemas.microsoft.com/office/drawing/2014/main" id="{20803D08-7456-FA6F-8A0E-F36D4CBEB992}"/>
              </a:ext>
            </a:extLst>
          </p:cNvPr>
          <p:cNvSpPr/>
          <p:nvPr/>
        </p:nvSpPr>
        <p:spPr>
          <a:xfrm>
            <a:off x="4525159" y="1808826"/>
            <a:ext cx="3220805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1506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i="0" u="none" strike="noStrike" cap="none" dirty="0">
                <a:solidFill>
                  <a:schemeClr val="bg1"/>
                </a:solidFill>
                <a:latin typeface="TT Firs Neue" panose="02000503030000020004" pitchFamily="2" charset="-52"/>
                <a:ea typeface="Calibri"/>
                <a:cs typeface="Calibri"/>
                <a:sym typeface="Calibri"/>
              </a:rPr>
              <a:t>Организация</a:t>
            </a:r>
            <a:endParaRPr sz="2400" b="1" i="0" u="none" strike="noStrike" cap="none" dirty="0">
              <a:solidFill>
                <a:schemeClr val="bg1"/>
              </a:solidFill>
              <a:latin typeface="TT Firs Neue" panose="02000503030000020004" pitchFamily="2" charset="-52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0;p1">
            <a:extLst>
              <a:ext uri="{FF2B5EF4-FFF2-40B4-BE49-F238E27FC236}">
                <a16:creationId xmlns:a16="http://schemas.microsoft.com/office/drawing/2014/main" id="{DFDB77A1-6B77-0557-FBAF-6BED9B2A5712}"/>
              </a:ext>
            </a:extLst>
          </p:cNvPr>
          <p:cNvSpPr/>
          <p:nvPr/>
        </p:nvSpPr>
        <p:spPr>
          <a:xfrm>
            <a:off x="4535681" y="3525976"/>
            <a:ext cx="2285878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1506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i="0" u="none" strike="noStrike" cap="none" dirty="0">
                <a:solidFill>
                  <a:schemeClr val="bg1"/>
                </a:solidFill>
                <a:latin typeface="TT Firs Neue" panose="02000503030000020004" pitchFamily="2" charset="-52"/>
                <a:ea typeface="Calibri"/>
                <a:cs typeface="Calibri"/>
                <a:sym typeface="Calibri"/>
              </a:rPr>
              <a:t>Наименование</a:t>
            </a:r>
            <a:endParaRPr lang="en-US" sz="2000" b="1" i="0" u="none" strike="noStrike" cap="none" dirty="0">
              <a:solidFill>
                <a:schemeClr val="bg1"/>
              </a:solidFill>
              <a:latin typeface="TT Firs Neue" panose="02000503030000020004" pitchFamily="2" charset="-52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41;p1">
            <a:extLst>
              <a:ext uri="{FF2B5EF4-FFF2-40B4-BE49-F238E27FC236}">
                <a16:creationId xmlns:a16="http://schemas.microsoft.com/office/drawing/2014/main" id="{A4F28ADF-527A-DE86-8C2E-C058497D6B44}"/>
              </a:ext>
            </a:extLst>
          </p:cNvPr>
          <p:cNvSpPr/>
          <p:nvPr/>
        </p:nvSpPr>
        <p:spPr>
          <a:xfrm>
            <a:off x="4535681" y="3933051"/>
            <a:ext cx="4030492" cy="600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1506"/>
            <a:r>
              <a:rPr lang="ru-RU" sz="1100" dirty="0">
                <a:solidFill>
                  <a:schemeClr val="bg1"/>
                </a:solidFill>
                <a:latin typeface="TT Firs Neue" panose="02000503030000020004" pitchFamily="2" charset="-52"/>
                <a:ea typeface="Calibri"/>
                <a:cs typeface="Calibri"/>
              </a:rPr>
              <a:t>Общество с ограниченной ответственностью «Стратегии технологий образования»</a:t>
            </a:r>
          </a:p>
          <a:p>
            <a:pPr marL="11506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 dirty="0">
              <a:solidFill>
                <a:schemeClr val="bg1"/>
              </a:solidFill>
              <a:latin typeface="TT Firs Neue" panose="02000503030000020004" pitchFamily="2" charset="-52"/>
              <a:ea typeface="Calibri"/>
              <a:cs typeface="Calibri"/>
              <a:sym typeface="Calibri"/>
            </a:endParaRPr>
          </a:p>
        </p:txBody>
      </p:sp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A2589971-DFE2-801E-16BA-806EFAAF06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564" y="2619070"/>
            <a:ext cx="873304" cy="418071"/>
          </a:xfrm>
          <a:prstGeom prst="rect">
            <a:avLst/>
          </a:prstGeom>
        </p:spPr>
      </p:pic>
      <p:sp>
        <p:nvSpPr>
          <p:cNvPr id="52" name="Google Shape;40;p1">
            <a:extLst>
              <a:ext uri="{FF2B5EF4-FFF2-40B4-BE49-F238E27FC236}">
                <a16:creationId xmlns:a16="http://schemas.microsoft.com/office/drawing/2014/main" id="{8E9A0634-1033-4BB9-6977-55F3F69B25EE}"/>
              </a:ext>
            </a:extLst>
          </p:cNvPr>
          <p:cNvSpPr/>
          <p:nvPr/>
        </p:nvSpPr>
        <p:spPr>
          <a:xfrm>
            <a:off x="4535681" y="4540181"/>
            <a:ext cx="4002027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1506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i="0" u="none" strike="noStrike" cap="none" dirty="0">
                <a:solidFill>
                  <a:schemeClr val="bg1"/>
                </a:solidFill>
                <a:latin typeface="TT Firs Neue" panose="02000503030000020004" pitchFamily="2" charset="-52"/>
                <a:ea typeface="Calibri"/>
                <a:cs typeface="Calibri"/>
                <a:sym typeface="Calibri"/>
              </a:rPr>
              <a:t>Штатная численность</a:t>
            </a:r>
            <a:endParaRPr lang="en-US" sz="2000" b="1" i="0" u="none" strike="noStrike" cap="none" dirty="0">
              <a:solidFill>
                <a:schemeClr val="bg1"/>
              </a:solidFill>
              <a:latin typeface="TT Firs Neue" panose="02000503030000020004" pitchFamily="2" charset="-52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41;p1">
            <a:extLst>
              <a:ext uri="{FF2B5EF4-FFF2-40B4-BE49-F238E27FC236}">
                <a16:creationId xmlns:a16="http://schemas.microsoft.com/office/drawing/2014/main" id="{1D659F0A-EE47-3BA7-4465-5023F494B39E}"/>
              </a:ext>
            </a:extLst>
          </p:cNvPr>
          <p:cNvSpPr/>
          <p:nvPr/>
        </p:nvSpPr>
        <p:spPr>
          <a:xfrm>
            <a:off x="4535681" y="4947257"/>
            <a:ext cx="4030492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1506"/>
            <a:r>
              <a:rPr lang="ru-RU" sz="1100" dirty="0">
                <a:solidFill>
                  <a:schemeClr val="bg1"/>
                </a:solidFill>
                <a:latin typeface="TT Firs Neue" panose="02000503030000020004" pitchFamily="2" charset="-52"/>
                <a:ea typeface="Calibri"/>
                <a:cs typeface="Calibri"/>
              </a:rPr>
              <a:t>До 100 человек</a:t>
            </a:r>
          </a:p>
          <a:p>
            <a:pPr marL="11506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 dirty="0">
              <a:solidFill>
                <a:schemeClr val="bg1"/>
              </a:solidFill>
              <a:latin typeface="TT Firs Neue" panose="02000503030000020004" pitchFamily="2" charset="-52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765331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7"/>
          <p:cNvSpPr/>
          <p:nvPr/>
        </p:nvSpPr>
        <p:spPr>
          <a:xfrm>
            <a:off x="695324" y="1268413"/>
            <a:ext cx="4961475" cy="3050038"/>
          </a:xfrm>
          <a:prstGeom prst="roundRect">
            <a:avLst>
              <a:gd name="adj" fmla="val 5151"/>
            </a:avLst>
          </a:prstGeom>
          <a:solidFill>
            <a:srgbClr val="2A2A2A"/>
          </a:solidFill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chemeClr val="bg1"/>
              </a:solidFill>
              <a:latin typeface="TT Firs Neue" panose="02000503030000020004" pitchFamily="2" charset="-52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29;p1"/>
          <p:cNvSpPr/>
          <p:nvPr/>
        </p:nvSpPr>
        <p:spPr>
          <a:xfrm>
            <a:off x="805589" y="1431935"/>
            <a:ext cx="4713035" cy="500112"/>
          </a:xfrm>
          <a:prstGeom prst="roundRect">
            <a:avLst>
              <a:gd name="adj" fmla="val 5227"/>
            </a:avLst>
          </a:prstGeom>
          <a:solidFill>
            <a:srgbClr val="9966FF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7"/>
          <p:cNvSpPr/>
          <p:nvPr/>
        </p:nvSpPr>
        <p:spPr>
          <a:xfrm>
            <a:off x="5756272" y="1268412"/>
            <a:ext cx="5740403" cy="5060670"/>
          </a:xfrm>
          <a:prstGeom prst="roundRect">
            <a:avLst>
              <a:gd name="adj" fmla="val 1979"/>
            </a:avLst>
          </a:prstGeom>
          <a:solidFill>
            <a:srgbClr val="2A2A2A"/>
          </a:solidFill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chemeClr val="bg1"/>
              </a:solidFill>
              <a:latin typeface="TT Firs Neue" panose="02000503030000020004" pitchFamily="2" charset="-52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7"/>
          <p:cNvSpPr txBox="1">
            <a:spLocks noGrp="1"/>
          </p:cNvSpPr>
          <p:nvPr>
            <p:ph type="title"/>
          </p:nvPr>
        </p:nvSpPr>
        <p:spPr>
          <a:xfrm>
            <a:off x="678942" y="771893"/>
            <a:ext cx="10151177" cy="413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ru-RU" sz="2400" b="1" dirty="0">
                <a:solidFill>
                  <a:schemeClr val="bg1"/>
                </a:solidFill>
                <a:latin typeface="TT Firs Neue" panose="02000503030000020004" pitchFamily="2" charset="-52"/>
              </a:rPr>
              <a:t>Дорожная карта проекта</a:t>
            </a:r>
            <a:endParaRPr sz="2400" b="1" dirty="0">
              <a:solidFill>
                <a:schemeClr val="bg1"/>
              </a:solidFill>
              <a:latin typeface="TT Firs Neue" panose="02000503030000020004" pitchFamily="2" charset="-52"/>
            </a:endParaRPr>
          </a:p>
        </p:txBody>
      </p:sp>
      <p:sp>
        <p:nvSpPr>
          <p:cNvPr id="247" name="Google Shape;247;p7"/>
          <p:cNvSpPr txBox="1"/>
          <p:nvPr/>
        </p:nvSpPr>
        <p:spPr>
          <a:xfrm>
            <a:off x="5969678" y="2285948"/>
            <a:ext cx="5384122" cy="997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397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 dirty="0">
                <a:solidFill>
                  <a:schemeClr val="bg1"/>
                </a:solidFill>
                <a:latin typeface="TT Firs Neue" panose="02000503030000020004" pitchFamily="2" charset="-52"/>
                <a:ea typeface="Calibri"/>
                <a:cs typeface="Calibri"/>
                <a:sym typeface="Calibri"/>
              </a:rPr>
              <a:t>На данный момент платформа функционирует на базе кафедры Маркетинга и Коммерции колледжа I</a:t>
            </a:r>
            <a:r>
              <a:rPr lang="en-US" sz="900" dirty="0">
                <a:solidFill>
                  <a:schemeClr val="bg1"/>
                </a:solidFill>
                <a:latin typeface="TT Firs Neue" panose="02000503030000020004" pitchFamily="2" charset="-52"/>
                <a:ea typeface="Calibri"/>
                <a:cs typeface="Calibri"/>
                <a:sym typeface="Calibri"/>
              </a:rPr>
              <a:t>T</a:t>
            </a:r>
            <a:r>
              <a:rPr lang="ru-RU" sz="900" dirty="0">
                <a:solidFill>
                  <a:schemeClr val="bg1"/>
                </a:solidFill>
                <a:latin typeface="TT Firs Neue" panose="02000503030000020004" pitchFamily="2" charset="-52"/>
                <a:ea typeface="Calibri"/>
                <a:cs typeface="Calibri"/>
                <a:sym typeface="Calibri"/>
              </a:rPr>
              <a:t>hub.</a:t>
            </a:r>
            <a:endParaRPr sz="900" dirty="0">
              <a:solidFill>
                <a:schemeClr val="bg1"/>
              </a:solidFill>
              <a:latin typeface="TT Firs Neue" panose="02000503030000020004" pitchFamily="2" charset="-52"/>
              <a:ea typeface="Calibri"/>
              <a:cs typeface="Calibri"/>
              <a:sym typeface="Calibri"/>
            </a:endParaRPr>
          </a:p>
          <a:p>
            <a:pPr marL="1397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900" dirty="0">
                <a:solidFill>
                  <a:schemeClr val="bg1"/>
                </a:solidFill>
                <a:latin typeface="TT Firs Neue" panose="02000503030000020004" pitchFamily="2" charset="-52"/>
                <a:ea typeface="Calibri"/>
                <a:cs typeface="Calibri"/>
                <a:sym typeface="Calibri"/>
              </a:rPr>
              <a:t>Платформа представляет из себя программный продукт с чат-ботом и веб-интерфейсом (в дальнейшем планируется запустить приложение для мобильных устройств), а также методологию по работе для различных ролей (стажер, наставник, менеджер проектов, работодатель) по взаимодействию через платформу.</a:t>
            </a:r>
            <a:endParaRPr sz="900" dirty="0">
              <a:solidFill>
                <a:schemeClr val="bg1"/>
              </a:solidFill>
              <a:latin typeface="TT Firs Neue" panose="02000503030000020004" pitchFamily="2" charset="-52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7"/>
          <p:cNvSpPr/>
          <p:nvPr/>
        </p:nvSpPr>
        <p:spPr>
          <a:xfrm>
            <a:off x="695324" y="4419173"/>
            <a:ext cx="4961475" cy="1909909"/>
          </a:xfrm>
          <a:prstGeom prst="roundRect">
            <a:avLst>
              <a:gd name="adj" fmla="val 5151"/>
            </a:avLst>
          </a:prstGeom>
          <a:solidFill>
            <a:srgbClr val="2A2A2A"/>
          </a:solidFill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chemeClr val="bg1"/>
              </a:solidFill>
              <a:latin typeface="TT Firs Neue" panose="02000503030000020004" pitchFamily="2" charset="-52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7"/>
          <p:cNvSpPr txBox="1"/>
          <p:nvPr/>
        </p:nvSpPr>
        <p:spPr>
          <a:xfrm>
            <a:off x="865225" y="5187100"/>
            <a:ext cx="4889306" cy="1012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397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</a:pPr>
            <a:r>
              <a:rPr lang="ru-RU" sz="900" dirty="0">
                <a:solidFill>
                  <a:schemeClr val="bg1"/>
                </a:solidFill>
                <a:latin typeface="TT Firs Neue" panose="02000503030000020004" pitchFamily="2" charset="-52"/>
                <a:ea typeface="Calibri"/>
                <a:cs typeface="Calibri"/>
                <a:sym typeface="Calibri"/>
              </a:rPr>
              <a:t>Этап I – ИТ-доработка текущего решения (3 месяца)</a:t>
            </a:r>
          </a:p>
          <a:p>
            <a:pPr marL="1397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</a:pPr>
            <a:endParaRPr lang="ru-RU" sz="900" dirty="0">
              <a:solidFill>
                <a:schemeClr val="bg1"/>
              </a:solidFill>
              <a:latin typeface="TT Firs Neue" panose="02000503030000020004" pitchFamily="2" charset="-52"/>
              <a:cs typeface="Calibri"/>
              <a:sym typeface="Calibri"/>
            </a:endParaRPr>
          </a:p>
          <a:p>
            <a:pPr marL="1397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</a:pPr>
            <a:r>
              <a:rPr lang="ru-RU" sz="900" dirty="0">
                <a:solidFill>
                  <a:schemeClr val="bg1"/>
                </a:solidFill>
                <a:latin typeface="TT Firs Neue" panose="02000503030000020004" pitchFamily="2" charset="-52"/>
                <a:cs typeface="Calibri"/>
                <a:sym typeface="Calibri"/>
              </a:rPr>
              <a:t>Этап </a:t>
            </a:r>
            <a:r>
              <a:rPr lang="en-US" sz="900" dirty="0">
                <a:solidFill>
                  <a:schemeClr val="bg1"/>
                </a:solidFill>
                <a:latin typeface="TT Firs Neue" panose="02000503030000020004" pitchFamily="2" charset="-52"/>
                <a:cs typeface="Calibri"/>
                <a:sym typeface="Calibri"/>
              </a:rPr>
              <a:t>II </a:t>
            </a:r>
            <a:r>
              <a:rPr lang="ru-RU" sz="900" dirty="0">
                <a:solidFill>
                  <a:schemeClr val="bg1"/>
                </a:solidFill>
                <a:latin typeface="TT Firs Neue" panose="02000503030000020004" pitchFamily="2" charset="-52"/>
                <a:ea typeface="Calibri"/>
                <a:cs typeface="Calibri"/>
                <a:sym typeface="Calibri"/>
              </a:rPr>
              <a:t>–</a:t>
            </a:r>
            <a:r>
              <a:rPr lang="en-US" sz="900" dirty="0">
                <a:solidFill>
                  <a:schemeClr val="bg1"/>
                </a:solidFill>
                <a:latin typeface="TT Firs Neue" panose="02000503030000020004" pitchFamily="2" charset="-52"/>
                <a:cs typeface="Calibri"/>
                <a:sym typeface="Calibri"/>
              </a:rPr>
              <a:t> </a:t>
            </a:r>
            <a:r>
              <a:rPr lang="ru-RU" sz="900" dirty="0">
                <a:solidFill>
                  <a:schemeClr val="bg1"/>
                </a:solidFill>
                <a:latin typeface="TT Firs Neue" panose="02000503030000020004" pitchFamily="2" charset="-52"/>
                <a:cs typeface="Calibri"/>
                <a:sym typeface="Calibri"/>
              </a:rPr>
              <a:t>масштабирование на колледж в Москве (этап </a:t>
            </a:r>
            <a:r>
              <a:rPr lang="en-US" sz="900" dirty="0">
                <a:solidFill>
                  <a:schemeClr val="bg1"/>
                </a:solidFill>
                <a:latin typeface="TT Firs Neue" panose="02000503030000020004" pitchFamily="2" charset="-52"/>
                <a:cs typeface="Calibri"/>
                <a:sym typeface="Calibri"/>
              </a:rPr>
              <a:t>I + 5 </a:t>
            </a:r>
            <a:r>
              <a:rPr lang="ru-RU" sz="900" dirty="0">
                <a:solidFill>
                  <a:schemeClr val="bg1"/>
                </a:solidFill>
                <a:latin typeface="TT Firs Neue" panose="02000503030000020004" pitchFamily="2" charset="-52"/>
                <a:cs typeface="Calibri"/>
                <a:sym typeface="Calibri"/>
              </a:rPr>
              <a:t>месяцев)</a:t>
            </a:r>
            <a:endParaRPr sz="900" dirty="0">
              <a:solidFill>
                <a:schemeClr val="bg1"/>
              </a:solidFill>
              <a:latin typeface="TT Firs Neue" panose="02000503030000020004" pitchFamily="2" charset="-52"/>
            </a:endParaRPr>
          </a:p>
          <a:p>
            <a:pPr marL="13970" marR="0" lvl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</a:pPr>
            <a:r>
              <a:rPr lang="ru-RU" sz="900" dirty="0">
                <a:solidFill>
                  <a:schemeClr val="bg1"/>
                </a:solidFill>
                <a:latin typeface="TT Firs Neue" panose="02000503030000020004" pitchFamily="2" charset="-52"/>
                <a:ea typeface="Calibri"/>
                <a:cs typeface="Calibri"/>
                <a:sym typeface="Calibri"/>
              </a:rPr>
              <a:t>Этап II</a:t>
            </a:r>
            <a:r>
              <a:rPr lang="en-US" sz="900" dirty="0">
                <a:solidFill>
                  <a:schemeClr val="bg1"/>
                </a:solidFill>
                <a:latin typeface="TT Firs Neue" panose="02000503030000020004" pitchFamily="2" charset="-52"/>
                <a:ea typeface="Calibri"/>
                <a:cs typeface="Calibri"/>
                <a:sym typeface="Calibri"/>
              </a:rPr>
              <a:t>I</a:t>
            </a:r>
            <a:r>
              <a:rPr lang="ru-RU" sz="900" dirty="0">
                <a:solidFill>
                  <a:schemeClr val="bg1"/>
                </a:solidFill>
                <a:latin typeface="TT Firs Neue" panose="02000503030000020004" pitchFamily="2" charset="-52"/>
                <a:ea typeface="Calibri"/>
                <a:cs typeface="Calibri"/>
                <a:sym typeface="Calibri"/>
              </a:rPr>
              <a:t> – масштабирование на все колледжи </a:t>
            </a:r>
            <a:r>
              <a:rPr lang="en-US" sz="900" dirty="0">
                <a:solidFill>
                  <a:schemeClr val="bg1"/>
                </a:solidFill>
                <a:latin typeface="TT Firs Neue" panose="02000503030000020004" pitchFamily="2" charset="-52"/>
                <a:ea typeface="Calibri"/>
                <a:cs typeface="Calibri"/>
                <a:sym typeface="Calibri"/>
              </a:rPr>
              <a:t>IThub (</a:t>
            </a:r>
            <a:r>
              <a:rPr lang="ru-RU" sz="900" dirty="0">
                <a:solidFill>
                  <a:schemeClr val="bg1"/>
                </a:solidFill>
                <a:latin typeface="TT Firs Neue" panose="02000503030000020004" pitchFamily="2" charset="-52"/>
                <a:ea typeface="Calibri"/>
                <a:cs typeface="Calibri"/>
                <a:sym typeface="Calibri"/>
              </a:rPr>
              <a:t>этап </a:t>
            </a:r>
            <a:r>
              <a:rPr lang="en-US" sz="900" dirty="0">
                <a:solidFill>
                  <a:schemeClr val="bg1"/>
                </a:solidFill>
                <a:latin typeface="TT Firs Neue" panose="02000503030000020004" pitchFamily="2" charset="-52"/>
                <a:ea typeface="Calibri"/>
                <a:cs typeface="Calibri"/>
                <a:sym typeface="Calibri"/>
              </a:rPr>
              <a:t>II + 5 </a:t>
            </a:r>
            <a:r>
              <a:rPr lang="ru-RU" sz="900" dirty="0">
                <a:solidFill>
                  <a:schemeClr val="bg1"/>
                </a:solidFill>
                <a:latin typeface="TT Firs Neue" panose="02000503030000020004" pitchFamily="2" charset="-52"/>
                <a:ea typeface="Calibri"/>
                <a:cs typeface="Calibri"/>
                <a:sym typeface="Calibri"/>
              </a:rPr>
              <a:t>месяцев</a:t>
            </a:r>
            <a:r>
              <a:rPr lang="en-US" sz="900" dirty="0">
                <a:solidFill>
                  <a:schemeClr val="bg1"/>
                </a:solidFill>
                <a:latin typeface="TT Firs Neue" panose="02000503030000020004" pitchFamily="2" charset="-52"/>
                <a:ea typeface="Calibri"/>
                <a:cs typeface="Calibri"/>
                <a:sym typeface="Calibri"/>
              </a:rPr>
              <a:t>)</a:t>
            </a:r>
          </a:p>
          <a:p>
            <a:pPr marL="13970" marR="0" lvl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</a:pPr>
            <a:r>
              <a:rPr lang="ru-RU" sz="900" dirty="0">
                <a:solidFill>
                  <a:schemeClr val="bg1"/>
                </a:solidFill>
                <a:latin typeface="TT Firs Neue" panose="02000503030000020004" pitchFamily="2" charset="-52"/>
                <a:ea typeface="Calibri"/>
                <a:cs typeface="Calibri"/>
                <a:sym typeface="Calibri"/>
              </a:rPr>
              <a:t>Этап I</a:t>
            </a:r>
            <a:r>
              <a:rPr lang="en-US" sz="900" dirty="0">
                <a:solidFill>
                  <a:schemeClr val="bg1"/>
                </a:solidFill>
                <a:latin typeface="TT Firs Neue" panose="02000503030000020004" pitchFamily="2" charset="-52"/>
                <a:ea typeface="Calibri"/>
                <a:cs typeface="Calibri"/>
                <a:sym typeface="Calibri"/>
              </a:rPr>
              <a:t>V</a:t>
            </a:r>
            <a:r>
              <a:rPr lang="ru-RU" sz="900" dirty="0">
                <a:solidFill>
                  <a:schemeClr val="bg1"/>
                </a:solidFill>
                <a:latin typeface="TT Firs Neue" panose="02000503030000020004" pitchFamily="2" charset="-52"/>
                <a:ea typeface="Calibri"/>
                <a:cs typeface="Calibri"/>
                <a:sym typeface="Calibri"/>
              </a:rPr>
              <a:t> – массовое привлечение работодателей (этап II</a:t>
            </a:r>
            <a:r>
              <a:rPr lang="en-US" sz="900" dirty="0">
                <a:solidFill>
                  <a:schemeClr val="bg1"/>
                </a:solidFill>
                <a:latin typeface="TT Firs Neue" panose="02000503030000020004" pitchFamily="2" charset="-52"/>
                <a:ea typeface="Calibri"/>
                <a:cs typeface="Calibri"/>
                <a:sym typeface="Calibri"/>
              </a:rPr>
              <a:t>I</a:t>
            </a:r>
            <a:r>
              <a:rPr lang="ru-RU" sz="900" dirty="0">
                <a:solidFill>
                  <a:schemeClr val="bg1"/>
                </a:solidFill>
                <a:latin typeface="TT Firs Neue" panose="02000503030000020004" pitchFamily="2" charset="-52"/>
                <a:ea typeface="Calibri"/>
                <a:cs typeface="Calibri"/>
                <a:sym typeface="Calibri"/>
              </a:rPr>
              <a:t> + 6 месяцев)</a:t>
            </a:r>
            <a:endParaRPr sz="900" dirty="0">
              <a:solidFill>
                <a:schemeClr val="bg1"/>
              </a:solidFill>
              <a:latin typeface="TT Firs Neue" panose="02000503030000020004" pitchFamily="2" charset="-52"/>
            </a:endParaRPr>
          </a:p>
        </p:txBody>
      </p:sp>
      <p:sp>
        <p:nvSpPr>
          <p:cNvPr id="252" name="Google Shape;252;p7"/>
          <p:cNvSpPr txBox="1"/>
          <p:nvPr/>
        </p:nvSpPr>
        <p:spPr>
          <a:xfrm>
            <a:off x="5980962" y="3401699"/>
            <a:ext cx="5193942" cy="789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657"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</a:pPr>
            <a:r>
              <a:rPr lang="ru-RU" sz="900" dirty="0">
                <a:solidFill>
                  <a:srgbClr val="9966FF"/>
                </a:solidFill>
                <a:latin typeface="TT Firs Neue" panose="02000503030000020004" pitchFamily="2" charset="-52"/>
                <a:ea typeface="Calibri"/>
                <a:cs typeface="Calibri"/>
                <a:sym typeface="Calibri"/>
              </a:rPr>
              <a:t>Выполнено 530 задач от 40 компаний.</a:t>
            </a:r>
            <a:endParaRPr sz="900" dirty="0">
              <a:solidFill>
                <a:srgbClr val="9966FF"/>
              </a:solidFill>
              <a:latin typeface="TT Firs Neue" panose="02000503030000020004" pitchFamily="2" charset="-52"/>
            </a:endParaRPr>
          </a:p>
          <a:p>
            <a:pPr marL="12657" marR="0" lvl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</a:pPr>
            <a:r>
              <a:rPr lang="ru-RU" sz="900" dirty="0">
                <a:solidFill>
                  <a:srgbClr val="9966FF"/>
                </a:solidFill>
                <a:latin typeface="TT Firs Neue" panose="02000503030000020004" pitchFamily="2" charset="-52"/>
                <a:ea typeface="Calibri"/>
                <a:cs typeface="Calibri"/>
                <a:sym typeface="Calibri"/>
              </a:rPr>
              <a:t>Выполнено 40 тестовых заданий на стажировку, компании забрали 15 стажеров. </a:t>
            </a:r>
            <a:endParaRPr sz="900" dirty="0">
              <a:solidFill>
                <a:srgbClr val="9966FF"/>
              </a:solidFill>
              <a:latin typeface="TT Firs Neue" panose="02000503030000020004" pitchFamily="2" charset="-52"/>
            </a:endParaRPr>
          </a:p>
          <a:p>
            <a:pPr marL="12657" marR="0" lvl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</a:pPr>
            <a:r>
              <a:rPr lang="ru-RU" sz="900" dirty="0">
                <a:solidFill>
                  <a:srgbClr val="9966FF"/>
                </a:solidFill>
                <a:latin typeface="TT Firs Neue" panose="02000503030000020004" pitchFamily="2" charset="-52"/>
                <a:ea typeface="Calibri"/>
                <a:cs typeface="Calibri"/>
                <a:sym typeface="Calibri"/>
              </a:rPr>
              <a:t>Компании выкупили 3 стажеров, выручка составила 45 тысяч рублей.</a:t>
            </a:r>
            <a:endParaRPr sz="900" dirty="0">
              <a:solidFill>
                <a:srgbClr val="9966FF"/>
              </a:solidFill>
              <a:latin typeface="TT Firs Neue" panose="02000503030000020004" pitchFamily="2" charset="-52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5897406" y="4971995"/>
            <a:ext cx="5456394" cy="1181396"/>
            <a:chOff x="5893475" y="5311550"/>
            <a:chExt cx="6169982" cy="1335900"/>
          </a:xfrm>
        </p:grpSpPr>
        <p:pic>
          <p:nvPicPr>
            <p:cNvPr id="253" name="Google Shape;253;p7" descr="Изображение выглядит как текст, визитная карточка, Человеческое лицо, снимок экрана&#10;&#10;Автоматически созданное описание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893475" y="5311550"/>
              <a:ext cx="3016528" cy="13359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4" name="Google Shape;254;p7" descr="Изображение выглядит как текст, снимок экрана, Человеческое лицо, визитная карточка&#10;&#10;Автоматически созданное описание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9009476" y="5311550"/>
              <a:ext cx="3053981" cy="13359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55" name="Google Shape;255;p7"/>
          <p:cNvSpPr txBox="1"/>
          <p:nvPr/>
        </p:nvSpPr>
        <p:spPr>
          <a:xfrm>
            <a:off x="5897406" y="4272673"/>
            <a:ext cx="545639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indent="0" rtl="0">
              <a:spcAft>
                <a:spcPts val="0"/>
              </a:spcAft>
              <a:buNone/>
            </a:pPr>
            <a:r>
              <a:rPr lang="ru-RU" sz="1200" b="1" dirty="0">
                <a:solidFill>
                  <a:schemeClr val="bg1"/>
                </a:solidFill>
                <a:latin typeface="TT Firs Neue" panose="02000503030000020004" pitchFamily="2" charset="-52"/>
                <a:ea typeface="Calibri"/>
                <a:cs typeface="Calibri"/>
                <a:sym typeface="Calibri"/>
              </a:rPr>
              <a:t>Ближайший шаг – переход на новое ИТ-решение,</a:t>
            </a:r>
          </a:p>
          <a:p>
            <a:pPr lvl="0" indent="0" rtl="0">
              <a:spcAft>
                <a:spcPts val="0"/>
              </a:spcAft>
              <a:buNone/>
            </a:pPr>
            <a:r>
              <a:rPr lang="ru-RU" sz="1200" b="1" dirty="0">
                <a:solidFill>
                  <a:schemeClr val="bg1"/>
                </a:solidFill>
                <a:latin typeface="TT Firs Neue" panose="02000503030000020004" pitchFamily="2" charset="-52"/>
                <a:ea typeface="Calibri"/>
                <a:cs typeface="Calibri"/>
                <a:sym typeface="Calibri"/>
              </a:rPr>
              <a:t>готовое к масштабированию.</a:t>
            </a:r>
            <a:endParaRPr sz="1200" b="1" dirty="0">
              <a:solidFill>
                <a:schemeClr val="bg1"/>
              </a:solidFill>
              <a:latin typeface="TT Firs Neue" panose="02000503030000020004" pitchFamily="2" charset="-52"/>
            </a:endParaRPr>
          </a:p>
        </p:txBody>
      </p:sp>
      <p:sp>
        <p:nvSpPr>
          <p:cNvPr id="257" name="Google Shape;257;p7"/>
          <p:cNvSpPr txBox="1"/>
          <p:nvPr/>
        </p:nvSpPr>
        <p:spPr>
          <a:xfrm>
            <a:off x="1475851" y="1545477"/>
            <a:ext cx="3836443" cy="262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30480" marR="82550" lvl="0" indent="0" algn="l" rtl="0">
              <a:lnSpc>
                <a:spcPct val="125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00" b="1" dirty="0">
                <a:solidFill>
                  <a:schemeClr val="bg1"/>
                </a:solidFill>
                <a:latin typeface="TT Firs Neue" panose="02000503030000020004" pitchFamily="2" charset="-52"/>
                <a:ea typeface="Calibri"/>
                <a:cs typeface="Calibri"/>
                <a:sym typeface="Calibri"/>
              </a:rPr>
              <a:t>ИСТОРИЯ ЗАПУСКА</a:t>
            </a:r>
            <a:endParaRPr lang="ru-RU" sz="1300" dirty="0">
              <a:solidFill>
                <a:schemeClr val="bg1"/>
              </a:solidFill>
              <a:latin typeface="TT Firs Neue" panose="02000503030000020004" pitchFamily="2" charset="-52"/>
            </a:endParaRPr>
          </a:p>
        </p:txBody>
      </p:sp>
      <p:sp>
        <p:nvSpPr>
          <p:cNvPr id="258" name="Google Shape;258;p7"/>
          <p:cNvSpPr txBox="1"/>
          <p:nvPr/>
        </p:nvSpPr>
        <p:spPr>
          <a:xfrm>
            <a:off x="878168" y="1878710"/>
            <a:ext cx="4640457" cy="2012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900" dirty="0">
                <a:solidFill>
                  <a:schemeClr val="bg1"/>
                </a:solidFill>
                <a:latin typeface="TT Firs Neue" panose="02000503030000020004" pitchFamily="2" charset="-52"/>
                <a:ea typeface="Calibri"/>
                <a:cs typeface="Calibri"/>
                <a:sym typeface="Calibri"/>
              </a:rPr>
              <a:t>Кадровый маркетплейс IThub начался с просьб знакомых о помощи в поиске толковых стажеров в свои компании.</a:t>
            </a:r>
            <a:endParaRPr sz="900" dirty="0">
              <a:solidFill>
                <a:schemeClr val="bg1"/>
              </a:solidFill>
              <a:latin typeface="TT Firs Neue" panose="02000503030000020004" pitchFamily="2" charset="-52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900" dirty="0">
                <a:solidFill>
                  <a:schemeClr val="bg1"/>
                </a:solidFill>
                <a:latin typeface="TT Firs Neue" panose="02000503030000020004" pitchFamily="2" charset="-52"/>
                <a:ea typeface="Calibri"/>
                <a:cs typeface="Calibri"/>
                <a:sym typeface="Calibri"/>
              </a:rPr>
              <a:t>Сначала мы просто знакомили подходящих на наш взгляд студентов с работодателями, но долговременное сотрудничество студентов и работодателями не складывалось.</a:t>
            </a:r>
            <a:endParaRPr sz="900" dirty="0">
              <a:solidFill>
                <a:schemeClr val="bg1"/>
              </a:solidFill>
              <a:latin typeface="TT Firs Neue" panose="02000503030000020004" pitchFamily="2" charset="-52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900" dirty="0">
                <a:solidFill>
                  <a:schemeClr val="bg1"/>
                </a:solidFill>
                <a:latin typeface="TT Firs Neue" panose="02000503030000020004" pitchFamily="2" charset="-52"/>
                <a:ea typeface="Calibri"/>
                <a:cs typeface="Calibri"/>
                <a:sym typeface="Calibri"/>
              </a:rPr>
              <a:t>Мы решили привлечь наставника для этой задачи - удачных кейсов стало значительно больше. После этого мы цифровизировали решение для масштабирования - появилась ИТ-платформа.</a:t>
            </a:r>
            <a:endParaRPr sz="900" dirty="0">
              <a:solidFill>
                <a:schemeClr val="bg1"/>
              </a:solidFill>
              <a:latin typeface="TT Firs Neue" panose="02000503030000020004" pitchFamily="2" charset="-52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900" dirty="0">
                <a:solidFill>
                  <a:schemeClr val="bg1"/>
                </a:solidFill>
                <a:latin typeface="TT Firs Neue" panose="02000503030000020004" pitchFamily="2" charset="-52"/>
                <a:ea typeface="Calibri"/>
                <a:cs typeface="Calibri"/>
                <a:sym typeface="Calibri"/>
              </a:rPr>
              <a:t>На основании нескольких интервью мы поняли: работодатели готовы платить колледжу за найм! Гипотеза была удачно протестирована.</a:t>
            </a:r>
            <a:endParaRPr sz="900" dirty="0">
              <a:solidFill>
                <a:schemeClr val="bg1"/>
              </a:solidFill>
              <a:latin typeface="TT Firs Neue" panose="02000503030000020004" pitchFamily="2" charset="-52"/>
              <a:ea typeface="Calibri"/>
              <a:cs typeface="Calibri"/>
              <a:sym typeface="Calibri"/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979957" y="1520201"/>
            <a:ext cx="334494" cy="332146"/>
            <a:chOff x="859820" y="5225552"/>
            <a:chExt cx="296063" cy="293987"/>
          </a:xfrm>
          <a:solidFill>
            <a:srgbClr val="9966FF"/>
          </a:solidFill>
        </p:grpSpPr>
        <p:sp>
          <p:nvSpPr>
            <p:cNvPr id="21" name="Google Shape;5363;p46">
              <a:extLst>
                <a:ext uri="{FF2B5EF4-FFF2-40B4-BE49-F238E27FC236}">
                  <a16:creationId xmlns:a16="http://schemas.microsoft.com/office/drawing/2014/main" id="{552B079F-BC45-8EEA-E855-BE4C0DFF5D37}"/>
                </a:ext>
              </a:extLst>
            </p:cNvPr>
            <p:cNvSpPr/>
            <p:nvPr/>
          </p:nvSpPr>
          <p:spPr>
            <a:xfrm>
              <a:off x="875233" y="5251364"/>
              <a:ext cx="254208" cy="254207"/>
            </a:xfrm>
            <a:custGeom>
              <a:avLst/>
              <a:gdLst/>
              <a:ahLst/>
              <a:cxnLst/>
              <a:rect l="l" t="t" r="r" b="b"/>
              <a:pathLst>
                <a:path w="10902" h="10902" extrusionOk="0">
                  <a:moveTo>
                    <a:pt x="6554" y="2647"/>
                  </a:moveTo>
                  <a:cubicBezTo>
                    <a:pt x="6979" y="2647"/>
                    <a:pt x="7404" y="2805"/>
                    <a:pt x="7719" y="3120"/>
                  </a:cubicBezTo>
                  <a:cubicBezTo>
                    <a:pt x="8381" y="3782"/>
                    <a:pt x="8381" y="4821"/>
                    <a:pt x="7751" y="5483"/>
                  </a:cubicBezTo>
                  <a:cubicBezTo>
                    <a:pt x="7436" y="5798"/>
                    <a:pt x="7058" y="5955"/>
                    <a:pt x="6585" y="5955"/>
                  </a:cubicBezTo>
                  <a:cubicBezTo>
                    <a:pt x="6144" y="5955"/>
                    <a:pt x="5703" y="5798"/>
                    <a:pt x="5388" y="5483"/>
                  </a:cubicBezTo>
                  <a:cubicBezTo>
                    <a:pt x="5073" y="5168"/>
                    <a:pt x="4915" y="4758"/>
                    <a:pt x="4915" y="4286"/>
                  </a:cubicBezTo>
                  <a:cubicBezTo>
                    <a:pt x="4915" y="3813"/>
                    <a:pt x="5073" y="3435"/>
                    <a:pt x="5388" y="3120"/>
                  </a:cubicBezTo>
                  <a:cubicBezTo>
                    <a:pt x="5703" y="2805"/>
                    <a:pt x="6128" y="2647"/>
                    <a:pt x="6554" y="2647"/>
                  </a:cubicBezTo>
                  <a:close/>
                  <a:moveTo>
                    <a:pt x="2175" y="6901"/>
                  </a:moveTo>
                  <a:lnTo>
                    <a:pt x="4065" y="8791"/>
                  </a:lnTo>
                  <a:lnTo>
                    <a:pt x="3592" y="9484"/>
                  </a:lnTo>
                  <a:lnTo>
                    <a:pt x="1418" y="7342"/>
                  </a:lnTo>
                  <a:lnTo>
                    <a:pt x="2175" y="6901"/>
                  </a:lnTo>
                  <a:close/>
                  <a:moveTo>
                    <a:pt x="6907" y="1"/>
                  </a:moveTo>
                  <a:cubicBezTo>
                    <a:pt x="6851" y="1"/>
                    <a:pt x="6795" y="11"/>
                    <a:pt x="6743" y="33"/>
                  </a:cubicBezTo>
                  <a:cubicBezTo>
                    <a:pt x="5546" y="663"/>
                    <a:pt x="4474" y="1576"/>
                    <a:pt x="3655" y="2616"/>
                  </a:cubicBezTo>
                  <a:cubicBezTo>
                    <a:pt x="3025" y="3341"/>
                    <a:pt x="2553" y="4223"/>
                    <a:pt x="2175" y="5136"/>
                  </a:cubicBezTo>
                  <a:cubicBezTo>
                    <a:pt x="2048" y="5451"/>
                    <a:pt x="1922" y="5766"/>
                    <a:pt x="1859" y="6050"/>
                  </a:cubicBezTo>
                  <a:lnTo>
                    <a:pt x="505" y="6838"/>
                  </a:lnTo>
                  <a:cubicBezTo>
                    <a:pt x="379" y="6932"/>
                    <a:pt x="316" y="7058"/>
                    <a:pt x="316" y="7184"/>
                  </a:cubicBezTo>
                  <a:cubicBezTo>
                    <a:pt x="316" y="7279"/>
                    <a:pt x="347" y="7405"/>
                    <a:pt x="442" y="7531"/>
                  </a:cubicBezTo>
                  <a:lnTo>
                    <a:pt x="1072" y="8161"/>
                  </a:lnTo>
                  <a:cubicBezTo>
                    <a:pt x="631" y="8696"/>
                    <a:pt x="1" y="9673"/>
                    <a:pt x="1" y="10272"/>
                  </a:cubicBezTo>
                  <a:cubicBezTo>
                    <a:pt x="1" y="10524"/>
                    <a:pt x="64" y="10681"/>
                    <a:pt x="158" y="10744"/>
                  </a:cubicBezTo>
                  <a:cubicBezTo>
                    <a:pt x="221" y="10839"/>
                    <a:pt x="379" y="10902"/>
                    <a:pt x="631" y="10902"/>
                  </a:cubicBezTo>
                  <a:cubicBezTo>
                    <a:pt x="1229" y="10902"/>
                    <a:pt x="2238" y="10240"/>
                    <a:pt x="2742" y="9830"/>
                  </a:cubicBezTo>
                  <a:lnTo>
                    <a:pt x="3372" y="10461"/>
                  </a:lnTo>
                  <a:cubicBezTo>
                    <a:pt x="3466" y="10555"/>
                    <a:pt x="3592" y="10587"/>
                    <a:pt x="3655" y="10587"/>
                  </a:cubicBezTo>
                  <a:lnTo>
                    <a:pt x="3687" y="10587"/>
                  </a:lnTo>
                  <a:cubicBezTo>
                    <a:pt x="3813" y="10587"/>
                    <a:pt x="3939" y="10524"/>
                    <a:pt x="4002" y="10398"/>
                  </a:cubicBezTo>
                  <a:lnTo>
                    <a:pt x="4789" y="9074"/>
                  </a:lnTo>
                  <a:cubicBezTo>
                    <a:pt x="5104" y="8980"/>
                    <a:pt x="5420" y="8854"/>
                    <a:pt x="5735" y="8759"/>
                  </a:cubicBezTo>
                  <a:cubicBezTo>
                    <a:pt x="6648" y="8381"/>
                    <a:pt x="7530" y="7877"/>
                    <a:pt x="8255" y="7279"/>
                  </a:cubicBezTo>
                  <a:cubicBezTo>
                    <a:pt x="9295" y="6459"/>
                    <a:pt x="10208" y="5388"/>
                    <a:pt x="10838" y="4223"/>
                  </a:cubicBezTo>
                  <a:cubicBezTo>
                    <a:pt x="10901" y="4065"/>
                    <a:pt x="10870" y="3876"/>
                    <a:pt x="10744" y="3750"/>
                  </a:cubicBezTo>
                  <a:lnTo>
                    <a:pt x="7215" y="127"/>
                  </a:lnTo>
                  <a:cubicBezTo>
                    <a:pt x="7131" y="43"/>
                    <a:pt x="7019" y="1"/>
                    <a:pt x="690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600">
                <a:solidFill>
                  <a:srgbClr val="9966FF"/>
                </a:solidFill>
              </a:endParaRPr>
            </a:p>
          </p:txBody>
        </p:sp>
        <p:sp>
          <p:nvSpPr>
            <p:cNvPr id="22" name="Google Shape;5364;p46">
              <a:extLst>
                <a:ext uri="{FF2B5EF4-FFF2-40B4-BE49-F238E27FC236}">
                  <a16:creationId xmlns:a16="http://schemas.microsoft.com/office/drawing/2014/main" id="{2A8FA6AE-7568-504C-0815-B77AAD306B3B}"/>
                </a:ext>
              </a:extLst>
            </p:cNvPr>
            <p:cNvSpPr/>
            <p:nvPr/>
          </p:nvSpPr>
          <p:spPr>
            <a:xfrm>
              <a:off x="1058159" y="5225552"/>
              <a:ext cx="97724" cy="98563"/>
            </a:xfrm>
            <a:custGeom>
              <a:avLst/>
              <a:gdLst/>
              <a:ahLst/>
              <a:cxnLst/>
              <a:rect l="l" t="t" r="r" b="b"/>
              <a:pathLst>
                <a:path w="4191" h="4227" extrusionOk="0">
                  <a:moveTo>
                    <a:pt x="2941" y="1"/>
                  </a:moveTo>
                  <a:cubicBezTo>
                    <a:pt x="2906" y="1"/>
                    <a:pt x="2871" y="2"/>
                    <a:pt x="2836" y="5"/>
                  </a:cubicBezTo>
                  <a:cubicBezTo>
                    <a:pt x="1828" y="100"/>
                    <a:pt x="883" y="320"/>
                    <a:pt x="0" y="667"/>
                  </a:cubicBezTo>
                  <a:lnTo>
                    <a:pt x="3529" y="4227"/>
                  </a:lnTo>
                  <a:cubicBezTo>
                    <a:pt x="3876" y="3313"/>
                    <a:pt x="4128" y="2368"/>
                    <a:pt x="4191" y="1392"/>
                  </a:cubicBezTo>
                  <a:cubicBezTo>
                    <a:pt x="4191" y="982"/>
                    <a:pt x="4033" y="635"/>
                    <a:pt x="3812" y="352"/>
                  </a:cubicBezTo>
                  <a:cubicBezTo>
                    <a:pt x="3558" y="125"/>
                    <a:pt x="3252" y="1"/>
                    <a:pt x="2941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600">
                <a:solidFill>
                  <a:srgbClr val="9966FF"/>
                </a:solidFill>
              </a:endParaRPr>
            </a:p>
          </p:txBody>
        </p:sp>
        <p:sp>
          <p:nvSpPr>
            <p:cNvPr id="23" name="Google Shape;5365;p46">
              <a:extLst>
                <a:ext uri="{FF2B5EF4-FFF2-40B4-BE49-F238E27FC236}">
                  <a16:creationId xmlns:a16="http://schemas.microsoft.com/office/drawing/2014/main" id="{E2BA1CE8-88FB-5A79-DF1A-B13119482670}"/>
                </a:ext>
              </a:extLst>
            </p:cNvPr>
            <p:cNvSpPr/>
            <p:nvPr/>
          </p:nvSpPr>
          <p:spPr>
            <a:xfrm>
              <a:off x="986155" y="5445319"/>
              <a:ext cx="79373" cy="74220"/>
            </a:xfrm>
            <a:custGeom>
              <a:avLst/>
              <a:gdLst/>
              <a:ahLst/>
              <a:cxnLst/>
              <a:rect l="l" t="t" r="r" b="b"/>
              <a:pathLst>
                <a:path w="3404" h="3183" extrusionOk="0">
                  <a:moveTo>
                    <a:pt x="3403" y="0"/>
                  </a:moveTo>
                  <a:lnTo>
                    <a:pt x="3403" y="0"/>
                  </a:lnTo>
                  <a:cubicBezTo>
                    <a:pt x="2710" y="473"/>
                    <a:pt x="2017" y="819"/>
                    <a:pt x="1261" y="1134"/>
                  </a:cubicBezTo>
                  <a:cubicBezTo>
                    <a:pt x="1041" y="1292"/>
                    <a:pt x="726" y="1386"/>
                    <a:pt x="442" y="1449"/>
                  </a:cubicBezTo>
                  <a:cubicBezTo>
                    <a:pt x="347" y="1859"/>
                    <a:pt x="253" y="2237"/>
                    <a:pt x="95" y="2584"/>
                  </a:cubicBezTo>
                  <a:cubicBezTo>
                    <a:pt x="1" y="2741"/>
                    <a:pt x="32" y="2930"/>
                    <a:pt x="158" y="3056"/>
                  </a:cubicBezTo>
                  <a:cubicBezTo>
                    <a:pt x="253" y="3151"/>
                    <a:pt x="347" y="3182"/>
                    <a:pt x="442" y="3182"/>
                  </a:cubicBezTo>
                  <a:cubicBezTo>
                    <a:pt x="505" y="3182"/>
                    <a:pt x="568" y="3182"/>
                    <a:pt x="600" y="3151"/>
                  </a:cubicBezTo>
                  <a:cubicBezTo>
                    <a:pt x="1135" y="2867"/>
                    <a:pt x="1671" y="2521"/>
                    <a:pt x="2080" y="2080"/>
                  </a:cubicBezTo>
                  <a:cubicBezTo>
                    <a:pt x="2679" y="1481"/>
                    <a:pt x="3151" y="756"/>
                    <a:pt x="340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600">
                <a:solidFill>
                  <a:srgbClr val="9966FF"/>
                </a:solidFill>
              </a:endParaRPr>
            </a:p>
          </p:txBody>
        </p:sp>
        <p:sp>
          <p:nvSpPr>
            <p:cNvPr id="24" name="Google Shape;5366;p46">
              <a:extLst>
                <a:ext uri="{FF2B5EF4-FFF2-40B4-BE49-F238E27FC236}">
                  <a16:creationId xmlns:a16="http://schemas.microsoft.com/office/drawing/2014/main" id="{52DA9BC7-CE12-6EA2-2D12-2E2EB15F6574}"/>
                </a:ext>
              </a:extLst>
            </p:cNvPr>
            <p:cNvSpPr/>
            <p:nvPr/>
          </p:nvSpPr>
          <p:spPr>
            <a:xfrm>
              <a:off x="859820" y="5314555"/>
              <a:ext cx="74943" cy="79349"/>
            </a:xfrm>
            <a:custGeom>
              <a:avLst/>
              <a:gdLst/>
              <a:ahLst/>
              <a:cxnLst/>
              <a:rect l="l" t="t" r="r" b="b"/>
              <a:pathLst>
                <a:path w="3214" h="3403" extrusionOk="0">
                  <a:moveTo>
                    <a:pt x="3214" y="0"/>
                  </a:moveTo>
                  <a:cubicBezTo>
                    <a:pt x="2426" y="252"/>
                    <a:pt x="1733" y="725"/>
                    <a:pt x="1134" y="1324"/>
                  </a:cubicBezTo>
                  <a:cubicBezTo>
                    <a:pt x="693" y="1733"/>
                    <a:pt x="347" y="2269"/>
                    <a:pt x="63" y="2804"/>
                  </a:cubicBezTo>
                  <a:cubicBezTo>
                    <a:pt x="0" y="2962"/>
                    <a:pt x="32" y="3151"/>
                    <a:pt x="158" y="3277"/>
                  </a:cubicBezTo>
                  <a:cubicBezTo>
                    <a:pt x="221" y="3371"/>
                    <a:pt x="347" y="3403"/>
                    <a:pt x="410" y="3403"/>
                  </a:cubicBezTo>
                  <a:cubicBezTo>
                    <a:pt x="504" y="3403"/>
                    <a:pt x="536" y="3403"/>
                    <a:pt x="630" y="3371"/>
                  </a:cubicBezTo>
                  <a:cubicBezTo>
                    <a:pt x="977" y="3214"/>
                    <a:pt x="1355" y="3088"/>
                    <a:pt x="1764" y="2993"/>
                  </a:cubicBezTo>
                  <a:cubicBezTo>
                    <a:pt x="1827" y="2678"/>
                    <a:pt x="1953" y="2426"/>
                    <a:pt x="2079" y="2143"/>
                  </a:cubicBezTo>
                  <a:cubicBezTo>
                    <a:pt x="2394" y="1387"/>
                    <a:pt x="2741" y="694"/>
                    <a:pt x="321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600">
                <a:solidFill>
                  <a:srgbClr val="9966FF"/>
                </a:solidFill>
              </a:endParaRPr>
            </a:p>
          </p:txBody>
        </p:sp>
      </p:grpSp>
      <p:cxnSp>
        <p:nvCxnSpPr>
          <p:cNvPr id="28" name="Google Shape;182;p5"/>
          <p:cNvCxnSpPr/>
          <p:nvPr/>
        </p:nvCxnSpPr>
        <p:spPr>
          <a:xfrm>
            <a:off x="878168" y="2374888"/>
            <a:ext cx="4640457" cy="0"/>
          </a:xfrm>
          <a:prstGeom prst="straightConnector1">
            <a:avLst/>
          </a:prstGeom>
          <a:noFill/>
          <a:ln w="9525" cap="flat" cmpd="sng">
            <a:solidFill>
              <a:srgbClr val="9966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" name="Google Shape;182;p5"/>
          <p:cNvCxnSpPr/>
          <p:nvPr/>
        </p:nvCxnSpPr>
        <p:spPr>
          <a:xfrm>
            <a:off x="878168" y="2938768"/>
            <a:ext cx="4640457" cy="0"/>
          </a:xfrm>
          <a:prstGeom prst="straightConnector1">
            <a:avLst/>
          </a:prstGeom>
          <a:noFill/>
          <a:ln w="9525" cap="flat" cmpd="sng">
            <a:solidFill>
              <a:srgbClr val="9966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" name="Google Shape;182;p5"/>
          <p:cNvCxnSpPr/>
          <p:nvPr/>
        </p:nvCxnSpPr>
        <p:spPr>
          <a:xfrm>
            <a:off x="878168" y="3517888"/>
            <a:ext cx="4640457" cy="0"/>
          </a:xfrm>
          <a:prstGeom prst="straightConnector1">
            <a:avLst/>
          </a:prstGeom>
          <a:noFill/>
          <a:ln w="9525" cap="flat" cmpd="sng">
            <a:solidFill>
              <a:srgbClr val="9966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" name="Google Shape;182;p5"/>
          <p:cNvCxnSpPr/>
          <p:nvPr/>
        </p:nvCxnSpPr>
        <p:spPr>
          <a:xfrm>
            <a:off x="878168" y="5407050"/>
            <a:ext cx="4640457" cy="0"/>
          </a:xfrm>
          <a:prstGeom prst="straightConnector1">
            <a:avLst/>
          </a:prstGeom>
          <a:noFill/>
          <a:ln w="9525" cap="flat" cmpd="sng">
            <a:solidFill>
              <a:srgbClr val="9966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" name="Google Shape;182;p5"/>
          <p:cNvCxnSpPr/>
          <p:nvPr/>
        </p:nvCxnSpPr>
        <p:spPr>
          <a:xfrm>
            <a:off x="878168" y="5711850"/>
            <a:ext cx="4640457" cy="0"/>
          </a:xfrm>
          <a:prstGeom prst="straightConnector1">
            <a:avLst/>
          </a:prstGeom>
          <a:noFill/>
          <a:ln w="9525" cap="flat" cmpd="sng">
            <a:solidFill>
              <a:srgbClr val="9966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" name="Google Shape;182;p5"/>
          <p:cNvCxnSpPr/>
          <p:nvPr/>
        </p:nvCxnSpPr>
        <p:spPr>
          <a:xfrm>
            <a:off x="5980962" y="3671170"/>
            <a:ext cx="4640457" cy="0"/>
          </a:xfrm>
          <a:prstGeom prst="straightConnector1">
            <a:avLst/>
          </a:prstGeom>
          <a:noFill/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" name="Google Shape;182;p5"/>
          <p:cNvCxnSpPr/>
          <p:nvPr/>
        </p:nvCxnSpPr>
        <p:spPr>
          <a:xfrm>
            <a:off x="5980962" y="3950570"/>
            <a:ext cx="4640457" cy="0"/>
          </a:xfrm>
          <a:prstGeom prst="straightConnector1">
            <a:avLst/>
          </a:prstGeom>
          <a:noFill/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3823" y="-2958302"/>
            <a:ext cx="6476190" cy="6476190"/>
          </a:xfrm>
          <a:prstGeom prst="rect">
            <a:avLst/>
          </a:prstGeom>
        </p:spPr>
      </p:pic>
      <p:sp>
        <p:nvSpPr>
          <p:cNvPr id="36" name="Google Shape;29;p1"/>
          <p:cNvSpPr/>
          <p:nvPr/>
        </p:nvSpPr>
        <p:spPr>
          <a:xfrm>
            <a:off x="5920342" y="1431935"/>
            <a:ext cx="5380118" cy="500112"/>
          </a:xfrm>
          <a:prstGeom prst="roundRect">
            <a:avLst>
              <a:gd name="adj" fmla="val 5227"/>
            </a:avLst>
          </a:prstGeom>
          <a:solidFill>
            <a:srgbClr val="9966FF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29;p1"/>
          <p:cNvSpPr/>
          <p:nvPr/>
        </p:nvSpPr>
        <p:spPr>
          <a:xfrm>
            <a:off x="805589" y="4544993"/>
            <a:ext cx="4713035" cy="500112"/>
          </a:xfrm>
          <a:prstGeom prst="roundRect">
            <a:avLst>
              <a:gd name="adj" fmla="val 5227"/>
            </a:avLst>
          </a:prstGeom>
          <a:solidFill>
            <a:srgbClr val="9966FF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510" y="4631317"/>
            <a:ext cx="309855" cy="309855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0879" y="1526533"/>
            <a:ext cx="305906" cy="305906"/>
          </a:xfrm>
          <a:prstGeom prst="rect">
            <a:avLst/>
          </a:prstGeom>
        </p:spPr>
      </p:pic>
      <p:sp>
        <p:nvSpPr>
          <p:cNvPr id="249" name="Google Shape;249;p7"/>
          <p:cNvSpPr txBox="1"/>
          <p:nvPr/>
        </p:nvSpPr>
        <p:spPr>
          <a:xfrm>
            <a:off x="1342484" y="4647004"/>
            <a:ext cx="3836443" cy="262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30480" marR="82550" lvl="0" indent="0" algn="l" rtl="0">
              <a:lnSpc>
                <a:spcPct val="125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00" b="1" dirty="0">
                <a:solidFill>
                  <a:schemeClr val="bg1"/>
                </a:solidFill>
                <a:latin typeface="TT Firs Neue" panose="02000503030000020004" pitchFamily="2" charset="-52"/>
                <a:ea typeface="Calibri"/>
                <a:cs typeface="Calibri"/>
                <a:sym typeface="Calibri"/>
              </a:rPr>
              <a:t>СЛЕДУЮЩИЕ ЭТАПЫ</a:t>
            </a:r>
            <a:endParaRPr lang="ru-RU" sz="1300" dirty="0">
              <a:solidFill>
                <a:schemeClr val="bg1"/>
              </a:solidFill>
              <a:latin typeface="TT Firs Neue" panose="02000503030000020004" pitchFamily="2" charset="-52"/>
            </a:endParaRPr>
          </a:p>
        </p:txBody>
      </p:sp>
      <p:sp>
        <p:nvSpPr>
          <p:cNvPr id="244" name="Google Shape;244;p7"/>
          <p:cNvSpPr txBox="1"/>
          <p:nvPr/>
        </p:nvSpPr>
        <p:spPr>
          <a:xfrm>
            <a:off x="6458820" y="1550969"/>
            <a:ext cx="4894980" cy="262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30480" marR="82550" lvl="0" indent="0" algn="l" rtl="0">
              <a:lnSpc>
                <a:spcPct val="125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00" b="1" dirty="0">
                <a:solidFill>
                  <a:schemeClr val="bg1"/>
                </a:solidFill>
                <a:latin typeface="TT Firs Neue" panose="02000503030000020004" pitchFamily="2" charset="-52"/>
                <a:ea typeface="Calibri"/>
                <a:cs typeface="Calibri"/>
                <a:sym typeface="Calibri"/>
              </a:rPr>
              <a:t>ТЕКУЩИЙ РЕЗУЛЬТАТ</a:t>
            </a:r>
            <a:r>
              <a:rPr lang="en-US" sz="1300" b="1" dirty="0">
                <a:solidFill>
                  <a:schemeClr val="bg1"/>
                </a:solidFill>
                <a:latin typeface="TT Firs Neue" panose="02000503030000020004" pitchFamily="2" charset="-52"/>
                <a:ea typeface="Calibri"/>
                <a:cs typeface="Calibri"/>
                <a:sym typeface="Calibri"/>
              </a:rPr>
              <a:t> </a:t>
            </a:r>
            <a:r>
              <a:rPr lang="ru-RU" sz="1300" b="1" dirty="0">
                <a:solidFill>
                  <a:schemeClr val="bg1"/>
                </a:solidFill>
                <a:latin typeface="TT Firs Neue" panose="02000503030000020004" pitchFamily="2" charset="-52"/>
                <a:ea typeface="Calibri"/>
                <a:cs typeface="Calibri"/>
                <a:sym typeface="Calibri"/>
              </a:rPr>
              <a:t>И ДАЛЬНЕЙШАЯ РЕАЛИЗАЦИЯ</a:t>
            </a:r>
            <a:endParaRPr lang="ru-RU" sz="1300" dirty="0">
              <a:solidFill>
                <a:schemeClr val="bg1"/>
              </a:solidFill>
              <a:latin typeface="TT Firs Neue" panose="02000503030000020004" pitchFamily="2" charset="-52"/>
            </a:endParaRPr>
          </a:p>
        </p:txBody>
      </p:sp>
      <p:cxnSp>
        <p:nvCxnSpPr>
          <p:cNvPr id="3" name="Google Shape;182;p5">
            <a:extLst>
              <a:ext uri="{FF2B5EF4-FFF2-40B4-BE49-F238E27FC236}">
                <a16:creationId xmlns:a16="http://schemas.microsoft.com/office/drawing/2014/main" id="{01B77176-4011-0B62-F316-1AF26BB7164E}"/>
              </a:ext>
            </a:extLst>
          </p:cNvPr>
          <p:cNvCxnSpPr/>
          <p:nvPr/>
        </p:nvCxnSpPr>
        <p:spPr>
          <a:xfrm>
            <a:off x="869204" y="5971828"/>
            <a:ext cx="4640457" cy="0"/>
          </a:xfrm>
          <a:prstGeom prst="straightConnector1">
            <a:avLst/>
          </a:prstGeom>
          <a:noFill/>
          <a:ln w="9525" cap="flat" cmpd="sng">
            <a:solidFill>
              <a:srgbClr val="9966FF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435388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"/>
          <p:cNvSpPr/>
          <p:nvPr/>
        </p:nvSpPr>
        <p:spPr>
          <a:xfrm>
            <a:off x="706488" y="931483"/>
            <a:ext cx="10962998" cy="1575646"/>
          </a:xfrm>
          <a:prstGeom prst="roundRect">
            <a:avLst>
              <a:gd name="adj" fmla="val 5753"/>
            </a:avLst>
          </a:prstGeom>
          <a:solidFill>
            <a:srgbClr val="2A2A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2"/>
          <p:cNvSpPr txBox="1"/>
          <p:nvPr/>
        </p:nvSpPr>
        <p:spPr>
          <a:xfrm>
            <a:off x="893801" y="1647923"/>
            <a:ext cx="10602874" cy="1004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/>
          <a:p>
            <a:pPr>
              <a:lnSpc>
                <a:spcPct val="115000"/>
              </a:lnSpc>
              <a:buClr>
                <a:srgbClr val="111B1E"/>
              </a:buClr>
              <a:buSzPts val="2430"/>
            </a:pPr>
            <a:r>
              <a:rPr lang="ru-RU" sz="1600" dirty="0">
                <a:solidFill>
                  <a:schemeClr val="lt1"/>
                </a:solidFill>
                <a:latin typeface="TT Firs Neue" panose="02000503030000020004" pitchFamily="2" charset="-52"/>
              </a:rPr>
              <a:t>Практика позволяет студентам показать результат своего обучения на выполнении реальных задач бизнеса в безопасной среде под руководством наставника, а бизнесу быстро найти подходящих сотрудников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11B1E"/>
              </a:buClr>
              <a:buSzPts val="2430"/>
              <a:buFont typeface="Arial"/>
              <a:buNone/>
            </a:pPr>
            <a:endParaRPr sz="1600" dirty="0">
              <a:latin typeface="TT Firs Neue" panose="02000503030000020004" pitchFamily="2" charset="-52"/>
            </a:endParaRPr>
          </a:p>
        </p:txBody>
      </p:sp>
      <p:sp>
        <p:nvSpPr>
          <p:cNvPr id="55" name="Google Shape;55;p2"/>
          <p:cNvSpPr/>
          <p:nvPr/>
        </p:nvSpPr>
        <p:spPr>
          <a:xfrm>
            <a:off x="3288759" y="-1641898"/>
            <a:ext cx="1115568" cy="1115568"/>
          </a:xfrm>
          <a:prstGeom prst="ellipse">
            <a:avLst/>
          </a:prstGeom>
          <a:solidFill>
            <a:srgbClr val="AC00E9"/>
          </a:solidFill>
          <a:ln w="12700" cap="flat" cmpd="sng">
            <a:solidFill>
              <a:srgbClr val="26415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2"/>
          <p:cNvSpPr/>
          <p:nvPr/>
        </p:nvSpPr>
        <p:spPr>
          <a:xfrm>
            <a:off x="717650" y="2693299"/>
            <a:ext cx="10951836" cy="3957872"/>
          </a:xfrm>
          <a:prstGeom prst="roundRect">
            <a:avLst>
              <a:gd name="adj" fmla="val 5277"/>
            </a:avLst>
          </a:prstGeom>
          <a:solidFill>
            <a:srgbClr val="2A2A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2"/>
          <p:cNvSpPr txBox="1"/>
          <p:nvPr/>
        </p:nvSpPr>
        <p:spPr>
          <a:xfrm>
            <a:off x="865669" y="3423977"/>
            <a:ext cx="10803817" cy="988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/>
          <a:p>
            <a:pPr>
              <a:lnSpc>
                <a:spcPct val="115000"/>
              </a:lnSpc>
              <a:buClr>
                <a:srgbClr val="111B1E"/>
              </a:buClr>
              <a:buSzPts val="2430"/>
            </a:pPr>
            <a:r>
              <a:rPr lang="en-US" sz="1600" dirty="0">
                <a:solidFill>
                  <a:schemeClr val="bg1"/>
                </a:solidFill>
                <a:latin typeface="Trebuchet MS" panose="020B0603020202020204" pitchFamily="34" charset="0"/>
              </a:rPr>
              <a:t>1. </a:t>
            </a:r>
            <a:r>
              <a:rPr lang="ru-RU" sz="1600" dirty="0">
                <a:solidFill>
                  <a:schemeClr val="bg1"/>
                </a:solidFill>
                <a:latin typeface="Trebuchet MS" panose="020B0603020202020204" pitchFamily="34" charset="0"/>
              </a:rPr>
              <a:t>Для образовательной организации обеспечить учебную практику студентов на реальных задачах от бизнеса</a:t>
            </a:r>
          </a:p>
          <a:p>
            <a:pPr>
              <a:lnSpc>
                <a:spcPct val="115000"/>
              </a:lnSpc>
              <a:buClr>
                <a:srgbClr val="111B1E"/>
              </a:buClr>
              <a:buSzPts val="2430"/>
            </a:pPr>
            <a:r>
              <a:rPr lang="ru-RU" sz="1600" dirty="0">
                <a:solidFill>
                  <a:schemeClr val="bg1"/>
                </a:solidFill>
                <a:latin typeface="Trebuchet MS" panose="020B0603020202020204" pitchFamily="34" charset="0"/>
              </a:rPr>
              <a:t>2. Для студента решать реальные задачи в безопасной среде под руководством наставника и собирать портфолио, подтверждённое практикой, и выбирать свою будущую карьерную траекторию, опираясь на свои способности и желания</a:t>
            </a:r>
          </a:p>
          <a:p>
            <a:pPr>
              <a:lnSpc>
                <a:spcPct val="115000"/>
              </a:lnSpc>
              <a:buClr>
                <a:srgbClr val="111B1E"/>
              </a:buClr>
              <a:buSzPts val="2430"/>
            </a:pPr>
            <a:r>
              <a:rPr lang="ru-RU" sz="1600" dirty="0">
                <a:solidFill>
                  <a:schemeClr val="bg1"/>
                </a:solidFill>
                <a:latin typeface="Trebuchet MS" panose="020B0603020202020204" pitchFamily="34" charset="0"/>
              </a:rPr>
              <a:t>3. Для наставника обеспечить удобное распределение задач между студентами, выбор подходящих исполнителей по компетенциям и желаемым направлениям развития, отслеживать качество и сроки выполнения задач</a:t>
            </a:r>
          </a:p>
          <a:p>
            <a:pPr>
              <a:lnSpc>
                <a:spcPct val="115000"/>
              </a:lnSpc>
              <a:buClr>
                <a:srgbClr val="111B1E"/>
              </a:buClr>
              <a:buSzPts val="2430"/>
            </a:pPr>
            <a:r>
              <a:rPr lang="ru-RU" sz="1600" dirty="0">
                <a:solidFill>
                  <a:schemeClr val="bg1"/>
                </a:solidFill>
                <a:latin typeface="Trebuchet MS" panose="020B0603020202020204" pitchFamily="34" charset="0"/>
              </a:rPr>
              <a:t>4. Для бизнеса дешево и быстро через тестовые задания на платформе закрыть стажерские позиции в своей компании</a:t>
            </a:r>
          </a:p>
          <a:p>
            <a:pPr>
              <a:lnSpc>
                <a:spcPct val="115000"/>
              </a:lnSpc>
              <a:buClr>
                <a:srgbClr val="111B1E"/>
              </a:buClr>
              <a:buSzPts val="2430"/>
            </a:pPr>
            <a:r>
              <a:rPr lang="ru-RU" sz="1600" dirty="0">
                <a:solidFill>
                  <a:schemeClr val="bg1"/>
                </a:solidFill>
                <a:latin typeface="Trebuchet MS" panose="020B0603020202020204" pitchFamily="34" charset="0"/>
              </a:rPr>
              <a:t>5. Для бизнеса получить несколько решений опубликованной задачи, выбрать лучшее и быстро подобрать команду или молодого специалиста для доработки решения в своей компании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11B1E"/>
              </a:buClr>
              <a:buSzPts val="2430"/>
              <a:buFont typeface="Arial"/>
              <a:buNone/>
            </a:pPr>
            <a:endParaRPr sz="1600" dirty="0">
              <a:latin typeface="TT Firs Neue" panose="02000503030000020004" pitchFamily="2" charset="-52"/>
            </a:endParaRPr>
          </a:p>
        </p:txBody>
      </p:sp>
      <p:sp>
        <p:nvSpPr>
          <p:cNvPr id="59" name="Google Shape;59;p2"/>
          <p:cNvSpPr/>
          <p:nvPr/>
        </p:nvSpPr>
        <p:spPr>
          <a:xfrm>
            <a:off x="7006215" y="-1641898"/>
            <a:ext cx="1115568" cy="1115568"/>
          </a:xfrm>
          <a:prstGeom prst="ellipse">
            <a:avLst/>
          </a:prstGeom>
          <a:solidFill>
            <a:srgbClr val="00EEFD"/>
          </a:solidFill>
          <a:ln w="12700" cap="flat" cmpd="sng">
            <a:solidFill>
              <a:srgbClr val="26415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53;p2"/>
          <p:cNvSpPr/>
          <p:nvPr/>
        </p:nvSpPr>
        <p:spPr>
          <a:xfrm>
            <a:off x="706488" y="931482"/>
            <a:ext cx="4897182" cy="636157"/>
          </a:xfrm>
          <a:prstGeom prst="roundRect">
            <a:avLst>
              <a:gd name="adj" fmla="val 5753"/>
            </a:avLst>
          </a:prstGeom>
          <a:solidFill>
            <a:srgbClr val="B17D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53;p2"/>
          <p:cNvSpPr/>
          <p:nvPr/>
        </p:nvSpPr>
        <p:spPr>
          <a:xfrm>
            <a:off x="706487" y="2703353"/>
            <a:ext cx="5534818" cy="636157"/>
          </a:xfrm>
          <a:prstGeom prst="roundRect">
            <a:avLst>
              <a:gd name="adj" fmla="val 5753"/>
            </a:avLst>
          </a:prstGeom>
          <a:solidFill>
            <a:srgbClr val="B17D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2"/>
          <p:cNvSpPr txBox="1"/>
          <p:nvPr/>
        </p:nvSpPr>
        <p:spPr>
          <a:xfrm>
            <a:off x="695325" y="808215"/>
            <a:ext cx="5420842" cy="1050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11B1E"/>
              </a:buClr>
              <a:buSzPts val="2430"/>
              <a:buFont typeface="Arial Black"/>
              <a:buNone/>
            </a:pPr>
            <a:r>
              <a:rPr lang="ru-RU" sz="4800" b="1" dirty="0">
                <a:solidFill>
                  <a:schemeClr val="lt1"/>
                </a:solidFill>
                <a:latin typeface="TT Firs Neue" panose="02000503030000020004" pitchFamily="2" charset="-52"/>
                <a:ea typeface="Arial Black"/>
                <a:cs typeface="Arial Black"/>
                <a:sym typeface="Arial Black"/>
              </a:rPr>
              <a:t>Цель практики</a:t>
            </a:r>
            <a:endParaRPr dirty="0">
              <a:latin typeface="TT Firs Neue" panose="02000503030000020004" pitchFamily="2" charset="-52"/>
            </a:endParaRPr>
          </a:p>
        </p:txBody>
      </p:sp>
      <p:sp>
        <p:nvSpPr>
          <p:cNvPr id="60" name="Google Shape;60;p2"/>
          <p:cNvSpPr txBox="1"/>
          <p:nvPr/>
        </p:nvSpPr>
        <p:spPr>
          <a:xfrm>
            <a:off x="695325" y="2548050"/>
            <a:ext cx="6415476" cy="1050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11B1E"/>
              </a:buClr>
              <a:buSzPts val="2430"/>
              <a:buFont typeface="Arial Black"/>
              <a:buNone/>
            </a:pPr>
            <a:r>
              <a:rPr lang="ru-RU" sz="4800" b="1" dirty="0">
                <a:solidFill>
                  <a:schemeClr val="lt1"/>
                </a:solidFill>
                <a:latin typeface="TT Firs Neue" panose="02000503030000020004" pitchFamily="2" charset="-52"/>
                <a:ea typeface="Arial Black"/>
                <a:cs typeface="Arial Black"/>
                <a:sym typeface="Arial Black"/>
              </a:rPr>
              <a:t>Задачи практики</a:t>
            </a:r>
            <a:endParaRPr dirty="0">
              <a:latin typeface="TT Firs Neue" panose="02000503030000020004" pitchFamily="2" charset="-5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69;p3"/>
          <p:cNvSpPr/>
          <p:nvPr/>
        </p:nvSpPr>
        <p:spPr>
          <a:xfrm>
            <a:off x="690574" y="1281349"/>
            <a:ext cx="5405425" cy="4958765"/>
          </a:xfrm>
          <a:prstGeom prst="roundRect">
            <a:avLst>
              <a:gd name="adj" fmla="val 1015"/>
            </a:avLst>
          </a:prstGeom>
          <a:solidFill>
            <a:srgbClr val="9966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3"/>
          <p:cNvSpPr/>
          <p:nvPr/>
        </p:nvSpPr>
        <p:spPr>
          <a:xfrm>
            <a:off x="6289400" y="3308580"/>
            <a:ext cx="5224675" cy="2931535"/>
          </a:xfrm>
          <a:prstGeom prst="roundRect">
            <a:avLst>
              <a:gd name="adj" fmla="val 2448"/>
            </a:avLst>
          </a:prstGeom>
          <a:solidFill>
            <a:srgbClr val="2A2A2A"/>
          </a:solidFill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3"/>
          <p:cNvSpPr txBox="1">
            <a:spLocks noGrp="1"/>
          </p:cNvSpPr>
          <p:nvPr>
            <p:ph type="title" idx="4294967295"/>
          </p:nvPr>
        </p:nvSpPr>
        <p:spPr>
          <a:xfrm>
            <a:off x="592375" y="817195"/>
            <a:ext cx="10151177" cy="413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ru-RU" sz="2400" b="1" dirty="0">
                <a:solidFill>
                  <a:schemeClr val="lt1"/>
                </a:solidFill>
                <a:latin typeface="TT Firs Neue" panose="02000503030000020004" pitchFamily="2" charset="-52"/>
              </a:rPr>
              <a:t>Решение проблем</a:t>
            </a:r>
            <a:endParaRPr sz="2400" b="1" dirty="0">
              <a:latin typeface="TT Firs Neue" panose="02000503030000020004" pitchFamily="2" charset="-52"/>
            </a:endParaRPr>
          </a:p>
        </p:txBody>
      </p:sp>
      <p:sp>
        <p:nvSpPr>
          <p:cNvPr id="69" name="Google Shape;69;p3"/>
          <p:cNvSpPr/>
          <p:nvPr/>
        </p:nvSpPr>
        <p:spPr>
          <a:xfrm>
            <a:off x="6289400" y="1281349"/>
            <a:ext cx="5224675" cy="1786971"/>
          </a:xfrm>
          <a:prstGeom prst="roundRect">
            <a:avLst>
              <a:gd name="adj" fmla="val 2403"/>
            </a:avLst>
          </a:prstGeom>
          <a:solidFill>
            <a:srgbClr val="2A2A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3"/>
          <p:cNvSpPr txBox="1"/>
          <p:nvPr/>
        </p:nvSpPr>
        <p:spPr>
          <a:xfrm>
            <a:off x="6438492" y="2211544"/>
            <a:ext cx="4928490" cy="689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657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dirty="0">
                <a:solidFill>
                  <a:schemeClr val="bg1"/>
                </a:solidFill>
                <a:latin typeface="TT Firs Neue" panose="02000503030000020004" pitchFamily="2" charset="-52"/>
                <a:ea typeface="Calibri"/>
                <a:cs typeface="Calibri"/>
                <a:sym typeface="Calibri"/>
              </a:rPr>
              <a:t>Кадровый маркетплейс </a:t>
            </a:r>
            <a:r>
              <a:rPr lang="en-US" sz="1100" dirty="0">
                <a:solidFill>
                  <a:schemeClr val="bg1"/>
                </a:solidFill>
                <a:latin typeface="TT Firs Neue" panose="02000503030000020004" pitchFamily="2" charset="-52"/>
                <a:ea typeface="Calibri"/>
                <a:cs typeface="Calibri"/>
                <a:sym typeface="Calibri"/>
              </a:rPr>
              <a:t>IThub </a:t>
            </a:r>
            <a:r>
              <a:rPr lang="ru-RU" sz="1100" dirty="0">
                <a:solidFill>
                  <a:schemeClr val="bg1"/>
                </a:solidFill>
                <a:latin typeface="TT Firs Neue" panose="02000503030000020004" pitchFamily="2" charset="-52"/>
                <a:ea typeface="Calibri"/>
                <a:cs typeface="Calibri"/>
                <a:sym typeface="Calibri"/>
              </a:rPr>
              <a:t>позволяет подобрать наиболее подходящего стажера под запрос работодателя с помощью цифровой платформы и наставника из колледжа. </a:t>
            </a:r>
          </a:p>
          <a:p>
            <a:pPr marL="12657" marR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ru-RU" sz="1100" dirty="0">
              <a:solidFill>
                <a:schemeClr val="bg1"/>
              </a:solidFill>
              <a:latin typeface="TT Firs Neue" panose="02000503030000020004" pitchFamily="2" charset="-52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3"/>
          <p:cNvSpPr txBox="1"/>
          <p:nvPr/>
        </p:nvSpPr>
        <p:spPr>
          <a:xfrm>
            <a:off x="7147582" y="1440943"/>
            <a:ext cx="2357958" cy="627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30480" marR="82550" lvl="0" indent="0" algn="l" rtl="0">
              <a:lnSpc>
                <a:spcPct val="125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9966FF"/>
                </a:solidFill>
                <a:latin typeface="TT Firs Neue" panose="02000503030000020004" pitchFamily="2" charset="-52"/>
                <a:ea typeface="Calibri"/>
                <a:cs typeface="Calibri"/>
                <a:sym typeface="Calibri"/>
              </a:rPr>
              <a:t>Проект</a:t>
            </a:r>
            <a:endParaRPr sz="3200" b="1" dirty="0">
              <a:solidFill>
                <a:srgbClr val="9966FF"/>
              </a:solidFill>
              <a:latin typeface="TT Firs Neue" panose="02000503030000020004" pitchFamily="2" charset="-52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3"/>
          <p:cNvSpPr txBox="1"/>
          <p:nvPr/>
        </p:nvSpPr>
        <p:spPr>
          <a:xfrm>
            <a:off x="6472263" y="3420632"/>
            <a:ext cx="4928490" cy="2474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397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</a:pPr>
            <a:r>
              <a:rPr lang="ru-RU" sz="1000" dirty="0">
                <a:solidFill>
                  <a:schemeClr val="bg1"/>
                </a:solidFill>
                <a:latin typeface="TT Firs Neue" panose="02000503030000020004" pitchFamily="2" charset="-52"/>
                <a:ea typeface="Calibri"/>
                <a:cs typeface="Calibri"/>
                <a:sym typeface="Calibri"/>
              </a:rPr>
              <a:t>Наставник - связующее звено и гарант высокого качества взаимодействия студента и работодателя. Наставник лучше чем кто-либо знает про способности своих студентов и с наибольшей вероятностью подберет подходящего студента под запрос работодателя.</a:t>
            </a:r>
          </a:p>
          <a:p>
            <a:pPr marL="13970" marR="0" lvl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</a:pPr>
            <a:r>
              <a:rPr lang="ru-RU" sz="1000" dirty="0">
                <a:solidFill>
                  <a:schemeClr val="bg1"/>
                </a:solidFill>
                <a:latin typeface="TT Firs Neue" panose="02000503030000020004" pitchFamily="2" charset="-52"/>
                <a:ea typeface="Calibri"/>
                <a:cs typeface="Calibri"/>
                <a:sym typeface="Calibri"/>
              </a:rPr>
              <a:t>Прежде, чем принять решение о найме стажера, работодатель имеет возможность дать стажеру тестовое задание. В случае, если выполненное задание не устроит работодателя, он имеет возможность отказаться от найма. </a:t>
            </a:r>
            <a:endParaRPr sz="1000" dirty="0">
              <a:solidFill>
                <a:schemeClr val="bg1"/>
              </a:solidFill>
              <a:latin typeface="TT Firs Neue" panose="02000503030000020004" pitchFamily="2" charset="-52"/>
            </a:endParaRPr>
          </a:p>
          <a:p>
            <a:pPr marL="13970" marR="0" lvl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</a:pPr>
            <a:r>
              <a:rPr lang="ru-RU" sz="1000" dirty="0">
                <a:solidFill>
                  <a:schemeClr val="bg1"/>
                </a:solidFill>
                <a:latin typeface="TT Firs Neue" panose="02000503030000020004" pitchFamily="2" charset="-52"/>
                <a:ea typeface="Calibri"/>
                <a:cs typeface="Calibri"/>
                <a:sym typeface="Calibri"/>
              </a:rPr>
              <a:t>Колледж осуществляет поддержку стажера и работодателя в том числе и после трудоустройства: помощь в разрешении конфликтных ситуаций, повышение квалификации стажера под требование работодателя.</a:t>
            </a:r>
            <a:endParaRPr sz="1000" dirty="0">
              <a:solidFill>
                <a:schemeClr val="bg1"/>
              </a:solidFill>
              <a:latin typeface="TT Firs Neue" panose="02000503030000020004" pitchFamily="2" charset="-52"/>
            </a:endParaRPr>
          </a:p>
          <a:p>
            <a:pPr marL="13970" marR="0" lvl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</a:pPr>
            <a:r>
              <a:rPr lang="ru-RU" sz="1000" dirty="0">
                <a:solidFill>
                  <a:schemeClr val="bg1"/>
                </a:solidFill>
                <a:latin typeface="TT Firs Neue" panose="02000503030000020004" pitchFamily="2" charset="-52"/>
                <a:ea typeface="Calibri"/>
                <a:cs typeface="Calibri"/>
                <a:sym typeface="Calibri"/>
              </a:rPr>
              <a:t>На платформе хранится вся информация об успеваемости студента, а также портфолио и профиль компетенций, обновляемые по мере обучения и стажировки.</a:t>
            </a:r>
            <a:endParaRPr sz="1000" dirty="0">
              <a:solidFill>
                <a:schemeClr val="bg1"/>
              </a:solidFill>
              <a:latin typeface="TT Firs Neue" panose="02000503030000020004" pitchFamily="2" charset="-52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901957" y="1493073"/>
            <a:ext cx="1422143" cy="897445"/>
            <a:chOff x="306775" y="2622475"/>
            <a:chExt cx="1422143" cy="897445"/>
          </a:xfrm>
        </p:grpSpPr>
        <p:sp>
          <p:nvSpPr>
            <p:cNvPr id="75" name="Google Shape;75;p3"/>
            <p:cNvSpPr/>
            <p:nvPr/>
          </p:nvSpPr>
          <p:spPr>
            <a:xfrm>
              <a:off x="404975" y="2687650"/>
              <a:ext cx="1323943" cy="832270"/>
            </a:xfrm>
            <a:prstGeom prst="roundRect">
              <a:avLst>
                <a:gd name="adj" fmla="val 2933"/>
              </a:avLst>
            </a:pr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050" dirty="0">
                  <a:latin typeface="TT Firs Neue" panose="02000503030000020004" pitchFamily="2" charset="-52"/>
                </a:rPr>
                <a:t>У работодателя формируется потребность в кадрах</a:t>
              </a:r>
              <a:endParaRPr sz="1050" dirty="0">
                <a:latin typeface="TT Firs Neue" panose="02000503030000020004" pitchFamily="2" charset="-52"/>
              </a:endParaRPr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306775" y="2622475"/>
              <a:ext cx="285600" cy="285600"/>
            </a:xfrm>
            <a:prstGeom prst="ellipse">
              <a:avLst/>
            </a:prstGeom>
            <a:solidFill>
              <a:srgbClr val="5000AA"/>
            </a:soli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b="1" dirty="0">
                  <a:solidFill>
                    <a:schemeClr val="bg1"/>
                  </a:solidFill>
                  <a:latin typeface="TT Firs Neue" panose="02000503030000020004" pitchFamily="2" charset="-52"/>
                </a:rPr>
                <a:t>1</a:t>
              </a:r>
              <a:endParaRPr b="1" dirty="0">
                <a:solidFill>
                  <a:schemeClr val="bg1"/>
                </a:solidFill>
                <a:latin typeface="TT Firs Neue" panose="02000503030000020004" pitchFamily="2" charset="-52"/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2422300" y="1766923"/>
            <a:ext cx="1803100" cy="803325"/>
            <a:chOff x="2135575" y="3079675"/>
            <a:chExt cx="1803100" cy="803325"/>
          </a:xfrm>
        </p:grpSpPr>
        <p:sp>
          <p:nvSpPr>
            <p:cNvPr id="76" name="Google Shape;76;p3"/>
            <p:cNvSpPr/>
            <p:nvPr/>
          </p:nvSpPr>
          <p:spPr>
            <a:xfrm>
              <a:off x="2170775" y="3136900"/>
              <a:ext cx="1767900" cy="746100"/>
            </a:xfrm>
            <a:prstGeom prst="roundRect">
              <a:avLst>
                <a:gd name="adj" fmla="val 3390"/>
              </a:avLst>
            </a:pr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050" dirty="0">
                  <a:latin typeface="TT Firs Neue" panose="02000503030000020004" pitchFamily="2" charset="-52"/>
                </a:rPr>
                <a:t>Работодатель регистрируется на платформе</a:t>
              </a:r>
              <a:endParaRPr sz="1050" dirty="0">
                <a:latin typeface="TT Firs Neue" panose="02000503030000020004" pitchFamily="2" charset="-52"/>
              </a:endParaRPr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2135575" y="3079675"/>
              <a:ext cx="285600" cy="285600"/>
            </a:xfrm>
            <a:prstGeom prst="ellipse">
              <a:avLst/>
            </a:prstGeom>
            <a:solidFill>
              <a:srgbClr val="5000AA"/>
            </a:soli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b="1" dirty="0">
                  <a:solidFill>
                    <a:schemeClr val="bg1"/>
                  </a:solidFill>
                  <a:latin typeface="TT Firs Neue" panose="02000503030000020004" pitchFamily="2" charset="-52"/>
                </a:rPr>
                <a:t>2</a:t>
              </a:r>
              <a:endParaRPr b="1" dirty="0">
                <a:solidFill>
                  <a:schemeClr val="bg1"/>
                </a:solidFill>
                <a:latin typeface="TT Firs Neue" panose="02000503030000020004" pitchFamily="2" charset="-52"/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2713357" y="2615220"/>
            <a:ext cx="3325332" cy="693360"/>
            <a:chOff x="2921701" y="3460675"/>
            <a:chExt cx="3325332" cy="693360"/>
          </a:xfrm>
        </p:grpSpPr>
        <p:sp>
          <p:nvSpPr>
            <p:cNvPr id="77" name="Google Shape;77;p3"/>
            <p:cNvSpPr/>
            <p:nvPr/>
          </p:nvSpPr>
          <p:spPr>
            <a:xfrm>
              <a:off x="3070684" y="3550175"/>
              <a:ext cx="3176349" cy="603860"/>
            </a:xfrm>
            <a:prstGeom prst="roundRect">
              <a:avLst>
                <a:gd name="adj" fmla="val 4048"/>
              </a:avLst>
            </a:pr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050" dirty="0">
                  <a:latin typeface="TT Firs Neue" panose="02000503030000020004" pitchFamily="2" charset="-52"/>
                </a:rPr>
                <a:t>Наставник уточняет потребность и помогает сформировать тестовое задание для подбора релевантнорго студента</a:t>
              </a:r>
              <a:endParaRPr sz="1050" dirty="0">
                <a:latin typeface="TT Firs Neue" panose="02000503030000020004" pitchFamily="2" charset="-52"/>
              </a:endParaRPr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2921701" y="3460675"/>
              <a:ext cx="285600" cy="285600"/>
            </a:xfrm>
            <a:prstGeom prst="ellipse">
              <a:avLst/>
            </a:prstGeom>
            <a:solidFill>
              <a:srgbClr val="5000AA"/>
            </a:soli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b="1" dirty="0">
                  <a:solidFill>
                    <a:schemeClr val="bg1"/>
                  </a:solidFill>
                  <a:latin typeface="TT Firs Neue" panose="02000503030000020004" pitchFamily="2" charset="-52"/>
                </a:rPr>
                <a:t>3</a:t>
              </a:r>
              <a:endParaRPr b="1" dirty="0">
                <a:solidFill>
                  <a:schemeClr val="bg1"/>
                </a:solidFill>
                <a:latin typeface="TT Firs Neue" panose="02000503030000020004" pitchFamily="2" charset="-52"/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2912014" y="3338978"/>
            <a:ext cx="3109779" cy="630540"/>
            <a:chOff x="3080771" y="4527475"/>
            <a:chExt cx="3109779" cy="630540"/>
          </a:xfrm>
        </p:grpSpPr>
        <p:sp>
          <p:nvSpPr>
            <p:cNvPr id="78" name="Google Shape;78;p3"/>
            <p:cNvSpPr/>
            <p:nvPr/>
          </p:nvSpPr>
          <p:spPr>
            <a:xfrm>
              <a:off x="3225514" y="4647175"/>
              <a:ext cx="2965036" cy="510840"/>
            </a:xfrm>
            <a:prstGeom prst="roundRect">
              <a:avLst>
                <a:gd name="adj" fmla="val 2496"/>
              </a:avLst>
            </a:pr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050" dirty="0">
                  <a:latin typeface="TT Firs Neue" panose="02000503030000020004" pitchFamily="2" charset="-52"/>
                </a:rPr>
                <a:t>Проектный менеджер размещает задание на платформе</a:t>
              </a:r>
              <a:endParaRPr sz="1050" dirty="0">
                <a:latin typeface="TT Firs Neue" panose="02000503030000020004" pitchFamily="2" charset="-52"/>
              </a:endParaRPr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3080771" y="4527475"/>
              <a:ext cx="285600" cy="285600"/>
            </a:xfrm>
            <a:prstGeom prst="ellipse">
              <a:avLst/>
            </a:prstGeom>
            <a:solidFill>
              <a:srgbClr val="5000AA"/>
            </a:soli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b="1" dirty="0">
                  <a:solidFill>
                    <a:schemeClr val="bg1"/>
                  </a:solidFill>
                  <a:latin typeface="TT Firs Neue" panose="02000503030000020004" pitchFamily="2" charset="-52"/>
                </a:rPr>
                <a:t>4</a:t>
              </a:r>
              <a:endParaRPr b="1" dirty="0">
                <a:solidFill>
                  <a:schemeClr val="bg1"/>
                </a:solidFill>
                <a:latin typeface="TT Firs Neue" panose="02000503030000020004" pitchFamily="2" charset="-52"/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2707455" y="4016871"/>
            <a:ext cx="3314338" cy="585277"/>
            <a:chOff x="1983175" y="4832275"/>
            <a:chExt cx="3314338" cy="585277"/>
          </a:xfrm>
        </p:grpSpPr>
        <p:sp>
          <p:nvSpPr>
            <p:cNvPr id="79" name="Google Shape;79;p3"/>
            <p:cNvSpPr/>
            <p:nvPr/>
          </p:nvSpPr>
          <p:spPr>
            <a:xfrm>
              <a:off x="2077775" y="4958450"/>
              <a:ext cx="3219738" cy="459102"/>
            </a:xfrm>
            <a:prstGeom prst="roundRect">
              <a:avLst>
                <a:gd name="adj" fmla="val 3389"/>
              </a:avLst>
            </a:pr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050" dirty="0">
                  <a:latin typeface="TT Firs Neue" panose="02000503030000020004" pitchFamily="2" charset="-52"/>
                </a:rPr>
                <a:t>Задание выполняют студенты интересующего работодателя направления</a:t>
              </a:r>
              <a:endParaRPr sz="1050" dirty="0">
                <a:latin typeface="TT Firs Neue" panose="02000503030000020004" pitchFamily="2" charset="-52"/>
              </a:endParaRPr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1983175" y="4832275"/>
              <a:ext cx="285600" cy="285600"/>
            </a:xfrm>
            <a:prstGeom prst="ellipse">
              <a:avLst/>
            </a:prstGeom>
            <a:solidFill>
              <a:srgbClr val="5000AA"/>
            </a:soli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b="1" dirty="0">
                  <a:solidFill>
                    <a:schemeClr val="bg1"/>
                  </a:solidFill>
                  <a:latin typeface="TT Firs Neue" panose="02000503030000020004" pitchFamily="2" charset="-52"/>
                </a:rPr>
                <a:t>5</a:t>
              </a:r>
              <a:endParaRPr b="1" dirty="0">
                <a:solidFill>
                  <a:schemeClr val="bg1"/>
                </a:solidFill>
                <a:latin typeface="TT Firs Neue" panose="02000503030000020004" pitchFamily="2" charset="-52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2364500" y="4636241"/>
            <a:ext cx="2959759" cy="514086"/>
            <a:chOff x="154375" y="5441875"/>
            <a:chExt cx="2959759" cy="514086"/>
          </a:xfrm>
        </p:grpSpPr>
        <p:sp>
          <p:nvSpPr>
            <p:cNvPr id="80" name="Google Shape;80;p3"/>
            <p:cNvSpPr/>
            <p:nvPr/>
          </p:nvSpPr>
          <p:spPr>
            <a:xfrm>
              <a:off x="242749" y="5527875"/>
              <a:ext cx="2871385" cy="428086"/>
            </a:xfrm>
            <a:prstGeom prst="roundRect">
              <a:avLst>
                <a:gd name="adj" fmla="val 4207"/>
              </a:avLst>
            </a:pr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050" dirty="0">
                  <a:latin typeface="TT Firs Neue" panose="02000503030000020004" pitchFamily="2" charset="-52"/>
                </a:rPr>
                <a:t>Наставник оценивает работы и передает их работодателю</a:t>
              </a:r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154375" y="5441875"/>
              <a:ext cx="285600" cy="285600"/>
            </a:xfrm>
            <a:prstGeom prst="ellipse">
              <a:avLst/>
            </a:prstGeom>
            <a:solidFill>
              <a:srgbClr val="5000AA"/>
            </a:soli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b="1" dirty="0">
                  <a:solidFill>
                    <a:schemeClr val="bg1"/>
                  </a:solidFill>
                  <a:latin typeface="TT Firs Neue" panose="02000503030000020004" pitchFamily="2" charset="-52"/>
                </a:rPr>
                <a:t>6</a:t>
              </a:r>
              <a:endParaRPr b="1" dirty="0">
                <a:solidFill>
                  <a:schemeClr val="bg1"/>
                </a:solidFill>
                <a:latin typeface="TT Firs Neue" panose="02000503030000020004" pitchFamily="2" charset="-52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785328" y="5193327"/>
            <a:ext cx="2679850" cy="847775"/>
            <a:chOff x="2745175" y="5899075"/>
            <a:chExt cx="2679850" cy="847775"/>
          </a:xfrm>
        </p:grpSpPr>
        <p:sp>
          <p:nvSpPr>
            <p:cNvPr id="81" name="Google Shape;81;p3"/>
            <p:cNvSpPr/>
            <p:nvPr/>
          </p:nvSpPr>
          <p:spPr>
            <a:xfrm>
              <a:off x="2875025" y="6000750"/>
              <a:ext cx="2550000" cy="746100"/>
            </a:xfrm>
            <a:prstGeom prst="roundRect">
              <a:avLst>
                <a:gd name="adj" fmla="val 2879"/>
              </a:avLst>
            </a:pr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050" dirty="0">
                  <a:latin typeface="TT Firs Neue" panose="02000503030000020004" pitchFamily="2" charset="-52"/>
                </a:rPr>
                <a:t>Если качество работ устраивает работодателя, то происходит </a:t>
              </a:r>
              <a:r>
                <a:rPr lang="ru-RU" sz="1050" b="1" dirty="0">
                  <a:latin typeface="TT Firs Neue" panose="02000503030000020004" pitchFamily="2" charset="-52"/>
                </a:rPr>
                <a:t>найм</a:t>
              </a:r>
              <a:r>
                <a:rPr lang="ru-RU" sz="1050" dirty="0">
                  <a:latin typeface="TT Firs Neue" panose="02000503030000020004" pitchFamily="2" charset="-52"/>
                </a:rPr>
                <a:t> и </a:t>
              </a:r>
              <a:r>
                <a:rPr lang="ru-RU" sz="1050" b="1" dirty="0">
                  <a:latin typeface="TT Firs Neue" panose="02000503030000020004" pitchFamily="2" charset="-52"/>
                </a:rPr>
                <a:t>оплата</a:t>
              </a:r>
              <a:r>
                <a:rPr lang="ru-RU" sz="1050" dirty="0">
                  <a:latin typeface="TT Firs Neue" panose="02000503030000020004" pitchFamily="2" charset="-52"/>
                </a:rPr>
                <a:t> за подбор стажера</a:t>
              </a:r>
              <a:endParaRPr sz="1050" dirty="0">
                <a:latin typeface="TT Firs Neue" panose="02000503030000020004" pitchFamily="2" charset="-52"/>
              </a:endParaRPr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2745175" y="5899075"/>
              <a:ext cx="285600" cy="285600"/>
            </a:xfrm>
            <a:prstGeom prst="ellipse">
              <a:avLst/>
            </a:prstGeom>
            <a:solidFill>
              <a:srgbClr val="5000AA"/>
            </a:soli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b="1" dirty="0">
                  <a:solidFill>
                    <a:schemeClr val="bg1"/>
                  </a:solidFill>
                  <a:latin typeface="TT Firs Neue" panose="02000503030000020004" pitchFamily="2" charset="-52"/>
                </a:rPr>
                <a:t>7</a:t>
              </a:r>
              <a:r>
                <a:rPr lang="en-US" b="1" dirty="0">
                  <a:solidFill>
                    <a:schemeClr val="bg1"/>
                  </a:solidFill>
                  <a:latin typeface="TT Firs Neue" panose="02000503030000020004" pitchFamily="2" charset="-52"/>
                </a:rPr>
                <a:t> </a:t>
              </a:r>
              <a:endParaRPr b="1" dirty="0">
                <a:solidFill>
                  <a:schemeClr val="bg1"/>
                </a:solidFill>
                <a:latin typeface="TT Firs Neue" panose="02000503030000020004" pitchFamily="2" charset="-52"/>
              </a:endParaRPr>
            </a:p>
          </p:txBody>
        </p:sp>
      </p:grpSp>
      <p:cxnSp>
        <p:nvCxnSpPr>
          <p:cNvPr id="89" name="Google Shape;89;p3"/>
          <p:cNvCxnSpPr>
            <a:endCxn id="76" idx="1"/>
          </p:cNvCxnSpPr>
          <p:nvPr/>
        </p:nvCxnSpPr>
        <p:spPr>
          <a:xfrm>
            <a:off x="2324100" y="2102757"/>
            <a:ext cx="133400" cy="94441"/>
          </a:xfrm>
          <a:prstGeom prst="straightConnector1">
            <a:avLst/>
          </a:prstGeom>
          <a:noFill/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0" name="Google Shape;90;p3"/>
          <p:cNvCxnSpPr>
            <a:stCxn id="76" idx="2"/>
          </p:cNvCxnSpPr>
          <p:nvPr/>
        </p:nvCxnSpPr>
        <p:spPr>
          <a:xfrm>
            <a:off x="3341450" y="2570248"/>
            <a:ext cx="123728" cy="147869"/>
          </a:xfrm>
          <a:prstGeom prst="straightConnector1">
            <a:avLst/>
          </a:prstGeom>
          <a:noFill/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1" name="Google Shape;91;p3"/>
          <p:cNvCxnSpPr>
            <a:stCxn id="77" idx="2"/>
            <a:endCxn id="78" idx="0"/>
          </p:cNvCxnSpPr>
          <p:nvPr/>
        </p:nvCxnSpPr>
        <p:spPr>
          <a:xfrm>
            <a:off x="4450515" y="3308580"/>
            <a:ext cx="88760" cy="150098"/>
          </a:xfrm>
          <a:prstGeom prst="straightConnector1">
            <a:avLst/>
          </a:prstGeom>
          <a:noFill/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2" name="Google Shape;92;p3"/>
          <p:cNvCxnSpPr>
            <a:stCxn id="78" idx="2"/>
            <a:endCxn id="79" idx="0"/>
          </p:cNvCxnSpPr>
          <p:nvPr/>
        </p:nvCxnSpPr>
        <p:spPr>
          <a:xfrm flipH="1">
            <a:off x="4411924" y="3969518"/>
            <a:ext cx="127351" cy="173528"/>
          </a:xfrm>
          <a:prstGeom prst="straightConnector1">
            <a:avLst/>
          </a:prstGeom>
          <a:noFill/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3" name="Google Shape;93;p3"/>
          <p:cNvCxnSpPr>
            <a:endCxn id="80" idx="0"/>
          </p:cNvCxnSpPr>
          <p:nvPr/>
        </p:nvCxnSpPr>
        <p:spPr>
          <a:xfrm flipH="1">
            <a:off x="3888567" y="4574372"/>
            <a:ext cx="173004" cy="147869"/>
          </a:xfrm>
          <a:prstGeom prst="straightConnector1">
            <a:avLst/>
          </a:prstGeom>
          <a:noFill/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4" name="Google Shape;94;p3"/>
          <p:cNvCxnSpPr/>
          <p:nvPr/>
        </p:nvCxnSpPr>
        <p:spPr>
          <a:xfrm flipH="1">
            <a:off x="2802055" y="5150327"/>
            <a:ext cx="191001" cy="144675"/>
          </a:xfrm>
          <a:prstGeom prst="straightConnector1">
            <a:avLst/>
          </a:prstGeom>
          <a:noFill/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0" name="Google Shape;72;p3"/>
          <p:cNvSpPr txBox="1"/>
          <p:nvPr/>
        </p:nvSpPr>
        <p:spPr>
          <a:xfrm>
            <a:off x="14860375" y="2734599"/>
            <a:ext cx="5406000" cy="4136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35687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AutoNum type="arabicPeriod"/>
            </a:pPr>
            <a:r>
              <a:rPr lang="ru-RU" dirty="0">
                <a:solidFill>
                  <a:schemeClr val="bg1"/>
                </a:solidFill>
                <a:latin typeface="TT Firs Neue" panose="02000503030000020004" pitchFamily="2" charset="-52"/>
                <a:ea typeface="Calibri"/>
                <a:cs typeface="Calibri"/>
                <a:sym typeface="Calibri"/>
              </a:rPr>
              <a:t>Наставник</a:t>
            </a:r>
            <a:r>
              <a:rPr lang="ru-RU" sz="1400" dirty="0">
                <a:solidFill>
                  <a:schemeClr val="bg1"/>
                </a:solidFill>
                <a:latin typeface="TT Firs Neue" panose="02000503030000020004" pitchFamily="2" charset="-52"/>
                <a:ea typeface="Calibri"/>
                <a:cs typeface="Calibri"/>
                <a:sym typeface="Calibri"/>
              </a:rPr>
              <a:t> из колледжа лучше чем кто-либо знает про способности своих студентов и с наибольшей вероятностью подберет подходящего студента под запрос работодателя и под возможности самого студента.</a:t>
            </a:r>
            <a:endParaRPr dirty="0">
              <a:solidFill>
                <a:schemeClr val="bg1"/>
              </a:solidFill>
              <a:latin typeface="TT Firs Neue" panose="02000503030000020004" pitchFamily="2" charset="-52"/>
            </a:endParaRPr>
          </a:p>
          <a:p>
            <a:pPr marL="35687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AutoNum type="arabicPeriod"/>
            </a:pPr>
            <a:r>
              <a:rPr lang="ru-RU" sz="1400" dirty="0">
                <a:solidFill>
                  <a:schemeClr val="bg1"/>
                </a:solidFill>
                <a:latin typeface="TT Firs Neue" panose="02000503030000020004" pitchFamily="2" charset="-52"/>
                <a:ea typeface="Calibri"/>
                <a:cs typeface="Calibri"/>
                <a:sym typeface="Calibri"/>
              </a:rPr>
              <a:t>Прежде, чем принять решение о найме стажера, работодатель имеет возможность дать стажеру тестовое задание. В случае, если выполненное задание не устроит работодателя, он имеет возможность отказаться от найма. </a:t>
            </a:r>
            <a:endParaRPr dirty="0">
              <a:solidFill>
                <a:schemeClr val="bg1"/>
              </a:solidFill>
              <a:latin typeface="TT Firs Neue" panose="02000503030000020004" pitchFamily="2" charset="-52"/>
            </a:endParaRPr>
          </a:p>
          <a:p>
            <a:pPr marL="35687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AutoNum type="arabicPeriod"/>
            </a:pPr>
            <a:r>
              <a:rPr lang="ru-RU" sz="1400" dirty="0">
                <a:solidFill>
                  <a:schemeClr val="bg1"/>
                </a:solidFill>
                <a:latin typeface="TT Firs Neue" panose="02000503030000020004" pitchFamily="2" charset="-52"/>
                <a:ea typeface="Calibri"/>
                <a:cs typeface="Calibri"/>
                <a:sym typeface="Calibri"/>
              </a:rPr>
              <a:t>Колледж осуществляет поддержку стажера и работодателя в том числе и после трудоустройства: помощь в разрешении конфликтных ситуаций, повышение квалификации стажера под требование работодателя.</a:t>
            </a:r>
            <a:endParaRPr dirty="0">
              <a:solidFill>
                <a:schemeClr val="bg1"/>
              </a:solidFill>
              <a:latin typeface="TT Firs Neue" panose="02000503030000020004" pitchFamily="2" charset="-52"/>
            </a:endParaRPr>
          </a:p>
          <a:p>
            <a:pPr marL="35687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AutoNum type="arabicPeriod"/>
            </a:pPr>
            <a:r>
              <a:rPr lang="ru-RU" sz="1400" dirty="0">
                <a:solidFill>
                  <a:schemeClr val="bg1"/>
                </a:solidFill>
                <a:latin typeface="TT Firs Neue" panose="02000503030000020004" pitchFamily="2" charset="-52"/>
                <a:ea typeface="Calibri"/>
                <a:cs typeface="Calibri"/>
                <a:sym typeface="Calibri"/>
              </a:rPr>
              <a:t>На платформе хранится вся информация об успеваемости студента, а также портфолио </a:t>
            </a:r>
            <a:r>
              <a:rPr lang="ru-RU" dirty="0">
                <a:solidFill>
                  <a:schemeClr val="bg1"/>
                </a:solidFill>
                <a:latin typeface="TT Firs Neue" panose="02000503030000020004" pitchFamily="2" charset="-52"/>
                <a:ea typeface="Calibri"/>
                <a:cs typeface="Calibri"/>
                <a:sym typeface="Calibri"/>
              </a:rPr>
              <a:t>и профиль компетенций</a:t>
            </a:r>
            <a:r>
              <a:rPr lang="ru-RU" sz="1400" dirty="0">
                <a:solidFill>
                  <a:schemeClr val="bg1"/>
                </a:solidFill>
                <a:latin typeface="TT Firs Neue" panose="02000503030000020004" pitchFamily="2" charset="-52"/>
                <a:ea typeface="Calibri"/>
                <a:cs typeface="Calibri"/>
                <a:sym typeface="Calibri"/>
              </a:rPr>
              <a:t>, </a:t>
            </a:r>
            <a:r>
              <a:rPr lang="ru-RU" dirty="0">
                <a:solidFill>
                  <a:schemeClr val="bg1"/>
                </a:solidFill>
                <a:latin typeface="TT Firs Neue" panose="02000503030000020004" pitchFamily="2" charset="-52"/>
                <a:ea typeface="Calibri"/>
                <a:cs typeface="Calibri"/>
                <a:sym typeface="Calibri"/>
              </a:rPr>
              <a:t>обновляемые</a:t>
            </a:r>
            <a:r>
              <a:rPr lang="ru-RU" sz="1400" dirty="0">
                <a:solidFill>
                  <a:schemeClr val="bg1"/>
                </a:solidFill>
                <a:latin typeface="TT Firs Neue" panose="02000503030000020004" pitchFamily="2" charset="-52"/>
                <a:ea typeface="Calibri"/>
                <a:cs typeface="Calibri"/>
                <a:sym typeface="Calibri"/>
              </a:rPr>
              <a:t> по мере обучения и стажировки.</a:t>
            </a:r>
            <a:endParaRPr dirty="0">
              <a:solidFill>
                <a:schemeClr val="bg1"/>
              </a:solidFill>
              <a:latin typeface="TT Firs Neue" panose="02000503030000020004" pitchFamily="2" charset="-52"/>
            </a:endParaRPr>
          </a:p>
        </p:txBody>
      </p:sp>
      <p:grpSp>
        <p:nvGrpSpPr>
          <p:cNvPr id="57" name="Группа 56"/>
          <p:cNvGrpSpPr/>
          <p:nvPr/>
        </p:nvGrpSpPr>
        <p:grpSpPr>
          <a:xfrm>
            <a:off x="6524923" y="1549013"/>
            <a:ext cx="455026" cy="452775"/>
            <a:chOff x="12848772" y="2795865"/>
            <a:chExt cx="271494" cy="270151"/>
          </a:xfrm>
          <a:solidFill>
            <a:srgbClr val="9966FF"/>
          </a:solidFill>
        </p:grpSpPr>
        <p:sp>
          <p:nvSpPr>
            <p:cNvPr id="95" name="Google Shape;6843;p49">
              <a:extLst>
                <a:ext uri="{FF2B5EF4-FFF2-40B4-BE49-F238E27FC236}">
                  <a16:creationId xmlns:a16="http://schemas.microsoft.com/office/drawing/2014/main" id="{826C874F-83D1-7357-35B7-75D5F5E1981C}"/>
                </a:ext>
              </a:extLst>
            </p:cNvPr>
            <p:cNvSpPr/>
            <p:nvPr/>
          </p:nvSpPr>
          <p:spPr>
            <a:xfrm>
              <a:off x="12850116" y="2795865"/>
              <a:ext cx="270150" cy="105514"/>
            </a:xfrm>
            <a:custGeom>
              <a:avLst/>
              <a:gdLst/>
              <a:ahLst/>
              <a:cxnLst/>
              <a:rect l="l" t="t" r="r" b="b"/>
              <a:pathLst>
                <a:path w="12666" h="4947" extrusionOk="0">
                  <a:moveTo>
                    <a:pt x="2868" y="820"/>
                  </a:moveTo>
                  <a:cubicBezTo>
                    <a:pt x="3120" y="820"/>
                    <a:pt x="3277" y="1009"/>
                    <a:pt x="3277" y="1261"/>
                  </a:cubicBezTo>
                  <a:lnTo>
                    <a:pt x="3277" y="2899"/>
                  </a:lnTo>
                  <a:cubicBezTo>
                    <a:pt x="3277" y="3151"/>
                    <a:pt x="3057" y="3308"/>
                    <a:pt x="2868" y="3308"/>
                  </a:cubicBezTo>
                  <a:cubicBezTo>
                    <a:pt x="2647" y="3308"/>
                    <a:pt x="2490" y="3119"/>
                    <a:pt x="2427" y="2899"/>
                  </a:cubicBezTo>
                  <a:lnTo>
                    <a:pt x="2427" y="1261"/>
                  </a:lnTo>
                  <a:cubicBezTo>
                    <a:pt x="2427" y="1009"/>
                    <a:pt x="2647" y="851"/>
                    <a:pt x="2868" y="820"/>
                  </a:cubicBezTo>
                  <a:close/>
                  <a:moveTo>
                    <a:pt x="9767" y="820"/>
                  </a:moveTo>
                  <a:cubicBezTo>
                    <a:pt x="9988" y="820"/>
                    <a:pt x="10145" y="1009"/>
                    <a:pt x="10145" y="1261"/>
                  </a:cubicBezTo>
                  <a:lnTo>
                    <a:pt x="10145" y="2899"/>
                  </a:lnTo>
                  <a:cubicBezTo>
                    <a:pt x="10145" y="3151"/>
                    <a:pt x="9956" y="3308"/>
                    <a:pt x="9767" y="3308"/>
                  </a:cubicBezTo>
                  <a:cubicBezTo>
                    <a:pt x="9515" y="3308"/>
                    <a:pt x="9358" y="3119"/>
                    <a:pt x="9326" y="2899"/>
                  </a:cubicBezTo>
                  <a:lnTo>
                    <a:pt x="9326" y="1261"/>
                  </a:lnTo>
                  <a:cubicBezTo>
                    <a:pt x="9326" y="1009"/>
                    <a:pt x="9515" y="851"/>
                    <a:pt x="9767" y="820"/>
                  </a:cubicBezTo>
                  <a:close/>
                  <a:moveTo>
                    <a:pt x="2868" y="0"/>
                  </a:moveTo>
                  <a:cubicBezTo>
                    <a:pt x="2206" y="0"/>
                    <a:pt x="1639" y="536"/>
                    <a:pt x="1608" y="1229"/>
                  </a:cubicBezTo>
                  <a:lnTo>
                    <a:pt x="1608" y="1639"/>
                  </a:lnTo>
                  <a:lnTo>
                    <a:pt x="1230" y="1639"/>
                  </a:lnTo>
                  <a:cubicBezTo>
                    <a:pt x="536" y="1639"/>
                    <a:pt x="1" y="2206"/>
                    <a:pt x="1" y="2867"/>
                  </a:cubicBezTo>
                  <a:lnTo>
                    <a:pt x="1" y="4947"/>
                  </a:lnTo>
                  <a:lnTo>
                    <a:pt x="12666" y="4947"/>
                  </a:lnTo>
                  <a:lnTo>
                    <a:pt x="12666" y="2867"/>
                  </a:lnTo>
                  <a:cubicBezTo>
                    <a:pt x="12634" y="2206"/>
                    <a:pt x="12036" y="1639"/>
                    <a:pt x="11374" y="1639"/>
                  </a:cubicBezTo>
                  <a:lnTo>
                    <a:pt x="10996" y="1639"/>
                  </a:lnTo>
                  <a:lnTo>
                    <a:pt x="10996" y="1229"/>
                  </a:lnTo>
                  <a:cubicBezTo>
                    <a:pt x="10996" y="536"/>
                    <a:pt x="10429" y="0"/>
                    <a:pt x="9767" y="0"/>
                  </a:cubicBezTo>
                  <a:cubicBezTo>
                    <a:pt x="9106" y="0"/>
                    <a:pt x="8539" y="536"/>
                    <a:pt x="8507" y="1229"/>
                  </a:cubicBezTo>
                  <a:lnTo>
                    <a:pt x="8507" y="1639"/>
                  </a:lnTo>
                  <a:lnTo>
                    <a:pt x="4097" y="1639"/>
                  </a:lnTo>
                  <a:lnTo>
                    <a:pt x="4097" y="1229"/>
                  </a:lnTo>
                  <a:cubicBezTo>
                    <a:pt x="4097" y="536"/>
                    <a:pt x="3561" y="0"/>
                    <a:pt x="28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6" name="Google Shape;6844;p49">
              <a:extLst>
                <a:ext uri="{FF2B5EF4-FFF2-40B4-BE49-F238E27FC236}">
                  <a16:creationId xmlns:a16="http://schemas.microsoft.com/office/drawing/2014/main" id="{AD5383B8-A1AC-6437-49F8-D84E2B21904C}"/>
                </a:ext>
              </a:extLst>
            </p:cNvPr>
            <p:cNvSpPr/>
            <p:nvPr/>
          </p:nvSpPr>
          <p:spPr>
            <a:xfrm>
              <a:off x="12848772" y="2920169"/>
              <a:ext cx="270150" cy="145847"/>
            </a:xfrm>
            <a:custGeom>
              <a:avLst/>
              <a:gdLst/>
              <a:ahLst/>
              <a:cxnLst/>
              <a:rect l="l" t="t" r="r" b="b"/>
              <a:pathLst>
                <a:path w="12666" h="6838" extrusionOk="0">
                  <a:moveTo>
                    <a:pt x="1" y="1"/>
                  </a:moveTo>
                  <a:lnTo>
                    <a:pt x="1" y="5640"/>
                  </a:lnTo>
                  <a:lnTo>
                    <a:pt x="32" y="5640"/>
                  </a:lnTo>
                  <a:cubicBezTo>
                    <a:pt x="32" y="6302"/>
                    <a:pt x="568" y="6837"/>
                    <a:pt x="1261" y="6837"/>
                  </a:cubicBezTo>
                  <a:lnTo>
                    <a:pt x="11437" y="6837"/>
                  </a:lnTo>
                  <a:cubicBezTo>
                    <a:pt x="12099" y="6837"/>
                    <a:pt x="12666" y="6302"/>
                    <a:pt x="12666" y="5640"/>
                  </a:cubicBezTo>
                  <a:lnTo>
                    <a:pt x="1266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cxnSp>
        <p:nvCxnSpPr>
          <p:cNvPr id="97" name="Прямая соединительная линия 96"/>
          <p:cNvCxnSpPr/>
          <p:nvPr/>
        </p:nvCxnSpPr>
        <p:spPr>
          <a:xfrm>
            <a:off x="6472263" y="4124220"/>
            <a:ext cx="4802849" cy="0"/>
          </a:xfrm>
          <a:prstGeom prst="line">
            <a:avLst/>
          </a:prstGeom>
          <a:ln>
            <a:solidFill>
              <a:srgbClr val="99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Прямая соединительная линия 97"/>
          <p:cNvCxnSpPr/>
          <p:nvPr/>
        </p:nvCxnSpPr>
        <p:spPr>
          <a:xfrm>
            <a:off x="6472263" y="4722973"/>
            <a:ext cx="4802849" cy="0"/>
          </a:xfrm>
          <a:prstGeom prst="line">
            <a:avLst/>
          </a:prstGeom>
          <a:ln>
            <a:solidFill>
              <a:srgbClr val="99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Прямая соединительная линия 98"/>
          <p:cNvCxnSpPr/>
          <p:nvPr/>
        </p:nvCxnSpPr>
        <p:spPr>
          <a:xfrm>
            <a:off x="6472263" y="5347813"/>
            <a:ext cx="4802849" cy="0"/>
          </a:xfrm>
          <a:prstGeom prst="line">
            <a:avLst/>
          </a:prstGeom>
          <a:ln>
            <a:solidFill>
              <a:srgbClr val="99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r="5286" b="8013"/>
          <a:stretch/>
        </p:blipFill>
        <p:spPr>
          <a:xfrm>
            <a:off x="0" y="679204"/>
            <a:ext cx="12192000" cy="6180832"/>
          </a:xfrm>
          <a:prstGeom prst="rect">
            <a:avLst/>
          </a:prstGeom>
        </p:spPr>
      </p:pic>
      <p:pic>
        <p:nvPicPr>
          <p:cNvPr id="2" name="Рисунок 1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697" y="2071398"/>
            <a:ext cx="2415250" cy="1698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187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"/>
          <p:cNvSpPr/>
          <p:nvPr/>
        </p:nvSpPr>
        <p:spPr>
          <a:xfrm>
            <a:off x="6992875" y="1268413"/>
            <a:ext cx="4436100" cy="5167334"/>
          </a:xfrm>
          <a:prstGeom prst="rect">
            <a:avLst/>
          </a:prstGeom>
          <a:solidFill>
            <a:srgbClr val="9966FF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99;g1f56fb32fe1_0_0"/>
          <p:cNvSpPr/>
          <p:nvPr/>
        </p:nvSpPr>
        <p:spPr>
          <a:xfrm>
            <a:off x="695325" y="1268413"/>
            <a:ext cx="6129050" cy="1355775"/>
          </a:xfrm>
          <a:prstGeom prst="roundRect">
            <a:avLst>
              <a:gd name="adj" fmla="val 2069"/>
            </a:avLst>
          </a:prstGeom>
          <a:solidFill>
            <a:srgbClr val="2A2A2A"/>
          </a:solidFill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99;g1f56fb32fe1_0_0"/>
          <p:cNvSpPr/>
          <p:nvPr/>
        </p:nvSpPr>
        <p:spPr>
          <a:xfrm>
            <a:off x="695325" y="2758998"/>
            <a:ext cx="6129050" cy="3676749"/>
          </a:xfrm>
          <a:prstGeom prst="roundRect">
            <a:avLst>
              <a:gd name="adj" fmla="val 2069"/>
            </a:avLst>
          </a:prstGeom>
          <a:solidFill>
            <a:srgbClr val="2A2A2A"/>
          </a:solidFill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00;g1f56fb32fe1_0_0"/>
          <p:cNvSpPr txBox="1">
            <a:spLocks/>
          </p:cNvSpPr>
          <p:nvPr/>
        </p:nvSpPr>
        <p:spPr>
          <a:xfrm>
            <a:off x="603884" y="808114"/>
            <a:ext cx="3898668" cy="4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chemeClr val="lt1"/>
              </a:buClr>
              <a:buSzPts val="4400"/>
              <a:buFont typeface="Calibri"/>
              <a:buNone/>
            </a:pPr>
            <a:r>
              <a:rPr lang="ru-RU" sz="2400" b="1">
                <a:solidFill>
                  <a:schemeClr val="lt1"/>
                </a:solidFill>
                <a:latin typeface="TT Firs Neue" panose="02000503030000020004" pitchFamily="2" charset="-52"/>
              </a:rPr>
              <a:t>Почему это нужно?</a:t>
            </a:r>
            <a:endParaRPr lang="ru-RU" sz="2400" b="1" dirty="0">
              <a:latin typeface="TT Firs Neue" panose="02000503030000020004" pitchFamily="2" charset="-52"/>
            </a:endParaRPr>
          </a:p>
        </p:txBody>
      </p:sp>
      <p:sp>
        <p:nvSpPr>
          <p:cNvPr id="106" name="Google Shape;106;p4"/>
          <p:cNvSpPr txBox="1">
            <a:spLocks noGrp="1"/>
          </p:cNvSpPr>
          <p:nvPr>
            <p:ph type="title"/>
          </p:nvPr>
        </p:nvSpPr>
        <p:spPr>
          <a:xfrm>
            <a:off x="28840" y="-760525"/>
            <a:ext cx="10151177" cy="413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ru-RU" dirty="0">
                <a:solidFill>
                  <a:schemeClr val="lt1"/>
                </a:solidFill>
              </a:rPr>
              <a:t>Почему это нужно?</a:t>
            </a:r>
            <a:endParaRPr dirty="0"/>
          </a:p>
        </p:txBody>
      </p:sp>
      <p:sp>
        <p:nvSpPr>
          <p:cNvPr id="107" name="Google Shape;107;p4"/>
          <p:cNvSpPr txBox="1"/>
          <p:nvPr/>
        </p:nvSpPr>
        <p:spPr>
          <a:xfrm>
            <a:off x="-7365568" y="1413420"/>
            <a:ext cx="5757721" cy="3905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657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dirty="0">
                <a:solidFill>
                  <a:schemeClr val="bg1"/>
                </a:solidFill>
                <a:latin typeface="TT Firs Neue" panose="02000503030000020004" pitchFamily="2" charset="-52"/>
                <a:ea typeface="Calibri"/>
                <a:cs typeface="Calibri"/>
                <a:sym typeface="Calibri"/>
              </a:rPr>
              <a:t>Платформа является </a:t>
            </a:r>
            <a:r>
              <a:rPr lang="ru-RU" sz="1100" dirty="0" err="1">
                <a:solidFill>
                  <a:schemeClr val="bg1"/>
                </a:solidFill>
                <a:latin typeface="TT Firs Neue" panose="02000503030000020004" pitchFamily="2" charset="-52"/>
                <a:ea typeface="Calibri"/>
                <a:cs typeface="Calibri"/>
                <a:sym typeface="Calibri"/>
              </a:rPr>
              <a:t>омниканальной</a:t>
            </a:r>
            <a:r>
              <a:rPr lang="ru-RU" sz="1100" dirty="0">
                <a:solidFill>
                  <a:schemeClr val="bg1"/>
                </a:solidFill>
                <a:latin typeface="TT Firs Neue" panose="02000503030000020004" pitchFamily="2" charset="-52"/>
                <a:ea typeface="Calibri"/>
                <a:cs typeface="Calibri"/>
                <a:sym typeface="Calibri"/>
              </a:rPr>
              <a:t> и состоит из:</a:t>
            </a:r>
            <a:endParaRPr sz="1100" dirty="0">
              <a:solidFill>
                <a:schemeClr val="bg1"/>
              </a:solidFill>
              <a:latin typeface="TT Firs Neue" panose="02000503030000020004" pitchFamily="2" charset="-52"/>
            </a:endParaRPr>
          </a:p>
          <a:p>
            <a:pPr marL="298407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ru-RU" sz="1100" b="1" dirty="0">
                <a:solidFill>
                  <a:schemeClr val="bg1"/>
                </a:solidFill>
                <a:latin typeface="TT Firs Neue" panose="02000503030000020004" pitchFamily="2" charset="-52"/>
                <a:ea typeface="Calibri"/>
                <a:cs typeface="Calibri"/>
                <a:sym typeface="Calibri"/>
              </a:rPr>
              <a:t>ИТ-инфраструктуры,</a:t>
            </a:r>
            <a:r>
              <a:rPr lang="ru-RU" sz="1100" dirty="0">
                <a:solidFill>
                  <a:schemeClr val="bg1"/>
                </a:solidFill>
                <a:latin typeface="TT Firs Neue" panose="02000503030000020004" pitchFamily="2" charset="-52"/>
                <a:ea typeface="Calibri"/>
                <a:cs typeface="Calibri"/>
                <a:sym typeface="Calibri"/>
              </a:rPr>
              <a:t> упрощающей и ускоряющей </a:t>
            </a:r>
            <a:r>
              <a:rPr lang="ru-RU" sz="1100" dirty="0" err="1">
                <a:solidFill>
                  <a:schemeClr val="bg1"/>
                </a:solidFill>
                <a:latin typeface="TT Firs Neue" panose="02000503030000020004" pitchFamily="2" charset="-52"/>
                <a:ea typeface="Calibri"/>
                <a:cs typeface="Calibri"/>
                <a:sym typeface="Calibri"/>
              </a:rPr>
              <a:t>найм</a:t>
            </a:r>
            <a:r>
              <a:rPr lang="ru-RU" sz="1100" dirty="0">
                <a:solidFill>
                  <a:schemeClr val="bg1"/>
                </a:solidFill>
                <a:latin typeface="TT Firs Neue" panose="02000503030000020004" pitchFamily="2" charset="-52"/>
                <a:ea typeface="Calibri"/>
                <a:cs typeface="Calibri"/>
                <a:sym typeface="Calibri"/>
              </a:rPr>
              <a:t> стажеров.</a:t>
            </a:r>
            <a:endParaRPr sz="1100" dirty="0">
              <a:solidFill>
                <a:schemeClr val="bg1"/>
              </a:solidFill>
              <a:latin typeface="TT Firs Neue" panose="02000503030000020004" pitchFamily="2" charset="-52"/>
            </a:endParaRPr>
          </a:p>
          <a:p>
            <a:pPr marL="298407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ru-RU" sz="1100" b="1" dirty="0">
                <a:solidFill>
                  <a:schemeClr val="bg1"/>
                </a:solidFill>
                <a:latin typeface="TT Firs Neue" panose="02000503030000020004" pitchFamily="2" charset="-52"/>
                <a:ea typeface="Calibri"/>
                <a:cs typeface="Calibri"/>
                <a:sym typeface="Calibri"/>
              </a:rPr>
              <a:t>Методологии цифровой трансформации образования ITHUB </a:t>
            </a:r>
            <a:r>
              <a:rPr lang="ru-RU" sz="1100" dirty="0">
                <a:solidFill>
                  <a:schemeClr val="bg1"/>
                </a:solidFill>
                <a:latin typeface="TT Firs Neue" panose="02000503030000020004" pitchFamily="2" charset="-52"/>
                <a:ea typeface="Calibri"/>
                <a:cs typeface="Calibri"/>
                <a:sym typeface="Calibri"/>
              </a:rPr>
              <a:t>(регистрационный номер патента: 627-356-008 от 08.02.2023 г), позволяющей повысить готовность студентов к найму.</a:t>
            </a:r>
            <a:endParaRPr sz="1100" dirty="0">
              <a:solidFill>
                <a:schemeClr val="bg1"/>
              </a:solidFill>
              <a:latin typeface="TT Firs Neue" panose="02000503030000020004" pitchFamily="2" charset="-52"/>
            </a:endParaRPr>
          </a:p>
          <a:p>
            <a:pPr marL="12657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bg1"/>
              </a:solidFill>
              <a:latin typeface="TT Firs Neue" panose="02000503030000020004" pitchFamily="2" charset="-52"/>
              <a:ea typeface="Calibri"/>
              <a:cs typeface="Calibri"/>
              <a:sym typeface="Calibri"/>
            </a:endParaRPr>
          </a:p>
          <a:p>
            <a:pPr marL="12657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dirty="0">
                <a:solidFill>
                  <a:schemeClr val="bg1"/>
                </a:solidFill>
                <a:latin typeface="TT Firs Neue" panose="02000503030000020004" pitchFamily="2" charset="-52"/>
                <a:ea typeface="Calibri"/>
                <a:cs typeface="Calibri"/>
                <a:sym typeface="Calibri"/>
              </a:rPr>
              <a:t>Объединение онлайн и офлайн-подходов в процессе трудоустройства студентов и выпускников колледжей позволит </a:t>
            </a:r>
            <a:r>
              <a:rPr lang="ru-RU" sz="1100" b="1" dirty="0">
                <a:solidFill>
                  <a:schemeClr val="bg1"/>
                </a:solidFill>
                <a:latin typeface="TT Firs Neue" panose="02000503030000020004" pitchFamily="2" charset="-52"/>
                <a:ea typeface="Calibri"/>
                <a:cs typeface="Calibri"/>
                <a:sym typeface="Calibri"/>
              </a:rPr>
              <a:t>повысить прозрачность </a:t>
            </a:r>
            <a:r>
              <a:rPr lang="ru-RU" sz="1100" dirty="0">
                <a:solidFill>
                  <a:schemeClr val="bg1"/>
                </a:solidFill>
                <a:latin typeface="TT Firs Neue" panose="02000503030000020004" pitchFamily="2" charset="-52"/>
                <a:ea typeface="Calibri"/>
                <a:cs typeface="Calibri"/>
                <a:sym typeface="Calibri"/>
              </a:rPr>
              <a:t>данной области и обеспечить:</a:t>
            </a:r>
            <a:endParaRPr sz="1100" dirty="0">
              <a:solidFill>
                <a:schemeClr val="bg1"/>
              </a:solidFill>
              <a:latin typeface="TT Firs Neue" panose="02000503030000020004" pitchFamily="2" charset="-52"/>
            </a:endParaRPr>
          </a:p>
          <a:p>
            <a:pPr marL="355556" lvl="0" indent="-342900" algn="l" rtl="0">
              <a:spcBef>
                <a:spcPts val="0"/>
              </a:spcBef>
              <a:spcAft>
                <a:spcPts val="0"/>
              </a:spcAft>
              <a:buClr>
                <a:srgbClr val="9966FF"/>
              </a:buClr>
              <a:buSzPts val="1400"/>
              <a:buFont typeface="Calibri"/>
              <a:buAutoNum type="arabicPeriod"/>
            </a:pPr>
            <a:r>
              <a:rPr lang="ru-RU" sz="1100" b="1" dirty="0">
                <a:solidFill>
                  <a:schemeClr val="bg1"/>
                </a:solidFill>
                <a:latin typeface="TT Firs Neue" panose="02000503030000020004" pitchFamily="2" charset="-52"/>
                <a:ea typeface="Calibri"/>
                <a:cs typeface="Calibri"/>
                <a:sym typeface="Calibri"/>
              </a:rPr>
              <a:t>Для колледжа </a:t>
            </a:r>
            <a:r>
              <a:rPr lang="ru-RU" sz="1100" dirty="0">
                <a:solidFill>
                  <a:schemeClr val="bg1"/>
                </a:solidFill>
                <a:latin typeface="TT Firs Neue" panose="02000503030000020004" pitchFamily="2" charset="-52"/>
                <a:ea typeface="Calibri"/>
                <a:cs typeface="Calibri"/>
                <a:sym typeface="Calibri"/>
              </a:rPr>
              <a:t>– повышение эффективности работы центра содействия трудоустройству («во всех профессиональных образовательных организациях обеспечена деятельность центров содействия трудоустройства»  - Федеральный проект «</a:t>
            </a:r>
            <a:r>
              <a:rPr lang="ru-RU" sz="1100" dirty="0" err="1">
                <a:solidFill>
                  <a:schemeClr val="bg1"/>
                </a:solidFill>
                <a:latin typeface="TT Firs Neue" panose="02000503030000020004" pitchFamily="2" charset="-52"/>
                <a:ea typeface="Calibri"/>
                <a:cs typeface="Calibri"/>
                <a:sym typeface="Calibri"/>
              </a:rPr>
              <a:t>Профессионалитет</a:t>
            </a:r>
            <a:r>
              <a:rPr lang="ru-RU" sz="1100" dirty="0">
                <a:solidFill>
                  <a:schemeClr val="bg1"/>
                </a:solidFill>
                <a:latin typeface="TT Firs Neue" panose="02000503030000020004" pitchFamily="2" charset="-52"/>
                <a:ea typeface="Calibri"/>
                <a:cs typeface="Calibri"/>
                <a:sym typeface="Calibri"/>
              </a:rPr>
              <a:t>»), увеличение количества студентов в случае роста успешных трудоустройств.</a:t>
            </a:r>
            <a:endParaRPr sz="1100" dirty="0">
              <a:solidFill>
                <a:schemeClr val="bg1"/>
              </a:solidFill>
              <a:latin typeface="TT Firs Neue" panose="02000503030000020004" pitchFamily="2" charset="-52"/>
            </a:endParaRPr>
          </a:p>
          <a:p>
            <a:pPr marL="355557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966FF"/>
              </a:buClr>
              <a:buSzPts val="1400"/>
              <a:buFont typeface="Calibri"/>
              <a:buAutoNum type="arabicPeriod"/>
            </a:pPr>
            <a:r>
              <a:rPr lang="ru-RU" sz="1100" b="1" dirty="0">
                <a:solidFill>
                  <a:schemeClr val="bg1"/>
                </a:solidFill>
                <a:latin typeface="TT Firs Neue" panose="02000503030000020004" pitchFamily="2" charset="-52"/>
                <a:ea typeface="Calibri"/>
                <a:cs typeface="Calibri"/>
                <a:sym typeface="Calibri"/>
              </a:rPr>
              <a:t>Для абитуриентов </a:t>
            </a:r>
            <a:r>
              <a:rPr lang="ru-RU" sz="1100" dirty="0">
                <a:solidFill>
                  <a:schemeClr val="bg1"/>
                </a:solidFill>
                <a:latin typeface="TT Firs Neue" panose="02000503030000020004" pitchFamily="2" charset="-52"/>
                <a:ea typeface="Calibri"/>
                <a:cs typeface="Calibri"/>
                <a:sym typeface="Calibri"/>
              </a:rPr>
              <a:t>– возможность профадаптации, а также выбора наиболее </a:t>
            </a:r>
            <a:r>
              <a:rPr lang="ru-RU" sz="1100" dirty="0">
                <a:solidFill>
                  <a:schemeClr val="bg1"/>
                </a:solidFill>
                <a:latin typeface="TT Firs Neue" panose="02000503030000020004" pitchFamily="2" charset="-52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"/>
                  </a:ext>
                </a:extLst>
              </a:rPr>
              <a:t>подходящего колледжа</a:t>
            </a:r>
            <a:r>
              <a:rPr lang="ru-RU" sz="1100" dirty="0">
                <a:solidFill>
                  <a:schemeClr val="bg1"/>
                </a:solidFill>
                <a:latin typeface="TT Firs Neue" panose="02000503030000020004" pitchFamily="2" charset="-52"/>
                <a:ea typeface="Calibri"/>
                <a:cs typeface="Calibri"/>
                <a:sym typeface="Calibri"/>
              </a:rPr>
              <a:t> и работодателя на основе статистики </a:t>
            </a:r>
            <a:r>
              <a:rPr lang="ru-RU" sz="1100" dirty="0">
                <a:solidFill>
                  <a:schemeClr val="bg1"/>
                </a:solidFill>
                <a:latin typeface="TT Firs Neue" panose="02000503030000020004" pitchFamily="2" charset="-52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"/>
                  </a:ext>
                </a:extLst>
              </a:rPr>
              <a:t>успешных</a:t>
            </a:r>
            <a:r>
              <a:rPr lang="ru-RU" sz="1100" dirty="0">
                <a:solidFill>
                  <a:schemeClr val="bg1"/>
                </a:solidFill>
                <a:latin typeface="TT Firs Neue" panose="02000503030000020004" pitchFamily="2" charset="-52"/>
                <a:ea typeface="Calibri"/>
                <a:cs typeface="Calibri"/>
                <a:sym typeface="Calibri"/>
              </a:rPr>
              <a:t> трудоустройств, рейтингов и отзывов.</a:t>
            </a:r>
            <a:endParaRPr sz="1100" dirty="0">
              <a:solidFill>
                <a:schemeClr val="bg1"/>
              </a:solidFill>
              <a:latin typeface="TT Firs Neue" panose="02000503030000020004" pitchFamily="2" charset="-52"/>
            </a:endParaRPr>
          </a:p>
          <a:p>
            <a:pPr marL="355557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966FF"/>
              </a:buClr>
              <a:buSzPts val="1400"/>
              <a:buFont typeface="Calibri"/>
              <a:buAutoNum type="arabicPeriod"/>
            </a:pPr>
            <a:r>
              <a:rPr lang="ru-RU" sz="1100" b="1" dirty="0">
                <a:solidFill>
                  <a:schemeClr val="bg1"/>
                </a:solidFill>
                <a:latin typeface="TT Firs Neue" panose="02000503030000020004" pitchFamily="2" charset="-52"/>
                <a:ea typeface="Calibri"/>
                <a:cs typeface="Calibri"/>
                <a:sym typeface="Calibri"/>
              </a:rPr>
              <a:t>Для работодателя </a:t>
            </a:r>
            <a:r>
              <a:rPr lang="ru-RU" sz="1100" dirty="0">
                <a:solidFill>
                  <a:schemeClr val="bg1"/>
                </a:solidFill>
                <a:latin typeface="TT Firs Neue" panose="02000503030000020004" pitchFamily="2" charset="-52"/>
                <a:ea typeface="Calibri"/>
                <a:cs typeface="Calibri"/>
                <a:sym typeface="Calibri"/>
              </a:rPr>
              <a:t>– выбор наиболее подходящего стажера с минимальными рисками.</a:t>
            </a:r>
            <a:endParaRPr sz="1100" dirty="0">
              <a:solidFill>
                <a:schemeClr val="bg1"/>
              </a:solidFill>
              <a:latin typeface="TT Firs Neue" panose="02000503030000020004" pitchFamily="2" charset="-52"/>
            </a:endParaRPr>
          </a:p>
          <a:p>
            <a:pPr marL="355556" lvl="0" indent="-342900" algn="l" rtl="0">
              <a:spcBef>
                <a:spcPts val="0"/>
              </a:spcBef>
              <a:spcAft>
                <a:spcPts val="0"/>
              </a:spcAft>
              <a:buClr>
                <a:srgbClr val="9966FF"/>
              </a:buClr>
              <a:buSzPts val="1400"/>
              <a:buFont typeface="Calibri"/>
              <a:buAutoNum type="arabicPeriod"/>
            </a:pPr>
            <a:r>
              <a:rPr lang="ru-RU" sz="1100" b="1" dirty="0">
                <a:solidFill>
                  <a:schemeClr val="bg1"/>
                </a:solidFill>
                <a:latin typeface="TT Firs Neue" panose="02000503030000020004" pitchFamily="2" charset="-52"/>
                <a:ea typeface="Calibri"/>
                <a:cs typeface="Calibri"/>
                <a:sym typeface="Calibri"/>
              </a:rPr>
              <a:t>Для регуляторов </a:t>
            </a:r>
            <a:r>
              <a:rPr lang="ru-RU" sz="1100" dirty="0">
                <a:solidFill>
                  <a:schemeClr val="bg1"/>
                </a:solidFill>
                <a:latin typeface="TT Firs Neue" panose="02000503030000020004" pitchFamily="2" charset="-52"/>
                <a:ea typeface="Calibri"/>
                <a:cs typeface="Calibri"/>
                <a:sym typeface="Calibri"/>
              </a:rPr>
              <a:t>–</a:t>
            </a:r>
            <a:r>
              <a:rPr lang="ru-RU" sz="1100" b="1" dirty="0">
                <a:solidFill>
                  <a:schemeClr val="bg1"/>
                </a:solidFill>
                <a:latin typeface="TT Firs Neue" panose="02000503030000020004" pitchFamily="2" charset="-52"/>
                <a:ea typeface="Calibri"/>
                <a:cs typeface="Calibri"/>
                <a:sym typeface="Calibri"/>
              </a:rPr>
              <a:t> </a:t>
            </a:r>
            <a:r>
              <a:rPr lang="ru-RU" sz="1100" dirty="0">
                <a:solidFill>
                  <a:schemeClr val="bg1"/>
                </a:solidFill>
                <a:latin typeface="TT Firs Neue" panose="02000503030000020004" pitchFamily="2" charset="-52"/>
                <a:ea typeface="Calibri"/>
                <a:cs typeface="Calibri"/>
                <a:sym typeface="Calibri"/>
              </a:rPr>
              <a:t>увеличение количества трудоустроенных выпускников колледжей («увеличение доли занятых выпускников образовательных организаций, реализующих программы среднего профессионального образования, до 85% к 2027 г.» - Федеральный проект «</a:t>
            </a:r>
            <a:r>
              <a:rPr lang="ru-RU" sz="1100" dirty="0" err="1">
                <a:solidFill>
                  <a:schemeClr val="bg1"/>
                </a:solidFill>
                <a:latin typeface="TT Firs Neue" panose="02000503030000020004" pitchFamily="2" charset="-52"/>
                <a:ea typeface="Calibri"/>
                <a:cs typeface="Calibri"/>
                <a:sym typeface="Calibri"/>
              </a:rPr>
              <a:t>Профессионалитет</a:t>
            </a:r>
            <a:r>
              <a:rPr lang="ru-RU" sz="1100" dirty="0">
                <a:solidFill>
                  <a:schemeClr val="bg1"/>
                </a:solidFill>
                <a:latin typeface="TT Firs Neue" panose="02000503030000020004" pitchFamily="2" charset="-52"/>
                <a:ea typeface="Calibri"/>
                <a:cs typeface="Calibri"/>
                <a:sym typeface="Calibri"/>
              </a:rPr>
              <a:t>»).</a:t>
            </a:r>
            <a:endParaRPr sz="1100" dirty="0">
              <a:solidFill>
                <a:schemeClr val="bg1"/>
              </a:solidFill>
              <a:latin typeface="TT Firs Neue" panose="02000503030000020004" pitchFamily="2" charset="-52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4"/>
          <p:cNvSpPr/>
          <p:nvPr/>
        </p:nvSpPr>
        <p:spPr>
          <a:xfrm>
            <a:off x="7774925" y="2680725"/>
            <a:ext cx="2890500" cy="2890500"/>
          </a:xfrm>
          <a:prstGeom prst="ellipse">
            <a:avLst/>
          </a:prstGeom>
          <a:noFill/>
          <a:ln w="57150" cap="flat" cmpd="sng">
            <a:solidFill>
              <a:srgbClr val="5000A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09" name="Google Shape;109;p4"/>
          <p:cNvSpPr/>
          <p:nvPr/>
        </p:nvSpPr>
        <p:spPr>
          <a:xfrm>
            <a:off x="8601675" y="3875925"/>
            <a:ext cx="1142100" cy="652500"/>
          </a:xfrm>
          <a:prstGeom prst="can">
            <a:avLst>
              <a:gd name="adj" fmla="val 25000"/>
            </a:avLst>
          </a:prstGeom>
          <a:solidFill>
            <a:srgbClr val="5000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 b="1" dirty="0">
                <a:solidFill>
                  <a:schemeClr val="bg1"/>
                </a:solidFill>
                <a:latin typeface="TT Firs Neue" panose="02000503030000020004" pitchFamily="2" charset="-52"/>
              </a:rPr>
              <a:t>Платформа</a:t>
            </a:r>
            <a:endParaRPr sz="1050" b="1" dirty="0">
              <a:solidFill>
                <a:schemeClr val="bg1"/>
              </a:solidFill>
              <a:latin typeface="TT Firs Neue" panose="02000503030000020004" pitchFamily="2" charset="-52"/>
            </a:endParaRPr>
          </a:p>
        </p:txBody>
      </p:sp>
      <p:cxnSp>
        <p:nvCxnSpPr>
          <p:cNvPr id="113" name="Google Shape;113;p4"/>
          <p:cNvCxnSpPr>
            <a:endCxn id="109" idx="2"/>
          </p:cNvCxnSpPr>
          <p:nvPr/>
        </p:nvCxnSpPr>
        <p:spPr>
          <a:xfrm>
            <a:off x="7987375" y="4202175"/>
            <a:ext cx="614300" cy="0"/>
          </a:xfrm>
          <a:prstGeom prst="straightConnector1">
            <a:avLst/>
          </a:prstGeom>
          <a:noFill/>
          <a:ln w="57150" cap="flat" cmpd="sng">
            <a:solidFill>
              <a:srgbClr val="5000AA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4" name="Google Shape;114;p4"/>
          <p:cNvCxnSpPr/>
          <p:nvPr/>
        </p:nvCxnSpPr>
        <p:spPr>
          <a:xfrm flipH="1">
            <a:off x="9743775" y="4202175"/>
            <a:ext cx="872484" cy="1"/>
          </a:xfrm>
          <a:prstGeom prst="straightConnector1">
            <a:avLst/>
          </a:prstGeom>
          <a:noFill/>
          <a:ln w="57150" cap="flat" cmpd="sng">
            <a:solidFill>
              <a:srgbClr val="5000AA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5" name="Google Shape;115;p4"/>
          <p:cNvCxnSpPr>
            <a:stCxn id="110" idx="2"/>
            <a:endCxn id="109" idx="1"/>
          </p:cNvCxnSpPr>
          <p:nvPr/>
        </p:nvCxnSpPr>
        <p:spPr>
          <a:xfrm>
            <a:off x="9172725" y="2890849"/>
            <a:ext cx="0" cy="985076"/>
          </a:xfrm>
          <a:prstGeom prst="straightConnector1">
            <a:avLst/>
          </a:prstGeom>
          <a:noFill/>
          <a:ln w="57150" cap="flat" cmpd="sng">
            <a:solidFill>
              <a:srgbClr val="5000AA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17" name="Google Shape;117;p4"/>
          <p:cNvSpPr txBox="1"/>
          <p:nvPr/>
        </p:nvSpPr>
        <p:spPr>
          <a:xfrm>
            <a:off x="7136760" y="1340187"/>
            <a:ext cx="3484490" cy="738633"/>
          </a:xfrm>
          <a:custGeom>
            <a:avLst/>
            <a:gdLst>
              <a:gd name="connsiteX0" fmla="*/ 0 w 1483421"/>
              <a:gd name="connsiteY0" fmla="*/ 0 h 400079"/>
              <a:gd name="connsiteX1" fmla="*/ 1483421 w 1483421"/>
              <a:gd name="connsiteY1" fmla="*/ 0 h 400079"/>
              <a:gd name="connsiteX2" fmla="*/ 1483421 w 1483421"/>
              <a:gd name="connsiteY2" fmla="*/ 400079 h 400079"/>
              <a:gd name="connsiteX3" fmla="*/ 0 w 1483421"/>
              <a:gd name="connsiteY3" fmla="*/ 400079 h 400079"/>
              <a:gd name="connsiteX4" fmla="*/ 0 w 1483421"/>
              <a:gd name="connsiteY4" fmla="*/ 0 h 400079"/>
              <a:gd name="connsiteX0" fmla="*/ 0 w 1483421"/>
              <a:gd name="connsiteY0" fmla="*/ 0 h 400079"/>
              <a:gd name="connsiteX1" fmla="*/ 1106903 w 1483421"/>
              <a:gd name="connsiteY1" fmla="*/ 134471 h 400079"/>
              <a:gd name="connsiteX2" fmla="*/ 1483421 w 1483421"/>
              <a:gd name="connsiteY2" fmla="*/ 400079 h 400079"/>
              <a:gd name="connsiteX3" fmla="*/ 0 w 1483421"/>
              <a:gd name="connsiteY3" fmla="*/ 400079 h 400079"/>
              <a:gd name="connsiteX4" fmla="*/ 0 w 1483421"/>
              <a:gd name="connsiteY4" fmla="*/ 0 h 400079"/>
              <a:gd name="connsiteX0" fmla="*/ 0 w 1483421"/>
              <a:gd name="connsiteY0" fmla="*/ 0 h 400079"/>
              <a:gd name="connsiteX1" fmla="*/ 1465492 w 1483421"/>
              <a:gd name="connsiteY1" fmla="*/ 26895 h 400079"/>
              <a:gd name="connsiteX2" fmla="*/ 1483421 w 1483421"/>
              <a:gd name="connsiteY2" fmla="*/ 400079 h 400079"/>
              <a:gd name="connsiteX3" fmla="*/ 0 w 1483421"/>
              <a:gd name="connsiteY3" fmla="*/ 400079 h 400079"/>
              <a:gd name="connsiteX4" fmla="*/ 0 w 1483421"/>
              <a:gd name="connsiteY4" fmla="*/ 0 h 400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3421" h="400079">
                <a:moveTo>
                  <a:pt x="0" y="0"/>
                </a:moveTo>
                <a:lnTo>
                  <a:pt x="1465492" y="26895"/>
                </a:lnTo>
                <a:lnTo>
                  <a:pt x="1483421" y="400079"/>
                </a:lnTo>
                <a:lnTo>
                  <a:pt x="0" y="40007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dirty="0">
                <a:solidFill>
                  <a:schemeClr val="bg1"/>
                </a:solidFill>
                <a:latin typeface="TT Firs Neue" panose="02000503030000020004" pitchFamily="2" charset="-52"/>
              </a:rPr>
              <a:t>Методология</a:t>
            </a:r>
            <a:endParaRPr sz="3600" b="1" dirty="0">
              <a:solidFill>
                <a:schemeClr val="bg1"/>
              </a:solidFill>
              <a:latin typeface="TT Firs Neue" panose="02000503030000020004" pitchFamily="2" charset="-52"/>
            </a:endParaRPr>
          </a:p>
        </p:txBody>
      </p:sp>
      <p:sp>
        <p:nvSpPr>
          <p:cNvPr id="17" name="Google Shape;107;p4"/>
          <p:cNvSpPr txBox="1"/>
          <p:nvPr/>
        </p:nvSpPr>
        <p:spPr>
          <a:xfrm>
            <a:off x="-7066929" y="-207474"/>
            <a:ext cx="5757721" cy="858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657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dirty="0">
                <a:solidFill>
                  <a:schemeClr val="bg1"/>
                </a:solidFill>
                <a:latin typeface="TT Firs Neue" panose="02000503030000020004" pitchFamily="2" charset="-52"/>
                <a:ea typeface="Calibri"/>
                <a:cs typeface="Calibri"/>
                <a:sym typeface="Calibri"/>
              </a:rPr>
              <a:t>Платформа является </a:t>
            </a:r>
            <a:r>
              <a:rPr lang="ru-RU" sz="1100" dirty="0" err="1">
                <a:solidFill>
                  <a:schemeClr val="bg1"/>
                </a:solidFill>
                <a:latin typeface="TT Firs Neue" panose="02000503030000020004" pitchFamily="2" charset="-52"/>
                <a:ea typeface="Calibri"/>
                <a:cs typeface="Calibri"/>
                <a:sym typeface="Calibri"/>
              </a:rPr>
              <a:t>омниканальной</a:t>
            </a:r>
            <a:r>
              <a:rPr lang="ru-RU" sz="1100" dirty="0">
                <a:solidFill>
                  <a:schemeClr val="bg1"/>
                </a:solidFill>
                <a:latin typeface="TT Firs Neue" panose="02000503030000020004" pitchFamily="2" charset="-52"/>
                <a:ea typeface="Calibri"/>
                <a:cs typeface="Calibri"/>
                <a:sym typeface="Calibri"/>
              </a:rPr>
              <a:t> и состоит из:</a:t>
            </a:r>
            <a:endParaRPr sz="1100" dirty="0">
              <a:solidFill>
                <a:schemeClr val="bg1"/>
              </a:solidFill>
              <a:latin typeface="TT Firs Neue" panose="02000503030000020004" pitchFamily="2" charset="-52"/>
            </a:endParaRPr>
          </a:p>
          <a:p>
            <a:pPr marL="12657"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</a:pPr>
            <a:r>
              <a:rPr lang="ru-RU" sz="1100" b="1" dirty="0">
                <a:solidFill>
                  <a:schemeClr val="bg1"/>
                </a:solidFill>
                <a:latin typeface="TT Firs Neue" panose="02000503030000020004" pitchFamily="2" charset="-52"/>
                <a:ea typeface="Calibri"/>
                <a:cs typeface="Calibri"/>
                <a:sym typeface="Calibri"/>
              </a:rPr>
              <a:t>ИТ-инфраструктуры,</a:t>
            </a:r>
            <a:r>
              <a:rPr lang="ru-RU" sz="1100" dirty="0">
                <a:solidFill>
                  <a:schemeClr val="bg1"/>
                </a:solidFill>
                <a:latin typeface="TT Firs Neue" panose="02000503030000020004" pitchFamily="2" charset="-52"/>
                <a:ea typeface="Calibri"/>
                <a:cs typeface="Calibri"/>
                <a:sym typeface="Calibri"/>
              </a:rPr>
              <a:t> упрощающей и ускоряющей </a:t>
            </a:r>
            <a:r>
              <a:rPr lang="ru-RU" sz="1100" dirty="0" err="1">
                <a:solidFill>
                  <a:schemeClr val="bg1"/>
                </a:solidFill>
                <a:latin typeface="TT Firs Neue" panose="02000503030000020004" pitchFamily="2" charset="-52"/>
                <a:ea typeface="Calibri"/>
                <a:cs typeface="Calibri"/>
                <a:sym typeface="Calibri"/>
              </a:rPr>
              <a:t>найм</a:t>
            </a:r>
            <a:r>
              <a:rPr lang="ru-RU" sz="1100" dirty="0">
                <a:solidFill>
                  <a:schemeClr val="bg1"/>
                </a:solidFill>
                <a:latin typeface="TT Firs Neue" panose="02000503030000020004" pitchFamily="2" charset="-52"/>
                <a:ea typeface="Calibri"/>
                <a:cs typeface="Calibri"/>
                <a:sym typeface="Calibri"/>
              </a:rPr>
              <a:t> стажеров.</a:t>
            </a:r>
            <a:endParaRPr sz="1100" dirty="0">
              <a:solidFill>
                <a:schemeClr val="bg1"/>
              </a:solidFill>
              <a:latin typeface="TT Firs Neue" panose="02000503030000020004" pitchFamily="2" charset="-52"/>
            </a:endParaRPr>
          </a:p>
          <a:p>
            <a:pPr marL="12657"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</a:pPr>
            <a:r>
              <a:rPr lang="ru-RU" sz="1100" b="1" dirty="0">
                <a:solidFill>
                  <a:schemeClr val="bg1"/>
                </a:solidFill>
                <a:latin typeface="TT Firs Neue" panose="02000503030000020004" pitchFamily="2" charset="-52"/>
                <a:ea typeface="Calibri"/>
                <a:cs typeface="Calibri"/>
                <a:sym typeface="Calibri"/>
              </a:rPr>
              <a:t>Методологии цифровой трансформации образования ITHUB </a:t>
            </a:r>
            <a:r>
              <a:rPr lang="ru-RU" sz="1100" dirty="0">
                <a:solidFill>
                  <a:schemeClr val="bg1"/>
                </a:solidFill>
                <a:latin typeface="TT Firs Neue" panose="02000503030000020004" pitchFamily="2" charset="-52"/>
                <a:ea typeface="Calibri"/>
                <a:cs typeface="Calibri"/>
                <a:sym typeface="Calibri"/>
              </a:rPr>
              <a:t>(регистрационный номер патента: 627-356-008 от 08.02.2023 г), позволяющей повысить готовность студентов к найму.</a:t>
            </a:r>
            <a:endParaRPr sz="1100" dirty="0">
              <a:solidFill>
                <a:schemeClr val="bg1"/>
              </a:solidFill>
              <a:latin typeface="TT Firs Neue" panose="02000503030000020004" pitchFamily="2" charset="-52"/>
            </a:endParaRPr>
          </a:p>
        </p:txBody>
      </p:sp>
      <p:sp>
        <p:nvSpPr>
          <p:cNvPr id="19" name="Google Shape;107;p4"/>
          <p:cNvSpPr txBox="1"/>
          <p:nvPr/>
        </p:nvSpPr>
        <p:spPr>
          <a:xfrm>
            <a:off x="850628" y="1377486"/>
            <a:ext cx="5757721" cy="227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657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solidFill>
                  <a:srgbClr val="9966FF"/>
                </a:solidFill>
                <a:latin typeface="TT Firs Neue" panose="02000503030000020004" pitchFamily="2" charset="-52"/>
                <a:ea typeface="Calibri"/>
                <a:cs typeface="Calibri"/>
                <a:sym typeface="Calibri"/>
              </a:rPr>
              <a:t>Платформа является омниканальной и состоит из</a:t>
            </a:r>
            <a:endParaRPr b="1" dirty="0">
              <a:solidFill>
                <a:srgbClr val="9966FF"/>
              </a:solidFill>
              <a:latin typeface="TT Firs Neue" panose="02000503030000020004" pitchFamily="2" charset="-52"/>
            </a:endParaRPr>
          </a:p>
        </p:txBody>
      </p:sp>
      <p:sp>
        <p:nvSpPr>
          <p:cNvPr id="20" name="Google Shape;107;p4"/>
          <p:cNvSpPr txBox="1"/>
          <p:nvPr/>
        </p:nvSpPr>
        <p:spPr>
          <a:xfrm>
            <a:off x="850626" y="1976039"/>
            <a:ext cx="5876745" cy="519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657"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</a:pPr>
            <a:r>
              <a:rPr lang="ru-RU" sz="1100" b="1" dirty="0">
                <a:solidFill>
                  <a:schemeClr val="bg1"/>
                </a:solidFill>
                <a:latin typeface="TT Firs Neue" panose="02000503030000020004" pitchFamily="2" charset="-52"/>
                <a:ea typeface="Calibri"/>
                <a:cs typeface="Calibri"/>
                <a:sym typeface="Calibri"/>
              </a:rPr>
              <a:t>Методологии цифровой трансформации образования IT</a:t>
            </a:r>
            <a:r>
              <a:rPr lang="en-US" sz="1100" b="1" dirty="0">
                <a:solidFill>
                  <a:schemeClr val="bg1"/>
                </a:solidFill>
                <a:latin typeface="TT Firs Neue" panose="02000503030000020004" pitchFamily="2" charset="-52"/>
                <a:ea typeface="Calibri"/>
                <a:cs typeface="Calibri"/>
                <a:sym typeface="Calibri"/>
              </a:rPr>
              <a:t>hub</a:t>
            </a:r>
            <a:r>
              <a:rPr lang="ru-RU" sz="1100" b="1" dirty="0">
                <a:solidFill>
                  <a:schemeClr val="bg1"/>
                </a:solidFill>
                <a:latin typeface="TT Firs Neue" panose="02000503030000020004" pitchFamily="2" charset="-52"/>
                <a:ea typeface="Calibri"/>
                <a:cs typeface="Calibri"/>
                <a:sym typeface="Calibri"/>
              </a:rPr>
              <a:t> </a:t>
            </a:r>
            <a:r>
              <a:rPr lang="ru-RU" sz="1100" dirty="0">
                <a:solidFill>
                  <a:schemeClr val="bg1"/>
                </a:solidFill>
                <a:latin typeface="TT Firs Neue" panose="02000503030000020004" pitchFamily="2" charset="-52"/>
                <a:ea typeface="Calibri"/>
                <a:cs typeface="Calibri"/>
                <a:sym typeface="Calibri"/>
              </a:rPr>
              <a:t>(регистрационный</a:t>
            </a:r>
          </a:p>
          <a:p>
            <a:pPr marL="12657"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</a:pPr>
            <a:r>
              <a:rPr lang="ru-RU" sz="1100" dirty="0">
                <a:solidFill>
                  <a:schemeClr val="bg1"/>
                </a:solidFill>
                <a:latin typeface="TT Firs Neue" panose="02000503030000020004" pitchFamily="2" charset="-52"/>
                <a:ea typeface="Calibri"/>
                <a:cs typeface="Calibri"/>
                <a:sym typeface="Calibri"/>
              </a:rPr>
              <a:t>номер патента: 627-356-008 от 08.02.2023 г), позволяющей повысить готовность</a:t>
            </a:r>
          </a:p>
          <a:p>
            <a:pPr marL="12657"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</a:pPr>
            <a:r>
              <a:rPr lang="ru-RU" sz="1100" dirty="0">
                <a:solidFill>
                  <a:schemeClr val="bg1"/>
                </a:solidFill>
                <a:latin typeface="TT Firs Neue" panose="02000503030000020004" pitchFamily="2" charset="-52"/>
                <a:ea typeface="Calibri"/>
                <a:cs typeface="Calibri"/>
                <a:sym typeface="Calibri"/>
              </a:rPr>
              <a:t>студентов к найму.</a:t>
            </a:r>
            <a:endParaRPr sz="1100" dirty="0">
              <a:solidFill>
                <a:schemeClr val="bg1"/>
              </a:solidFill>
              <a:latin typeface="TT Firs Neue" panose="02000503030000020004" pitchFamily="2" charset="-52"/>
            </a:endParaRPr>
          </a:p>
        </p:txBody>
      </p:sp>
      <p:sp>
        <p:nvSpPr>
          <p:cNvPr id="21" name="Google Shape;107;p4"/>
          <p:cNvSpPr txBox="1"/>
          <p:nvPr/>
        </p:nvSpPr>
        <p:spPr>
          <a:xfrm>
            <a:off x="850627" y="1637204"/>
            <a:ext cx="5757721" cy="1814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657"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</a:pPr>
            <a:r>
              <a:rPr lang="ru-RU" sz="1100" b="1" dirty="0">
                <a:solidFill>
                  <a:schemeClr val="bg1"/>
                </a:solidFill>
                <a:latin typeface="TT Firs Neue" panose="02000503030000020004" pitchFamily="2" charset="-52"/>
                <a:ea typeface="Calibri"/>
                <a:cs typeface="Calibri"/>
                <a:sym typeface="Calibri"/>
              </a:rPr>
              <a:t>ИТ-инфраструктуры,</a:t>
            </a:r>
            <a:r>
              <a:rPr lang="ru-RU" sz="1100" dirty="0">
                <a:solidFill>
                  <a:schemeClr val="bg1"/>
                </a:solidFill>
                <a:latin typeface="TT Firs Neue" panose="02000503030000020004" pitchFamily="2" charset="-52"/>
                <a:ea typeface="Calibri"/>
                <a:cs typeface="Calibri"/>
                <a:sym typeface="Calibri"/>
              </a:rPr>
              <a:t> упрощающей и ускоряющей найм стажеров.</a:t>
            </a:r>
            <a:endParaRPr sz="1100" dirty="0">
              <a:solidFill>
                <a:schemeClr val="bg1"/>
              </a:solidFill>
              <a:latin typeface="TT Firs Neue" panose="02000503030000020004" pitchFamily="2" charset="-52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850626" y="1889760"/>
            <a:ext cx="5757722" cy="0"/>
          </a:xfrm>
          <a:prstGeom prst="line">
            <a:avLst/>
          </a:prstGeom>
          <a:ln w="12700">
            <a:solidFill>
              <a:srgbClr val="99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Google Shape;107;p4"/>
          <p:cNvSpPr txBox="1"/>
          <p:nvPr/>
        </p:nvSpPr>
        <p:spPr>
          <a:xfrm>
            <a:off x="844639" y="2853371"/>
            <a:ext cx="5757721" cy="3582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657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solidFill>
                  <a:srgbClr val="9966FF"/>
                </a:solidFill>
                <a:latin typeface="TT Firs Neue" panose="02000503030000020004" pitchFamily="2" charset="-52"/>
                <a:ea typeface="Calibri"/>
                <a:cs typeface="Calibri"/>
                <a:sym typeface="Calibri"/>
              </a:rPr>
              <a:t>Объединение онлайн и офлайн-подходов в процессе трудоустройства студентов и выпускников колледжей позволит повысить прозрачность данной области и обеспечить</a:t>
            </a:r>
            <a:endParaRPr b="1" dirty="0">
              <a:solidFill>
                <a:srgbClr val="9966FF"/>
              </a:solidFill>
              <a:latin typeface="TT Firs Neue" panose="02000503030000020004" pitchFamily="2" charset="-52"/>
            </a:endParaRPr>
          </a:p>
          <a:p>
            <a:pPr marL="269875" lvl="0" indent="-269875" algn="l" rtl="0">
              <a:spcBef>
                <a:spcPts val="0"/>
              </a:spcBef>
              <a:spcAft>
                <a:spcPts val="0"/>
              </a:spcAft>
              <a:buClr>
                <a:srgbClr val="9966FF"/>
              </a:buClr>
              <a:buSzPts val="1400"/>
              <a:buFont typeface="Calibri"/>
              <a:buAutoNum type="arabicPeriod"/>
            </a:pPr>
            <a:r>
              <a:rPr lang="ru-RU" sz="1100" b="1" dirty="0">
                <a:solidFill>
                  <a:schemeClr val="bg1"/>
                </a:solidFill>
                <a:latin typeface="TT Firs Neue" panose="02000503030000020004" pitchFamily="2" charset="-52"/>
                <a:ea typeface="Calibri"/>
                <a:cs typeface="Calibri"/>
                <a:sym typeface="Calibri"/>
              </a:rPr>
              <a:t>Для колледжа </a:t>
            </a:r>
            <a:r>
              <a:rPr lang="ru-RU" sz="1100" dirty="0">
                <a:solidFill>
                  <a:schemeClr val="bg1"/>
                </a:solidFill>
                <a:latin typeface="TT Firs Neue" panose="02000503030000020004" pitchFamily="2" charset="-52"/>
                <a:ea typeface="Calibri"/>
                <a:cs typeface="Calibri"/>
                <a:sym typeface="Calibri"/>
              </a:rPr>
              <a:t>– повышение эффективности работы центра содействия трудоустройству («во всех профессиональных образовательных организациях обеспечена деятельность центров содействия трудоустройства»  - Федеральный проект «Профессионалитет»), увеличение количества студентов в случае роста успешных трудоустройств.</a:t>
            </a:r>
          </a:p>
          <a:p>
            <a:pPr marL="269875" lvl="0" indent="-269875" algn="l" rtl="0">
              <a:spcBef>
                <a:spcPts val="0"/>
              </a:spcBef>
              <a:spcAft>
                <a:spcPts val="0"/>
              </a:spcAft>
              <a:buClr>
                <a:srgbClr val="9966FF"/>
              </a:buClr>
              <a:buSzPts val="1400"/>
              <a:buFont typeface="Calibri"/>
              <a:buAutoNum type="arabicPeriod"/>
            </a:pPr>
            <a:r>
              <a:rPr lang="ru-RU" sz="1100" b="1" dirty="0">
                <a:solidFill>
                  <a:schemeClr val="bg1"/>
                </a:solidFill>
                <a:latin typeface="TT Firs Neue" panose="02000503030000020004" pitchFamily="2" charset="-52"/>
                <a:cs typeface="Calibri"/>
                <a:sym typeface="Calibri"/>
              </a:rPr>
              <a:t>Для студентов - </a:t>
            </a:r>
            <a:r>
              <a:rPr lang="ru-RU" sz="1100" dirty="0">
                <a:solidFill>
                  <a:schemeClr val="bg1"/>
                </a:solidFill>
                <a:latin typeface="TT Firs Neue" panose="02000503030000020004" pitchFamily="2" charset="-52"/>
                <a:cs typeface="Calibri"/>
                <a:sym typeface="Calibri"/>
              </a:rPr>
              <a:t>возможность профадаптации и выбора наиболее подходящего работодателя на основе статистики успешных трудоустройств, рейтингов и отзывов.</a:t>
            </a:r>
            <a:endParaRPr sz="1100" dirty="0">
              <a:solidFill>
                <a:schemeClr val="bg1"/>
              </a:solidFill>
              <a:latin typeface="TT Firs Neue" panose="02000503030000020004" pitchFamily="2" charset="-52"/>
            </a:endParaRPr>
          </a:p>
          <a:p>
            <a:pPr marL="269875" marR="0" lvl="0" indent="-269875" algn="l" rtl="0">
              <a:spcBef>
                <a:spcPts val="0"/>
              </a:spcBef>
              <a:spcAft>
                <a:spcPts val="0"/>
              </a:spcAft>
              <a:buClr>
                <a:srgbClr val="9966FF"/>
              </a:buClr>
              <a:buSzPts val="1400"/>
              <a:buFont typeface="Calibri"/>
              <a:buAutoNum type="arabicPeriod"/>
            </a:pPr>
            <a:r>
              <a:rPr lang="ru-RU" sz="1100" b="1" dirty="0">
                <a:solidFill>
                  <a:schemeClr val="bg1"/>
                </a:solidFill>
                <a:latin typeface="TT Firs Neue" panose="02000503030000020004" pitchFamily="2" charset="-52"/>
                <a:ea typeface="Calibri"/>
                <a:cs typeface="Calibri"/>
                <a:sym typeface="Calibri"/>
              </a:rPr>
              <a:t>Для абитуриентов </a:t>
            </a:r>
            <a:r>
              <a:rPr lang="ru-RU" sz="1100" dirty="0">
                <a:solidFill>
                  <a:schemeClr val="bg1"/>
                </a:solidFill>
                <a:latin typeface="TT Firs Neue" panose="02000503030000020004" pitchFamily="2" charset="-52"/>
                <a:ea typeface="Calibri"/>
                <a:cs typeface="Calibri"/>
                <a:sym typeface="Calibri"/>
              </a:rPr>
              <a:t>– возможность выбора наиболее подходящего колледжа и на основе статистики успешных трудоустройств, рейтингов и отзывов.</a:t>
            </a:r>
          </a:p>
          <a:p>
            <a:pPr marL="269875" marR="0" lvl="0" indent="-269875" algn="l" rtl="0">
              <a:spcBef>
                <a:spcPts val="0"/>
              </a:spcBef>
              <a:spcAft>
                <a:spcPts val="0"/>
              </a:spcAft>
              <a:buClr>
                <a:srgbClr val="9966FF"/>
              </a:buClr>
              <a:buSzPts val="1400"/>
              <a:buFont typeface="Calibri"/>
              <a:buAutoNum type="arabicPeriod"/>
            </a:pPr>
            <a:r>
              <a:rPr lang="ru-RU" sz="1100" b="1" dirty="0">
                <a:solidFill>
                  <a:schemeClr val="bg1"/>
                </a:solidFill>
                <a:latin typeface="TT Firs Neue" panose="02000503030000020004" pitchFamily="2" charset="-52"/>
                <a:ea typeface="Calibri"/>
                <a:cs typeface="Calibri"/>
                <a:sym typeface="Calibri"/>
              </a:rPr>
              <a:t>Для работодателя </a:t>
            </a:r>
            <a:r>
              <a:rPr lang="ru-RU" sz="1100" dirty="0">
                <a:solidFill>
                  <a:schemeClr val="bg1"/>
                </a:solidFill>
                <a:latin typeface="TT Firs Neue" panose="02000503030000020004" pitchFamily="2" charset="-52"/>
                <a:ea typeface="Calibri"/>
                <a:cs typeface="Calibri"/>
                <a:sym typeface="Calibri"/>
              </a:rPr>
              <a:t>– выбор наиболее подходящего стажера с минимальными рисками.</a:t>
            </a:r>
            <a:endParaRPr sz="1100" dirty="0">
              <a:solidFill>
                <a:schemeClr val="bg1"/>
              </a:solidFill>
              <a:latin typeface="TT Firs Neue" panose="02000503030000020004" pitchFamily="2" charset="-52"/>
            </a:endParaRPr>
          </a:p>
          <a:p>
            <a:pPr marL="269875" lvl="0" indent="-269875" algn="l" rtl="0">
              <a:spcBef>
                <a:spcPts val="0"/>
              </a:spcBef>
              <a:spcAft>
                <a:spcPts val="0"/>
              </a:spcAft>
              <a:buClr>
                <a:srgbClr val="9966FF"/>
              </a:buClr>
              <a:buSzPts val="1400"/>
              <a:buFont typeface="Calibri"/>
              <a:buAutoNum type="arabicPeriod"/>
            </a:pPr>
            <a:r>
              <a:rPr lang="ru-RU" sz="1100" b="1" dirty="0">
                <a:solidFill>
                  <a:schemeClr val="bg1"/>
                </a:solidFill>
                <a:latin typeface="TT Firs Neue" panose="02000503030000020004" pitchFamily="2" charset="-52"/>
                <a:ea typeface="Calibri"/>
                <a:cs typeface="Calibri"/>
                <a:sym typeface="Calibri"/>
              </a:rPr>
              <a:t>Для регуляторов </a:t>
            </a:r>
            <a:r>
              <a:rPr lang="ru-RU" sz="1100" dirty="0">
                <a:solidFill>
                  <a:schemeClr val="bg1"/>
                </a:solidFill>
                <a:latin typeface="TT Firs Neue" panose="02000503030000020004" pitchFamily="2" charset="-52"/>
                <a:ea typeface="Calibri"/>
                <a:cs typeface="Calibri"/>
                <a:sym typeface="Calibri"/>
              </a:rPr>
              <a:t>–</a:t>
            </a:r>
            <a:r>
              <a:rPr lang="ru-RU" sz="1100" b="1" dirty="0">
                <a:solidFill>
                  <a:schemeClr val="bg1"/>
                </a:solidFill>
                <a:latin typeface="TT Firs Neue" panose="02000503030000020004" pitchFamily="2" charset="-52"/>
                <a:ea typeface="Calibri"/>
                <a:cs typeface="Calibri"/>
                <a:sym typeface="Calibri"/>
              </a:rPr>
              <a:t> </a:t>
            </a:r>
            <a:r>
              <a:rPr lang="ru-RU" sz="1100" dirty="0">
                <a:solidFill>
                  <a:schemeClr val="bg1"/>
                </a:solidFill>
                <a:latin typeface="TT Firs Neue" panose="02000503030000020004" pitchFamily="2" charset="-52"/>
                <a:ea typeface="Calibri"/>
                <a:cs typeface="Calibri"/>
                <a:sym typeface="Calibri"/>
              </a:rPr>
              <a:t>увеличение количества трудоустроенных выпускников колледжей («увеличение доли занятых выпускников образовательных организаций, реализующих программы среднего профессионального образования, до 85% к 2027 г.» - Федеральный проект «Профессионалитет»).</a:t>
            </a:r>
            <a:endParaRPr sz="1100" dirty="0">
              <a:solidFill>
                <a:schemeClr val="bg1"/>
              </a:solidFill>
              <a:latin typeface="TT Firs Neue" panose="02000503030000020004" pitchFamily="2" charset="-52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4"/>
          <p:cNvSpPr/>
          <p:nvPr/>
        </p:nvSpPr>
        <p:spPr>
          <a:xfrm>
            <a:off x="8262636" y="2476849"/>
            <a:ext cx="1820177" cy="414000"/>
          </a:xfrm>
          <a:prstGeom prst="roundRect">
            <a:avLst>
              <a:gd name="adj" fmla="val 5449"/>
            </a:avLst>
          </a:prstGeom>
          <a:solidFill>
            <a:srgbClr val="F5F5F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 b="1" dirty="0">
                <a:solidFill>
                  <a:srgbClr val="9966FF"/>
                </a:solidFill>
                <a:latin typeface="TT Firs Neue" panose="02000503030000020004" pitchFamily="2" charset="-52"/>
              </a:rPr>
              <a:t>Работодатель</a:t>
            </a:r>
            <a:endParaRPr sz="1050" b="1" dirty="0">
              <a:solidFill>
                <a:srgbClr val="9966FF"/>
              </a:solidFill>
              <a:latin typeface="TT Firs Neue" panose="02000503030000020004" pitchFamily="2" charset="-52"/>
            </a:endParaRPr>
          </a:p>
        </p:txBody>
      </p:sp>
      <p:sp>
        <p:nvSpPr>
          <p:cNvPr id="111" name="Google Shape;111;p4"/>
          <p:cNvSpPr/>
          <p:nvPr/>
        </p:nvSpPr>
        <p:spPr>
          <a:xfrm>
            <a:off x="10165878" y="3995175"/>
            <a:ext cx="960372" cy="414000"/>
          </a:xfrm>
          <a:prstGeom prst="roundRect">
            <a:avLst>
              <a:gd name="adj" fmla="val 5449"/>
            </a:avLst>
          </a:prstGeom>
          <a:solidFill>
            <a:srgbClr val="F5F5F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 b="1" dirty="0">
                <a:solidFill>
                  <a:srgbClr val="9966FF"/>
                </a:solidFill>
                <a:latin typeface="TT Firs Neue" panose="02000503030000020004" pitchFamily="2" charset="-52"/>
              </a:rPr>
              <a:t>Студент</a:t>
            </a:r>
            <a:endParaRPr sz="1050" b="1" dirty="0">
              <a:solidFill>
                <a:srgbClr val="9966FF"/>
              </a:solidFill>
              <a:latin typeface="TT Firs Neue" panose="02000503030000020004" pitchFamily="2" charset="-52"/>
            </a:endParaRPr>
          </a:p>
        </p:txBody>
      </p:sp>
      <p:sp>
        <p:nvSpPr>
          <p:cNvPr id="112" name="Google Shape;112;p4"/>
          <p:cNvSpPr/>
          <p:nvPr/>
        </p:nvSpPr>
        <p:spPr>
          <a:xfrm>
            <a:off x="7201633" y="3974339"/>
            <a:ext cx="956784" cy="414000"/>
          </a:xfrm>
          <a:prstGeom prst="roundRect">
            <a:avLst>
              <a:gd name="adj" fmla="val 5449"/>
            </a:avLst>
          </a:prstGeom>
          <a:solidFill>
            <a:srgbClr val="F5F5F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 b="1" dirty="0">
                <a:solidFill>
                  <a:srgbClr val="9966FF"/>
                </a:solidFill>
                <a:latin typeface="TT Firs Neue" panose="02000503030000020004" pitchFamily="2" charset="-52"/>
              </a:rPr>
              <a:t>Наставник</a:t>
            </a:r>
            <a:endParaRPr sz="1050" b="1" dirty="0">
              <a:solidFill>
                <a:srgbClr val="9966FF"/>
              </a:solidFill>
              <a:latin typeface="TT Firs Neue" panose="02000503030000020004" pitchFamily="2" charset="-52"/>
            </a:endParaRPr>
          </a:p>
        </p:txBody>
      </p:sp>
      <p:sp>
        <p:nvSpPr>
          <p:cNvPr id="23" name="Google Shape;116;p4"/>
          <p:cNvSpPr/>
          <p:nvPr/>
        </p:nvSpPr>
        <p:spPr>
          <a:xfrm>
            <a:off x="12985032" y="1268413"/>
            <a:ext cx="4436100" cy="4968873"/>
          </a:xfrm>
          <a:prstGeom prst="rect">
            <a:avLst/>
          </a:prstGeom>
          <a:solidFill>
            <a:srgbClr val="2A2A2A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108;p4"/>
          <p:cNvSpPr/>
          <p:nvPr/>
        </p:nvSpPr>
        <p:spPr>
          <a:xfrm>
            <a:off x="13767082" y="2680725"/>
            <a:ext cx="2890500" cy="2890500"/>
          </a:xfrm>
          <a:prstGeom prst="ellipse">
            <a:avLst/>
          </a:prstGeom>
          <a:noFill/>
          <a:ln w="57150" cap="flat" cmpd="sng">
            <a:solidFill>
              <a:srgbClr val="9966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26" name="Google Shape;109;p4"/>
          <p:cNvSpPr/>
          <p:nvPr/>
        </p:nvSpPr>
        <p:spPr>
          <a:xfrm>
            <a:off x="14593832" y="3875925"/>
            <a:ext cx="1142100" cy="652500"/>
          </a:xfrm>
          <a:prstGeom prst="can">
            <a:avLst>
              <a:gd name="adj" fmla="val 25000"/>
            </a:avLst>
          </a:prstGeom>
          <a:solidFill>
            <a:srgbClr val="5000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 b="1" dirty="0">
                <a:solidFill>
                  <a:schemeClr val="bg1"/>
                </a:solidFill>
                <a:latin typeface="TT Firs Neue" panose="02000503030000020004" pitchFamily="2" charset="-52"/>
              </a:rPr>
              <a:t>Платформа</a:t>
            </a:r>
            <a:endParaRPr sz="1050" b="1" dirty="0">
              <a:solidFill>
                <a:schemeClr val="bg1"/>
              </a:solidFill>
              <a:latin typeface="TT Firs Neue" panose="02000503030000020004" pitchFamily="2" charset="-52"/>
            </a:endParaRPr>
          </a:p>
        </p:txBody>
      </p:sp>
      <p:cxnSp>
        <p:nvCxnSpPr>
          <p:cNvPr id="27" name="Google Shape;113;p4"/>
          <p:cNvCxnSpPr>
            <a:endCxn id="26" idx="2"/>
          </p:cNvCxnSpPr>
          <p:nvPr/>
        </p:nvCxnSpPr>
        <p:spPr>
          <a:xfrm flipV="1">
            <a:off x="13861857" y="4202175"/>
            <a:ext cx="731975" cy="372328"/>
          </a:xfrm>
          <a:prstGeom prst="straightConnector1">
            <a:avLst/>
          </a:prstGeom>
          <a:noFill/>
          <a:ln w="57150" cap="flat" cmpd="sng">
            <a:solidFill>
              <a:srgbClr val="9966F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8" name="Google Shape;114;p4"/>
          <p:cNvCxnSpPr/>
          <p:nvPr/>
        </p:nvCxnSpPr>
        <p:spPr>
          <a:xfrm flipH="1" flipV="1">
            <a:off x="15735932" y="4202175"/>
            <a:ext cx="826750" cy="397829"/>
          </a:xfrm>
          <a:prstGeom prst="straightConnector1">
            <a:avLst/>
          </a:prstGeom>
          <a:noFill/>
          <a:ln w="57150" cap="flat" cmpd="sng">
            <a:solidFill>
              <a:srgbClr val="9966F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9" name="Google Shape;115;p4"/>
          <p:cNvCxnSpPr>
            <a:stCxn id="31" idx="2"/>
            <a:endCxn id="26" idx="1"/>
          </p:cNvCxnSpPr>
          <p:nvPr/>
        </p:nvCxnSpPr>
        <p:spPr>
          <a:xfrm>
            <a:off x="15164882" y="2890849"/>
            <a:ext cx="0" cy="985200"/>
          </a:xfrm>
          <a:prstGeom prst="straightConnector1">
            <a:avLst/>
          </a:prstGeom>
          <a:noFill/>
          <a:ln w="57150" cap="flat" cmpd="sng">
            <a:solidFill>
              <a:srgbClr val="9966F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0" name="Google Shape;117;p4"/>
          <p:cNvSpPr txBox="1"/>
          <p:nvPr/>
        </p:nvSpPr>
        <p:spPr>
          <a:xfrm>
            <a:off x="13128917" y="1340187"/>
            <a:ext cx="3484490" cy="738633"/>
          </a:xfrm>
          <a:custGeom>
            <a:avLst/>
            <a:gdLst>
              <a:gd name="connsiteX0" fmla="*/ 0 w 1483421"/>
              <a:gd name="connsiteY0" fmla="*/ 0 h 400079"/>
              <a:gd name="connsiteX1" fmla="*/ 1483421 w 1483421"/>
              <a:gd name="connsiteY1" fmla="*/ 0 h 400079"/>
              <a:gd name="connsiteX2" fmla="*/ 1483421 w 1483421"/>
              <a:gd name="connsiteY2" fmla="*/ 400079 h 400079"/>
              <a:gd name="connsiteX3" fmla="*/ 0 w 1483421"/>
              <a:gd name="connsiteY3" fmla="*/ 400079 h 400079"/>
              <a:gd name="connsiteX4" fmla="*/ 0 w 1483421"/>
              <a:gd name="connsiteY4" fmla="*/ 0 h 400079"/>
              <a:gd name="connsiteX0" fmla="*/ 0 w 1483421"/>
              <a:gd name="connsiteY0" fmla="*/ 0 h 400079"/>
              <a:gd name="connsiteX1" fmla="*/ 1106903 w 1483421"/>
              <a:gd name="connsiteY1" fmla="*/ 134471 h 400079"/>
              <a:gd name="connsiteX2" fmla="*/ 1483421 w 1483421"/>
              <a:gd name="connsiteY2" fmla="*/ 400079 h 400079"/>
              <a:gd name="connsiteX3" fmla="*/ 0 w 1483421"/>
              <a:gd name="connsiteY3" fmla="*/ 400079 h 400079"/>
              <a:gd name="connsiteX4" fmla="*/ 0 w 1483421"/>
              <a:gd name="connsiteY4" fmla="*/ 0 h 400079"/>
              <a:gd name="connsiteX0" fmla="*/ 0 w 1483421"/>
              <a:gd name="connsiteY0" fmla="*/ 0 h 400079"/>
              <a:gd name="connsiteX1" fmla="*/ 1465492 w 1483421"/>
              <a:gd name="connsiteY1" fmla="*/ 26895 h 400079"/>
              <a:gd name="connsiteX2" fmla="*/ 1483421 w 1483421"/>
              <a:gd name="connsiteY2" fmla="*/ 400079 h 400079"/>
              <a:gd name="connsiteX3" fmla="*/ 0 w 1483421"/>
              <a:gd name="connsiteY3" fmla="*/ 400079 h 400079"/>
              <a:gd name="connsiteX4" fmla="*/ 0 w 1483421"/>
              <a:gd name="connsiteY4" fmla="*/ 0 h 400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3421" h="400079">
                <a:moveTo>
                  <a:pt x="0" y="0"/>
                </a:moveTo>
                <a:lnTo>
                  <a:pt x="1465492" y="26895"/>
                </a:lnTo>
                <a:lnTo>
                  <a:pt x="1483421" y="400079"/>
                </a:lnTo>
                <a:lnTo>
                  <a:pt x="0" y="40007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dirty="0">
                <a:solidFill>
                  <a:schemeClr val="bg1"/>
                </a:solidFill>
                <a:latin typeface="TT Firs Neue" panose="02000503030000020004" pitchFamily="2" charset="-52"/>
              </a:rPr>
              <a:t>Методология</a:t>
            </a:r>
            <a:endParaRPr sz="3600" b="1" dirty="0">
              <a:solidFill>
                <a:schemeClr val="bg1"/>
              </a:solidFill>
              <a:latin typeface="TT Firs Neue" panose="02000503030000020004" pitchFamily="2" charset="-52"/>
            </a:endParaRPr>
          </a:p>
        </p:txBody>
      </p:sp>
      <p:sp>
        <p:nvSpPr>
          <p:cNvPr id="31" name="Google Shape;110;p4"/>
          <p:cNvSpPr/>
          <p:nvPr/>
        </p:nvSpPr>
        <p:spPr>
          <a:xfrm>
            <a:off x="14570132" y="2476849"/>
            <a:ext cx="1189500" cy="414000"/>
          </a:xfrm>
          <a:prstGeom prst="roundRect">
            <a:avLst>
              <a:gd name="adj" fmla="val 5449"/>
            </a:avLst>
          </a:prstGeom>
          <a:solidFill>
            <a:srgbClr val="F5F5F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 b="1" dirty="0">
                <a:solidFill>
                  <a:srgbClr val="9966FF"/>
                </a:solidFill>
                <a:latin typeface="TT Firs Neue" panose="02000503030000020004" pitchFamily="2" charset="-52"/>
              </a:rPr>
              <a:t>Работодатель</a:t>
            </a:r>
            <a:endParaRPr sz="1050" b="1" dirty="0">
              <a:solidFill>
                <a:srgbClr val="9966FF"/>
              </a:solidFill>
              <a:latin typeface="TT Firs Neue" panose="02000503030000020004" pitchFamily="2" charset="-52"/>
            </a:endParaRPr>
          </a:p>
        </p:txBody>
      </p:sp>
      <p:sp>
        <p:nvSpPr>
          <p:cNvPr id="32" name="Google Shape;111;p4"/>
          <p:cNvSpPr/>
          <p:nvPr/>
        </p:nvSpPr>
        <p:spPr>
          <a:xfrm>
            <a:off x="16018657" y="4464614"/>
            <a:ext cx="1189500" cy="414000"/>
          </a:xfrm>
          <a:prstGeom prst="roundRect">
            <a:avLst>
              <a:gd name="adj" fmla="val 5449"/>
            </a:avLst>
          </a:prstGeom>
          <a:solidFill>
            <a:srgbClr val="F5F5F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 b="1" dirty="0">
                <a:solidFill>
                  <a:srgbClr val="9966FF"/>
                </a:solidFill>
                <a:latin typeface="TT Firs Neue" panose="02000503030000020004" pitchFamily="2" charset="-52"/>
              </a:rPr>
              <a:t>Студент</a:t>
            </a:r>
            <a:endParaRPr sz="1050" b="1" dirty="0">
              <a:solidFill>
                <a:srgbClr val="9966FF"/>
              </a:solidFill>
              <a:latin typeface="TT Firs Neue" panose="02000503030000020004" pitchFamily="2" charset="-52"/>
            </a:endParaRPr>
          </a:p>
        </p:txBody>
      </p:sp>
      <p:sp>
        <p:nvSpPr>
          <p:cNvPr id="33" name="Google Shape;112;p4"/>
          <p:cNvSpPr/>
          <p:nvPr/>
        </p:nvSpPr>
        <p:spPr>
          <a:xfrm>
            <a:off x="13267107" y="4462205"/>
            <a:ext cx="1189500" cy="414000"/>
          </a:xfrm>
          <a:prstGeom prst="roundRect">
            <a:avLst>
              <a:gd name="adj" fmla="val 5449"/>
            </a:avLst>
          </a:prstGeom>
          <a:solidFill>
            <a:srgbClr val="F5F5F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 b="1" dirty="0">
                <a:solidFill>
                  <a:srgbClr val="9966FF"/>
                </a:solidFill>
                <a:latin typeface="TT Firs Neue" panose="02000503030000020004" pitchFamily="2" charset="-52"/>
              </a:rPr>
              <a:t>Наставник</a:t>
            </a:r>
            <a:endParaRPr sz="1050" b="1" dirty="0">
              <a:solidFill>
                <a:srgbClr val="9966FF"/>
              </a:solidFill>
              <a:latin typeface="TT Firs Neue" panose="02000503030000020004" pitchFamily="2" charset="-52"/>
            </a:endParaRPr>
          </a:p>
        </p:txBody>
      </p:sp>
      <p:cxnSp>
        <p:nvCxnSpPr>
          <p:cNvPr id="38" name="Google Shape;113;p4"/>
          <p:cNvCxnSpPr>
            <a:stCxn id="35" idx="0"/>
            <a:endCxn id="109" idx="3"/>
          </p:cNvCxnSpPr>
          <p:nvPr/>
        </p:nvCxnSpPr>
        <p:spPr>
          <a:xfrm flipV="1">
            <a:off x="9172724" y="4528425"/>
            <a:ext cx="1" cy="854061"/>
          </a:xfrm>
          <a:prstGeom prst="straightConnector1">
            <a:avLst/>
          </a:prstGeom>
          <a:noFill/>
          <a:ln w="57150" cap="flat" cmpd="sng">
            <a:solidFill>
              <a:srgbClr val="5000AA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5" name="Google Shape;111;p4"/>
          <p:cNvSpPr/>
          <p:nvPr/>
        </p:nvSpPr>
        <p:spPr>
          <a:xfrm>
            <a:off x="8262635" y="5382486"/>
            <a:ext cx="1820177" cy="414000"/>
          </a:xfrm>
          <a:prstGeom prst="roundRect">
            <a:avLst>
              <a:gd name="adj" fmla="val 5449"/>
            </a:avLst>
          </a:prstGeom>
          <a:solidFill>
            <a:srgbClr val="F5F5F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 b="1" dirty="0">
                <a:solidFill>
                  <a:srgbClr val="9966FF"/>
                </a:solidFill>
                <a:latin typeface="TT Firs Neue" panose="02000503030000020004" pitchFamily="2" charset="-52"/>
              </a:rPr>
              <a:t>Менеджер проекта</a:t>
            </a:r>
            <a:endParaRPr sz="1050" b="1" dirty="0">
              <a:solidFill>
                <a:srgbClr val="9966FF"/>
              </a:solidFill>
              <a:latin typeface="TT Firs Neue" panose="02000503030000020004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096740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f56fb32fe1_0_0"/>
          <p:cNvSpPr/>
          <p:nvPr/>
        </p:nvSpPr>
        <p:spPr>
          <a:xfrm>
            <a:off x="695324" y="1268413"/>
            <a:ext cx="10801351" cy="4944936"/>
          </a:xfrm>
          <a:prstGeom prst="roundRect">
            <a:avLst>
              <a:gd name="adj" fmla="val 2069"/>
            </a:avLst>
          </a:prstGeom>
          <a:solidFill>
            <a:srgbClr val="2A2A2A"/>
          </a:solidFill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g1f56fb32fe1_0_0"/>
          <p:cNvSpPr txBox="1"/>
          <p:nvPr/>
        </p:nvSpPr>
        <p:spPr>
          <a:xfrm>
            <a:off x="1827397" y="1446458"/>
            <a:ext cx="4498758" cy="704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30480" marR="82550" lvl="0" indent="0" algn="l" rtl="0">
              <a:lnSpc>
                <a:spcPct val="125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dirty="0">
                <a:solidFill>
                  <a:srgbClr val="9966FF"/>
                </a:solidFill>
                <a:latin typeface="TT Firs Neue" panose="02000503030000020004" pitchFamily="2" charset="-52"/>
                <a:ea typeface="Calibri"/>
                <a:cs typeface="Calibri"/>
                <a:sym typeface="Calibri"/>
              </a:rPr>
              <a:t>Инновационность</a:t>
            </a:r>
            <a:endParaRPr sz="3200" dirty="0">
              <a:solidFill>
                <a:srgbClr val="9966FF"/>
              </a:solidFill>
              <a:latin typeface="TT Firs Neue" panose="02000503030000020004" pitchFamily="2" charset="-52"/>
            </a:endParaRPr>
          </a:p>
        </p:txBody>
      </p:sp>
      <p:sp>
        <p:nvSpPr>
          <p:cNvPr id="102" name="Google Shape;102;g1f56fb32fe1_0_0"/>
          <p:cNvSpPr/>
          <p:nvPr/>
        </p:nvSpPr>
        <p:spPr>
          <a:xfrm>
            <a:off x="-979338" y="1483782"/>
            <a:ext cx="282600" cy="3762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3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g1f56fb32fe1_0_0"/>
          <p:cNvSpPr txBox="1">
            <a:spLocks noGrp="1"/>
          </p:cNvSpPr>
          <p:nvPr>
            <p:ph type="sldNum" idx="4294967295"/>
          </p:nvPr>
        </p:nvSpPr>
        <p:spPr>
          <a:xfrm>
            <a:off x="-3247275" y="-207172"/>
            <a:ext cx="519315" cy="671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6</a:t>
            </a:fld>
            <a:endParaRPr dirty="0"/>
          </a:p>
        </p:txBody>
      </p:sp>
      <p:sp>
        <p:nvSpPr>
          <p:cNvPr id="104" name="Google Shape;104;g1f56fb32fe1_0_0"/>
          <p:cNvSpPr txBox="1"/>
          <p:nvPr/>
        </p:nvSpPr>
        <p:spPr>
          <a:xfrm>
            <a:off x="1075725" y="2234954"/>
            <a:ext cx="5973257" cy="3705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dirty="0">
                <a:solidFill>
                  <a:schemeClr val="bg1"/>
                </a:solidFill>
                <a:latin typeface="TT Firs Neue" panose="02000503030000020004" pitchFamily="2" charset="-52"/>
                <a:ea typeface="Calibri"/>
                <a:cs typeface="Calibri"/>
                <a:sym typeface="Calibri"/>
              </a:rPr>
              <a:t>Новое решение: онлайн платформа поддерживает</a:t>
            </a:r>
            <a:endParaRPr lang="en-US" sz="1200" b="1" dirty="0">
              <a:solidFill>
                <a:schemeClr val="bg1"/>
              </a:solidFill>
              <a:latin typeface="TT Firs Neue" panose="02000503030000020004" pitchFamily="2" charset="-52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dirty="0">
                <a:solidFill>
                  <a:schemeClr val="bg1"/>
                </a:solidFill>
                <a:latin typeface="TT Firs Neue" panose="02000503030000020004" pitchFamily="2" charset="-52"/>
                <a:ea typeface="Calibri"/>
                <a:cs typeface="Calibri"/>
                <a:sym typeface="Calibri"/>
              </a:rPr>
              <a:t>работу по методологии I</a:t>
            </a:r>
            <a:r>
              <a:rPr lang="en-US" sz="1200" b="1" dirty="0">
                <a:solidFill>
                  <a:schemeClr val="bg1"/>
                </a:solidFill>
                <a:latin typeface="TT Firs Neue" panose="02000503030000020004" pitchFamily="2" charset="-52"/>
                <a:ea typeface="Calibri"/>
                <a:cs typeface="Calibri"/>
                <a:sym typeface="Calibri"/>
              </a:rPr>
              <a:t>T</a:t>
            </a:r>
            <a:r>
              <a:rPr lang="ru-RU" sz="1200" b="1" dirty="0">
                <a:solidFill>
                  <a:schemeClr val="bg1"/>
                </a:solidFill>
                <a:latin typeface="TT Firs Neue" panose="02000503030000020004" pitchFamily="2" charset="-52"/>
                <a:ea typeface="Calibri"/>
                <a:cs typeface="Calibri"/>
                <a:sym typeface="Calibri"/>
              </a:rPr>
              <a:t>hub</a:t>
            </a:r>
            <a:endParaRPr lang="en-US" sz="1200" b="1" dirty="0">
              <a:solidFill>
                <a:schemeClr val="bg1"/>
              </a:solidFill>
              <a:latin typeface="TT Firs Neue" panose="02000503030000020004" pitchFamily="2" charset="-52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chemeClr val="bg1"/>
                </a:solidFill>
                <a:latin typeface="TT Firs Neue" panose="02000503030000020004" pitchFamily="2" charset="-52"/>
                <a:ea typeface="Calibri"/>
                <a:cs typeface="Calibri"/>
                <a:sym typeface="Calibri"/>
              </a:rPr>
              <a:t>Учебные и профессиональные достижения студентов во время учебы оцифровываются и формируют компетенционный профиль. Учитываются как профессиональные, так и гибкие компетенции.</a:t>
            </a:r>
            <a:endParaRPr sz="1200" dirty="0">
              <a:solidFill>
                <a:schemeClr val="bg1"/>
              </a:solidFill>
              <a:latin typeface="TT Firs Neue" panose="02000503030000020004" pitchFamily="2" charset="-52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bg1"/>
              </a:solidFill>
              <a:latin typeface="TT Firs Neue" panose="02000503030000020004" pitchFamily="2" charset="-52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chemeClr val="bg1"/>
                </a:solidFill>
                <a:latin typeface="TT Firs Neue" panose="02000503030000020004" pitchFamily="2" charset="-52"/>
                <a:ea typeface="Calibri"/>
                <a:cs typeface="Calibri"/>
                <a:sym typeface="Calibri"/>
              </a:rPr>
              <a:t>Этот профиль позволяет наставнику подобрать подходящих исполнителей задач работодателей для отправки на стажировку и трудоустройство.</a:t>
            </a:r>
            <a:endParaRPr sz="1200" dirty="0">
              <a:solidFill>
                <a:schemeClr val="bg1"/>
              </a:solidFill>
              <a:latin typeface="TT Firs Neue" panose="02000503030000020004" pitchFamily="2" charset="-52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bg1"/>
              </a:solidFill>
              <a:latin typeface="TT Firs Neue" panose="02000503030000020004" pitchFamily="2" charset="-52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chemeClr val="bg1"/>
                </a:solidFill>
                <a:latin typeface="TT Firs Neue" panose="02000503030000020004" pitchFamily="2" charset="-52"/>
                <a:ea typeface="Calibri"/>
                <a:cs typeface="Calibri"/>
                <a:sym typeface="Calibri"/>
              </a:rPr>
              <a:t>Выполненные задачи вносят свой вклад в профиль студента, подтверждая его профессиональные компетенции. Опыт и квалификация студента как специалиста на рынке уже получают реальное подтверждение во время учебы.</a:t>
            </a:r>
            <a:endParaRPr sz="1200" dirty="0">
              <a:solidFill>
                <a:schemeClr val="bg1"/>
              </a:solidFill>
              <a:latin typeface="TT Firs Neue" panose="02000503030000020004" pitchFamily="2" charset="-52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bg1"/>
              </a:solidFill>
              <a:latin typeface="TT Firs Neue" panose="02000503030000020004" pitchFamily="2" charset="-52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chemeClr val="bg1"/>
                </a:solidFill>
                <a:latin typeface="TT Firs Neue" panose="02000503030000020004" pitchFamily="2" charset="-52"/>
                <a:ea typeface="Calibri"/>
                <a:cs typeface="Calibri"/>
                <a:sym typeface="Calibri"/>
              </a:rPr>
              <a:t>Таким образом на более ответственные задачи, стажировки, рабочие места могут предлагаться студенты, уже подтвердившие свою квалификацию.</a:t>
            </a:r>
            <a:endParaRPr sz="1200" dirty="0">
              <a:solidFill>
                <a:schemeClr val="bg1"/>
              </a:solidFill>
              <a:latin typeface="TT Firs Neue" panose="02000503030000020004" pitchFamily="2" charset="-52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bg1"/>
              </a:solidFill>
              <a:latin typeface="TT Firs Neue" panose="02000503030000020004" pitchFamily="2" charset="-52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chemeClr val="bg1"/>
                </a:solidFill>
                <a:latin typeface="TT Firs Neue" panose="02000503030000020004" pitchFamily="2" charset="-52"/>
                <a:ea typeface="Calibri"/>
                <a:cs typeface="Calibri"/>
                <a:sym typeface="Calibri"/>
              </a:rPr>
              <a:t>Профиль с возможностью посмотреть все достижения студента, все его выполненные учебные и реальные задачи,  заменяет необходимость для проектного менеджера знать всех лично, что позволяет масштабировать решение.</a:t>
            </a:r>
            <a:endParaRPr sz="1200" dirty="0">
              <a:solidFill>
                <a:schemeClr val="bg1"/>
              </a:solidFill>
              <a:latin typeface="TT Firs Neue" panose="02000503030000020004" pitchFamily="2" charset="-52"/>
              <a:ea typeface="Calibri"/>
              <a:cs typeface="Calibri"/>
              <a:sym typeface="Calibri"/>
            </a:endParaRPr>
          </a:p>
        </p:txBody>
      </p:sp>
      <p:pic>
        <p:nvPicPr>
          <p:cNvPr id="105" name="Google Shape;105;g1f56fb32fe1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71861" y="1387631"/>
            <a:ext cx="2050107" cy="4688570"/>
          </a:xfrm>
          <a:prstGeom prst="rect">
            <a:avLst/>
          </a:prstGeom>
          <a:noFill/>
          <a:ln w="9525" cap="flat" cmpd="sng">
            <a:solidFill>
              <a:schemeClr val="accent3"/>
            </a:solidFill>
            <a:prstDash val="solid"/>
            <a:miter lim="8000"/>
            <a:headEnd type="none" w="sm" len="sm"/>
            <a:tailEnd type="none" w="sm" len="sm"/>
          </a:ln>
        </p:spPr>
      </p:pic>
      <p:pic>
        <p:nvPicPr>
          <p:cNvPr id="106" name="Google Shape;106;g1f56fb32fe1_0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323699" y="1387631"/>
            <a:ext cx="2050097" cy="468857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Группа 1"/>
          <p:cNvGrpSpPr/>
          <p:nvPr/>
        </p:nvGrpSpPr>
        <p:grpSpPr>
          <a:xfrm>
            <a:off x="1075725" y="1490391"/>
            <a:ext cx="576138" cy="572098"/>
            <a:chOff x="859820" y="5225552"/>
            <a:chExt cx="296063" cy="293987"/>
          </a:xfrm>
          <a:solidFill>
            <a:srgbClr val="9966FF"/>
          </a:solidFill>
        </p:grpSpPr>
        <p:sp>
          <p:nvSpPr>
            <p:cNvPr id="10" name="Google Shape;5363;p46">
              <a:extLst>
                <a:ext uri="{FF2B5EF4-FFF2-40B4-BE49-F238E27FC236}">
                  <a16:creationId xmlns:a16="http://schemas.microsoft.com/office/drawing/2014/main" id="{552B079F-BC45-8EEA-E855-BE4C0DFF5D37}"/>
                </a:ext>
              </a:extLst>
            </p:cNvPr>
            <p:cNvSpPr/>
            <p:nvPr/>
          </p:nvSpPr>
          <p:spPr>
            <a:xfrm>
              <a:off x="875233" y="5251364"/>
              <a:ext cx="254208" cy="254207"/>
            </a:xfrm>
            <a:custGeom>
              <a:avLst/>
              <a:gdLst/>
              <a:ahLst/>
              <a:cxnLst/>
              <a:rect l="l" t="t" r="r" b="b"/>
              <a:pathLst>
                <a:path w="10902" h="10902" extrusionOk="0">
                  <a:moveTo>
                    <a:pt x="6554" y="2647"/>
                  </a:moveTo>
                  <a:cubicBezTo>
                    <a:pt x="6979" y="2647"/>
                    <a:pt x="7404" y="2805"/>
                    <a:pt x="7719" y="3120"/>
                  </a:cubicBezTo>
                  <a:cubicBezTo>
                    <a:pt x="8381" y="3782"/>
                    <a:pt x="8381" y="4821"/>
                    <a:pt x="7751" y="5483"/>
                  </a:cubicBezTo>
                  <a:cubicBezTo>
                    <a:pt x="7436" y="5798"/>
                    <a:pt x="7058" y="5955"/>
                    <a:pt x="6585" y="5955"/>
                  </a:cubicBezTo>
                  <a:cubicBezTo>
                    <a:pt x="6144" y="5955"/>
                    <a:pt x="5703" y="5798"/>
                    <a:pt x="5388" y="5483"/>
                  </a:cubicBezTo>
                  <a:cubicBezTo>
                    <a:pt x="5073" y="5168"/>
                    <a:pt x="4915" y="4758"/>
                    <a:pt x="4915" y="4286"/>
                  </a:cubicBezTo>
                  <a:cubicBezTo>
                    <a:pt x="4915" y="3813"/>
                    <a:pt x="5073" y="3435"/>
                    <a:pt x="5388" y="3120"/>
                  </a:cubicBezTo>
                  <a:cubicBezTo>
                    <a:pt x="5703" y="2805"/>
                    <a:pt x="6128" y="2647"/>
                    <a:pt x="6554" y="2647"/>
                  </a:cubicBezTo>
                  <a:close/>
                  <a:moveTo>
                    <a:pt x="2175" y="6901"/>
                  </a:moveTo>
                  <a:lnTo>
                    <a:pt x="4065" y="8791"/>
                  </a:lnTo>
                  <a:lnTo>
                    <a:pt x="3592" y="9484"/>
                  </a:lnTo>
                  <a:lnTo>
                    <a:pt x="1418" y="7342"/>
                  </a:lnTo>
                  <a:lnTo>
                    <a:pt x="2175" y="6901"/>
                  </a:lnTo>
                  <a:close/>
                  <a:moveTo>
                    <a:pt x="6907" y="1"/>
                  </a:moveTo>
                  <a:cubicBezTo>
                    <a:pt x="6851" y="1"/>
                    <a:pt x="6795" y="11"/>
                    <a:pt x="6743" y="33"/>
                  </a:cubicBezTo>
                  <a:cubicBezTo>
                    <a:pt x="5546" y="663"/>
                    <a:pt x="4474" y="1576"/>
                    <a:pt x="3655" y="2616"/>
                  </a:cubicBezTo>
                  <a:cubicBezTo>
                    <a:pt x="3025" y="3341"/>
                    <a:pt x="2553" y="4223"/>
                    <a:pt x="2175" y="5136"/>
                  </a:cubicBezTo>
                  <a:cubicBezTo>
                    <a:pt x="2048" y="5451"/>
                    <a:pt x="1922" y="5766"/>
                    <a:pt x="1859" y="6050"/>
                  </a:cubicBezTo>
                  <a:lnTo>
                    <a:pt x="505" y="6838"/>
                  </a:lnTo>
                  <a:cubicBezTo>
                    <a:pt x="379" y="6932"/>
                    <a:pt x="316" y="7058"/>
                    <a:pt x="316" y="7184"/>
                  </a:cubicBezTo>
                  <a:cubicBezTo>
                    <a:pt x="316" y="7279"/>
                    <a:pt x="347" y="7405"/>
                    <a:pt x="442" y="7531"/>
                  </a:cubicBezTo>
                  <a:lnTo>
                    <a:pt x="1072" y="8161"/>
                  </a:lnTo>
                  <a:cubicBezTo>
                    <a:pt x="631" y="8696"/>
                    <a:pt x="1" y="9673"/>
                    <a:pt x="1" y="10272"/>
                  </a:cubicBezTo>
                  <a:cubicBezTo>
                    <a:pt x="1" y="10524"/>
                    <a:pt x="64" y="10681"/>
                    <a:pt x="158" y="10744"/>
                  </a:cubicBezTo>
                  <a:cubicBezTo>
                    <a:pt x="221" y="10839"/>
                    <a:pt x="379" y="10902"/>
                    <a:pt x="631" y="10902"/>
                  </a:cubicBezTo>
                  <a:cubicBezTo>
                    <a:pt x="1229" y="10902"/>
                    <a:pt x="2238" y="10240"/>
                    <a:pt x="2742" y="9830"/>
                  </a:cubicBezTo>
                  <a:lnTo>
                    <a:pt x="3372" y="10461"/>
                  </a:lnTo>
                  <a:cubicBezTo>
                    <a:pt x="3466" y="10555"/>
                    <a:pt x="3592" y="10587"/>
                    <a:pt x="3655" y="10587"/>
                  </a:cubicBezTo>
                  <a:lnTo>
                    <a:pt x="3687" y="10587"/>
                  </a:lnTo>
                  <a:cubicBezTo>
                    <a:pt x="3813" y="10587"/>
                    <a:pt x="3939" y="10524"/>
                    <a:pt x="4002" y="10398"/>
                  </a:cubicBezTo>
                  <a:lnTo>
                    <a:pt x="4789" y="9074"/>
                  </a:lnTo>
                  <a:cubicBezTo>
                    <a:pt x="5104" y="8980"/>
                    <a:pt x="5420" y="8854"/>
                    <a:pt x="5735" y="8759"/>
                  </a:cubicBezTo>
                  <a:cubicBezTo>
                    <a:pt x="6648" y="8381"/>
                    <a:pt x="7530" y="7877"/>
                    <a:pt x="8255" y="7279"/>
                  </a:cubicBezTo>
                  <a:cubicBezTo>
                    <a:pt x="9295" y="6459"/>
                    <a:pt x="10208" y="5388"/>
                    <a:pt x="10838" y="4223"/>
                  </a:cubicBezTo>
                  <a:cubicBezTo>
                    <a:pt x="10901" y="4065"/>
                    <a:pt x="10870" y="3876"/>
                    <a:pt x="10744" y="3750"/>
                  </a:cubicBezTo>
                  <a:lnTo>
                    <a:pt x="7215" y="127"/>
                  </a:lnTo>
                  <a:cubicBezTo>
                    <a:pt x="7131" y="43"/>
                    <a:pt x="7019" y="1"/>
                    <a:pt x="690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9966FF"/>
                </a:solidFill>
              </a:endParaRPr>
            </a:p>
          </p:txBody>
        </p:sp>
        <p:sp>
          <p:nvSpPr>
            <p:cNvPr id="11" name="Google Shape;5364;p46">
              <a:extLst>
                <a:ext uri="{FF2B5EF4-FFF2-40B4-BE49-F238E27FC236}">
                  <a16:creationId xmlns:a16="http://schemas.microsoft.com/office/drawing/2014/main" id="{2A8FA6AE-7568-504C-0815-B77AAD306B3B}"/>
                </a:ext>
              </a:extLst>
            </p:cNvPr>
            <p:cNvSpPr/>
            <p:nvPr/>
          </p:nvSpPr>
          <p:spPr>
            <a:xfrm>
              <a:off x="1058159" y="5225552"/>
              <a:ext cx="97724" cy="98563"/>
            </a:xfrm>
            <a:custGeom>
              <a:avLst/>
              <a:gdLst/>
              <a:ahLst/>
              <a:cxnLst/>
              <a:rect l="l" t="t" r="r" b="b"/>
              <a:pathLst>
                <a:path w="4191" h="4227" extrusionOk="0">
                  <a:moveTo>
                    <a:pt x="2941" y="1"/>
                  </a:moveTo>
                  <a:cubicBezTo>
                    <a:pt x="2906" y="1"/>
                    <a:pt x="2871" y="2"/>
                    <a:pt x="2836" y="5"/>
                  </a:cubicBezTo>
                  <a:cubicBezTo>
                    <a:pt x="1828" y="100"/>
                    <a:pt x="883" y="320"/>
                    <a:pt x="0" y="667"/>
                  </a:cubicBezTo>
                  <a:lnTo>
                    <a:pt x="3529" y="4227"/>
                  </a:lnTo>
                  <a:cubicBezTo>
                    <a:pt x="3876" y="3313"/>
                    <a:pt x="4128" y="2368"/>
                    <a:pt x="4191" y="1392"/>
                  </a:cubicBezTo>
                  <a:cubicBezTo>
                    <a:pt x="4191" y="982"/>
                    <a:pt x="4033" y="635"/>
                    <a:pt x="3812" y="352"/>
                  </a:cubicBezTo>
                  <a:cubicBezTo>
                    <a:pt x="3558" y="125"/>
                    <a:pt x="3252" y="1"/>
                    <a:pt x="29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9966FF"/>
                </a:solidFill>
              </a:endParaRPr>
            </a:p>
          </p:txBody>
        </p:sp>
        <p:sp>
          <p:nvSpPr>
            <p:cNvPr id="12" name="Google Shape;5365;p46">
              <a:extLst>
                <a:ext uri="{FF2B5EF4-FFF2-40B4-BE49-F238E27FC236}">
                  <a16:creationId xmlns:a16="http://schemas.microsoft.com/office/drawing/2014/main" id="{E2BA1CE8-88FB-5A79-DF1A-B13119482670}"/>
                </a:ext>
              </a:extLst>
            </p:cNvPr>
            <p:cNvSpPr/>
            <p:nvPr/>
          </p:nvSpPr>
          <p:spPr>
            <a:xfrm>
              <a:off x="986155" y="5445319"/>
              <a:ext cx="79373" cy="74220"/>
            </a:xfrm>
            <a:custGeom>
              <a:avLst/>
              <a:gdLst/>
              <a:ahLst/>
              <a:cxnLst/>
              <a:rect l="l" t="t" r="r" b="b"/>
              <a:pathLst>
                <a:path w="3404" h="3183" extrusionOk="0">
                  <a:moveTo>
                    <a:pt x="3403" y="0"/>
                  </a:moveTo>
                  <a:lnTo>
                    <a:pt x="3403" y="0"/>
                  </a:lnTo>
                  <a:cubicBezTo>
                    <a:pt x="2710" y="473"/>
                    <a:pt x="2017" y="819"/>
                    <a:pt x="1261" y="1134"/>
                  </a:cubicBezTo>
                  <a:cubicBezTo>
                    <a:pt x="1041" y="1292"/>
                    <a:pt x="726" y="1386"/>
                    <a:pt x="442" y="1449"/>
                  </a:cubicBezTo>
                  <a:cubicBezTo>
                    <a:pt x="347" y="1859"/>
                    <a:pt x="253" y="2237"/>
                    <a:pt x="95" y="2584"/>
                  </a:cubicBezTo>
                  <a:cubicBezTo>
                    <a:pt x="1" y="2741"/>
                    <a:pt x="32" y="2930"/>
                    <a:pt x="158" y="3056"/>
                  </a:cubicBezTo>
                  <a:cubicBezTo>
                    <a:pt x="253" y="3151"/>
                    <a:pt x="347" y="3182"/>
                    <a:pt x="442" y="3182"/>
                  </a:cubicBezTo>
                  <a:cubicBezTo>
                    <a:pt x="505" y="3182"/>
                    <a:pt x="568" y="3182"/>
                    <a:pt x="600" y="3151"/>
                  </a:cubicBezTo>
                  <a:cubicBezTo>
                    <a:pt x="1135" y="2867"/>
                    <a:pt x="1671" y="2521"/>
                    <a:pt x="2080" y="2080"/>
                  </a:cubicBezTo>
                  <a:cubicBezTo>
                    <a:pt x="2679" y="1481"/>
                    <a:pt x="3151" y="756"/>
                    <a:pt x="340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9966FF"/>
                </a:solidFill>
              </a:endParaRPr>
            </a:p>
          </p:txBody>
        </p:sp>
        <p:sp>
          <p:nvSpPr>
            <p:cNvPr id="13" name="Google Shape;5366;p46">
              <a:extLst>
                <a:ext uri="{FF2B5EF4-FFF2-40B4-BE49-F238E27FC236}">
                  <a16:creationId xmlns:a16="http://schemas.microsoft.com/office/drawing/2014/main" id="{52DA9BC7-CE12-6EA2-2D12-2E2EB15F6574}"/>
                </a:ext>
              </a:extLst>
            </p:cNvPr>
            <p:cNvSpPr/>
            <p:nvPr/>
          </p:nvSpPr>
          <p:spPr>
            <a:xfrm>
              <a:off x="859820" y="5314555"/>
              <a:ext cx="74943" cy="79349"/>
            </a:xfrm>
            <a:custGeom>
              <a:avLst/>
              <a:gdLst/>
              <a:ahLst/>
              <a:cxnLst/>
              <a:rect l="l" t="t" r="r" b="b"/>
              <a:pathLst>
                <a:path w="3214" h="3403" extrusionOk="0">
                  <a:moveTo>
                    <a:pt x="3214" y="0"/>
                  </a:moveTo>
                  <a:cubicBezTo>
                    <a:pt x="2426" y="252"/>
                    <a:pt x="1733" y="725"/>
                    <a:pt x="1134" y="1324"/>
                  </a:cubicBezTo>
                  <a:cubicBezTo>
                    <a:pt x="693" y="1733"/>
                    <a:pt x="347" y="2269"/>
                    <a:pt x="63" y="2804"/>
                  </a:cubicBezTo>
                  <a:cubicBezTo>
                    <a:pt x="0" y="2962"/>
                    <a:pt x="32" y="3151"/>
                    <a:pt x="158" y="3277"/>
                  </a:cubicBezTo>
                  <a:cubicBezTo>
                    <a:pt x="221" y="3371"/>
                    <a:pt x="347" y="3403"/>
                    <a:pt x="410" y="3403"/>
                  </a:cubicBezTo>
                  <a:cubicBezTo>
                    <a:pt x="504" y="3403"/>
                    <a:pt x="536" y="3403"/>
                    <a:pt x="630" y="3371"/>
                  </a:cubicBezTo>
                  <a:cubicBezTo>
                    <a:pt x="977" y="3214"/>
                    <a:pt x="1355" y="3088"/>
                    <a:pt x="1764" y="2993"/>
                  </a:cubicBezTo>
                  <a:cubicBezTo>
                    <a:pt x="1827" y="2678"/>
                    <a:pt x="1953" y="2426"/>
                    <a:pt x="2079" y="2143"/>
                  </a:cubicBezTo>
                  <a:cubicBezTo>
                    <a:pt x="2394" y="1387"/>
                    <a:pt x="2741" y="694"/>
                    <a:pt x="32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9966FF"/>
                </a:solidFill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111;p4"/>
          <p:cNvSpPr/>
          <p:nvPr/>
        </p:nvSpPr>
        <p:spPr>
          <a:xfrm>
            <a:off x="695324" y="1268412"/>
            <a:ext cx="10801351" cy="4968875"/>
          </a:xfrm>
          <a:prstGeom prst="roundRect">
            <a:avLst>
              <a:gd name="adj" fmla="val 2030"/>
            </a:avLst>
          </a:prstGeom>
          <a:solidFill>
            <a:srgbClr val="2A2A2A"/>
          </a:solidFill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2887153" y="1354918"/>
            <a:ext cx="6411587" cy="1802481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1" name="Google Shape;121;p6"/>
          <p:cNvSpPr txBox="1">
            <a:spLocks noGrp="1"/>
          </p:cNvSpPr>
          <p:nvPr>
            <p:ph type="title" idx="4294967295"/>
          </p:nvPr>
        </p:nvSpPr>
        <p:spPr>
          <a:xfrm>
            <a:off x="660268" y="791554"/>
            <a:ext cx="10151177" cy="413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ru-RU" sz="2400" b="1" dirty="0">
                <a:solidFill>
                  <a:schemeClr val="lt1"/>
                </a:solidFill>
                <a:latin typeface="TT Firs Neue" panose="02000503030000020004" pitchFamily="2" charset="-52"/>
              </a:rPr>
              <a:t>Технологические </a:t>
            </a:r>
            <a:r>
              <a:rPr lang="ru-RU" sz="2400" b="1" dirty="0">
                <a:solidFill>
                  <a:schemeClr val="lt1"/>
                </a:solidFill>
                <a:latin typeface="TT Firs Neue" panose="02000503030000020004" pitchFamily="2" charset="-52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4"/>
                  </a:ext>
                </a:extLst>
              </a:rPr>
              <a:t>особенности</a:t>
            </a:r>
            <a:endParaRPr sz="2400" b="1" dirty="0">
              <a:latin typeface="TT Firs Neue" panose="02000503030000020004" pitchFamily="2" charset="-52"/>
            </a:endParaRPr>
          </a:p>
        </p:txBody>
      </p:sp>
      <p:pic>
        <p:nvPicPr>
          <p:cNvPr id="14" name="Google Shape;123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326679" y="1090646"/>
            <a:ext cx="3403474" cy="196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24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210405" y="3471250"/>
            <a:ext cx="3612425" cy="321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25;p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301180" y="3471250"/>
            <a:ext cx="4090710" cy="32105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" name="Google Shape;130;p6"/>
          <p:cNvCxnSpPr>
            <a:stCxn id="14" idx="2"/>
            <a:endCxn id="15" idx="0"/>
          </p:cNvCxnSpPr>
          <p:nvPr/>
        </p:nvCxnSpPr>
        <p:spPr>
          <a:xfrm flipH="1">
            <a:off x="15016616" y="3058396"/>
            <a:ext cx="2011800" cy="4128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8" name="Google Shape;131;p6"/>
          <p:cNvCxnSpPr>
            <a:stCxn id="14" idx="2"/>
            <a:endCxn id="16" idx="0"/>
          </p:cNvCxnSpPr>
          <p:nvPr/>
        </p:nvCxnSpPr>
        <p:spPr>
          <a:xfrm>
            <a:off x="17028416" y="3058396"/>
            <a:ext cx="2318100" cy="4128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grpSp>
        <p:nvGrpSpPr>
          <p:cNvPr id="43" name="Группа 42"/>
          <p:cNvGrpSpPr/>
          <p:nvPr/>
        </p:nvGrpSpPr>
        <p:grpSpPr>
          <a:xfrm>
            <a:off x="2887153" y="1324327"/>
            <a:ext cx="6411588" cy="4857043"/>
            <a:chOff x="2547305" y="1173485"/>
            <a:chExt cx="6411588" cy="5078584"/>
          </a:xfrm>
        </p:grpSpPr>
        <p:grpSp>
          <p:nvGrpSpPr>
            <p:cNvPr id="34" name="Группа 33"/>
            <p:cNvGrpSpPr/>
            <p:nvPr/>
          </p:nvGrpSpPr>
          <p:grpSpPr>
            <a:xfrm>
              <a:off x="2547305" y="1205475"/>
              <a:ext cx="6411588" cy="5031811"/>
              <a:chOff x="2547305" y="1205475"/>
              <a:chExt cx="6411588" cy="5031811"/>
            </a:xfrm>
          </p:grpSpPr>
          <p:sp>
            <p:nvSpPr>
              <p:cNvPr id="33" name="Прямоугольник 32"/>
              <p:cNvSpPr/>
              <p:nvPr/>
            </p:nvSpPr>
            <p:spPr>
              <a:xfrm>
                <a:off x="2547305" y="1205475"/>
                <a:ext cx="6411587" cy="344095"/>
              </a:xfrm>
              <a:prstGeom prst="rect">
                <a:avLst/>
              </a:prstGeom>
              <a:solidFill>
                <a:srgbClr val="9966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6" name="Прямоугольник 45"/>
              <p:cNvSpPr/>
              <p:nvPr/>
            </p:nvSpPr>
            <p:spPr>
              <a:xfrm>
                <a:off x="2553410" y="3386823"/>
                <a:ext cx="2828256" cy="2850463"/>
              </a:xfrm>
              <a:prstGeom prst="rect">
                <a:avLst/>
              </a:prstGeom>
              <a:solidFill>
                <a:srgbClr val="9966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7" name="Прямоугольник 46"/>
              <p:cNvSpPr/>
              <p:nvPr/>
            </p:nvSpPr>
            <p:spPr>
              <a:xfrm>
                <a:off x="5756177" y="3386823"/>
                <a:ext cx="3202716" cy="2850463"/>
              </a:xfrm>
              <a:prstGeom prst="rect">
                <a:avLst/>
              </a:prstGeom>
              <a:solidFill>
                <a:srgbClr val="9966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41" name="Группа 40"/>
            <p:cNvGrpSpPr/>
            <p:nvPr/>
          </p:nvGrpSpPr>
          <p:grpSpPr>
            <a:xfrm>
              <a:off x="2553409" y="1173485"/>
              <a:ext cx="6405484" cy="5078584"/>
              <a:chOff x="2553409" y="1173485"/>
              <a:chExt cx="6405484" cy="5078584"/>
            </a:xfrm>
          </p:grpSpPr>
          <p:grpSp>
            <p:nvGrpSpPr>
              <p:cNvPr id="28" name="Группа 27"/>
              <p:cNvGrpSpPr/>
              <p:nvPr/>
            </p:nvGrpSpPr>
            <p:grpSpPr>
              <a:xfrm>
                <a:off x="2553411" y="1549623"/>
                <a:ext cx="6405482" cy="4702446"/>
                <a:chOff x="2054725" y="1090646"/>
                <a:chExt cx="8181485" cy="6006260"/>
              </a:xfrm>
            </p:grpSpPr>
            <p:grpSp>
              <p:nvGrpSpPr>
                <p:cNvPr id="27" name="Группа 26"/>
                <p:cNvGrpSpPr/>
                <p:nvPr/>
              </p:nvGrpSpPr>
              <p:grpSpPr>
                <a:xfrm>
                  <a:off x="3737582" y="1090646"/>
                  <a:ext cx="4351530" cy="1967748"/>
                  <a:chOff x="3737582" y="1090646"/>
                  <a:chExt cx="4351530" cy="1967748"/>
                </a:xfrm>
              </p:grpSpPr>
              <p:sp>
                <p:nvSpPr>
                  <p:cNvPr id="13" name="Прямоугольник 12"/>
                  <p:cNvSpPr/>
                  <p:nvPr/>
                </p:nvSpPr>
                <p:spPr>
                  <a:xfrm>
                    <a:off x="3737582" y="1090646"/>
                    <a:ext cx="4351530" cy="1967748"/>
                  </a:xfrm>
                  <a:prstGeom prst="rect">
                    <a:avLst/>
                  </a:prstGeom>
                  <a:solidFill>
                    <a:srgbClr val="F5F5F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pic>
                <p:nvPicPr>
                  <p:cNvPr id="123" name="Google Shape;123;p6"/>
                  <p:cNvPicPr preferRelativeResize="0"/>
                  <p:nvPr/>
                </p:nvPicPr>
                <p:blipFill rotWithShape="1">
                  <a:blip r:embed="rId3">
                    <a:alphaModFix/>
                  </a:blip>
                  <a:srcRect b="15089"/>
                  <a:stretch/>
                </p:blipFill>
                <p:spPr>
                  <a:xfrm>
                    <a:off x="3890583" y="1090646"/>
                    <a:ext cx="4008266" cy="1967748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</p:grpSp>
            <p:pic>
              <p:nvPicPr>
                <p:cNvPr id="124" name="Google Shape;124;p6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/>
                <a:stretch/>
              </p:blipFill>
              <p:spPr>
                <a:xfrm>
                  <a:off x="2054725" y="3867426"/>
                  <a:ext cx="3612425" cy="32106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25" name="Google Shape;125;p6"/>
                <p:cNvPicPr preferRelativeResize="0"/>
                <p:nvPr/>
              </p:nvPicPr>
              <p:blipFill>
                <a:blip r:embed="rId5">
                  <a:alphaModFix/>
                </a:blip>
                <a:stretch>
                  <a:fillRect/>
                </a:stretch>
              </p:blipFill>
              <p:spPr>
                <a:xfrm>
                  <a:off x="6145499" y="3886307"/>
                  <a:ext cx="4090711" cy="32105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sp>
            <p:nvSpPr>
              <p:cNvPr id="126" name="Google Shape;126;p6"/>
              <p:cNvSpPr txBox="1"/>
              <p:nvPr/>
            </p:nvSpPr>
            <p:spPr>
              <a:xfrm>
                <a:off x="3884893" y="1173485"/>
                <a:ext cx="2013499" cy="43441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1500" b="1" dirty="0">
                    <a:solidFill>
                      <a:schemeClr val="bg1"/>
                    </a:solidFill>
                    <a:latin typeface="TT Firs Neue" panose="02000503030000020004" pitchFamily="2" charset="-52"/>
                  </a:rPr>
                  <a:t>Главная страница</a:t>
                </a:r>
                <a:endParaRPr sz="1500" b="1" dirty="0">
                  <a:solidFill>
                    <a:schemeClr val="bg1"/>
                  </a:solidFill>
                  <a:latin typeface="TT Firs Neue" panose="02000503030000020004" pitchFamily="2" charset="-52"/>
                </a:endParaRPr>
              </a:p>
            </p:txBody>
          </p:sp>
          <p:sp>
            <p:nvSpPr>
              <p:cNvPr id="127" name="Google Shape;127;p6"/>
              <p:cNvSpPr txBox="1"/>
              <p:nvPr/>
            </p:nvSpPr>
            <p:spPr>
              <a:xfrm>
                <a:off x="2553409" y="3354884"/>
                <a:ext cx="2695834" cy="4154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1500" b="1" dirty="0">
                    <a:solidFill>
                      <a:schemeClr val="bg1"/>
                    </a:solidFill>
                    <a:latin typeface="TT Firs Neue" panose="02000503030000020004" pitchFamily="2" charset="-52"/>
                  </a:rPr>
                  <a:t>Интерфейс для студента</a:t>
                </a:r>
                <a:endParaRPr sz="1500" b="1" dirty="0">
                  <a:solidFill>
                    <a:schemeClr val="bg1"/>
                  </a:solidFill>
                  <a:latin typeface="TT Firs Neue" panose="02000503030000020004" pitchFamily="2" charset="-52"/>
                </a:endParaRPr>
              </a:p>
            </p:txBody>
          </p:sp>
          <p:sp>
            <p:nvSpPr>
              <p:cNvPr id="128" name="Google Shape;128;p6"/>
              <p:cNvSpPr txBox="1"/>
              <p:nvPr/>
            </p:nvSpPr>
            <p:spPr>
              <a:xfrm>
                <a:off x="5756177" y="3354884"/>
                <a:ext cx="3145430" cy="4154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1500" b="1" dirty="0">
                    <a:solidFill>
                      <a:schemeClr val="bg1"/>
                    </a:solidFill>
                    <a:latin typeface="TT Firs Neue" panose="02000503030000020004" pitchFamily="2" charset="-52"/>
                  </a:rPr>
                  <a:t>Интерфейс для работодателя</a:t>
                </a:r>
                <a:endParaRPr sz="1500" b="1" dirty="0">
                  <a:solidFill>
                    <a:schemeClr val="bg1"/>
                  </a:solidFill>
                  <a:latin typeface="TT Firs Neue" panose="02000503030000020004" pitchFamily="2" charset="-52"/>
                </a:endParaRPr>
              </a:p>
            </p:txBody>
          </p:sp>
        </p:grpSp>
      </p:grpSp>
      <p:sp>
        <p:nvSpPr>
          <p:cNvPr id="29" name="Прямоугольник 28"/>
          <p:cNvSpPr/>
          <p:nvPr/>
        </p:nvSpPr>
        <p:spPr>
          <a:xfrm>
            <a:off x="881775" y="1354918"/>
            <a:ext cx="1806212" cy="1384995"/>
          </a:xfrm>
          <a:prstGeom prst="rect">
            <a:avLst/>
          </a:prstGeom>
          <a:solidFill>
            <a:srgbClr val="9966FF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TT Firs Neue" panose="02000503030000020004" pitchFamily="2" charset="-52"/>
              </a:rPr>
              <a:t>Telegram-</a:t>
            </a:r>
            <a:r>
              <a:rPr lang="ru-RU" dirty="0">
                <a:solidFill>
                  <a:srgbClr val="FFFFFF"/>
                </a:solidFill>
                <a:latin typeface="TT Firs Neue" panose="02000503030000020004" pitchFamily="2" charset="-52"/>
              </a:rPr>
              <a:t>бот для удобства взаимодействия наставников и студентов с Платформой.</a:t>
            </a:r>
            <a:endParaRPr lang="ru-RU" dirty="0">
              <a:latin typeface="TT Firs Neue" panose="02000503030000020004" pitchFamily="2" charset="-52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9511741" y="1354917"/>
            <a:ext cx="1798799" cy="1802481"/>
          </a:xfrm>
          <a:prstGeom prst="rect">
            <a:avLst/>
          </a:prstGeom>
          <a:solidFill>
            <a:srgbClr val="9966FF"/>
          </a:solidFill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FFFF"/>
                </a:solidFill>
                <a:latin typeface="TT Firs Neue" panose="02000503030000020004" pitchFamily="2" charset="-52"/>
              </a:rPr>
              <a:t>Платформа интегрирована с внутренней LXP-системой колледжа - наставник видит цифровой профиль студента.</a:t>
            </a:r>
            <a:endParaRPr lang="ru-RU" dirty="0">
              <a:latin typeface="TT Firs Neue" panose="02000503030000020004" pitchFamily="2" charset="-52"/>
            </a:endParaRPr>
          </a:p>
        </p:txBody>
      </p:sp>
      <p:cxnSp>
        <p:nvCxnSpPr>
          <p:cNvPr id="48" name="Прямая со стрелкой 47"/>
          <p:cNvCxnSpPr/>
          <p:nvPr/>
        </p:nvCxnSpPr>
        <p:spPr>
          <a:xfrm>
            <a:off x="7583436" y="3157399"/>
            <a:ext cx="0" cy="253169"/>
          </a:xfrm>
          <a:prstGeom prst="straightConnector1">
            <a:avLst/>
          </a:prstGeom>
          <a:ln w="28575">
            <a:solidFill>
              <a:srgbClr val="996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/>
          <p:nvPr/>
        </p:nvCxnSpPr>
        <p:spPr>
          <a:xfrm>
            <a:off x="4146054" y="3157399"/>
            <a:ext cx="0" cy="253169"/>
          </a:xfrm>
          <a:prstGeom prst="straightConnector1">
            <a:avLst/>
          </a:prstGeom>
          <a:ln w="28575">
            <a:solidFill>
              <a:srgbClr val="996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121;p6"/>
          <p:cNvSpPr txBox="1">
            <a:spLocks/>
          </p:cNvSpPr>
          <p:nvPr/>
        </p:nvSpPr>
        <p:spPr>
          <a:xfrm>
            <a:off x="660269" y="791554"/>
            <a:ext cx="3759332" cy="413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chemeClr val="lt1"/>
              </a:buClr>
              <a:buSzPts val="4400"/>
              <a:buFont typeface="Calibri"/>
              <a:buNone/>
            </a:pPr>
            <a:r>
              <a:rPr lang="ru-RU" sz="2400" b="1" dirty="0">
                <a:solidFill>
                  <a:schemeClr val="lt1"/>
                </a:solidFill>
                <a:latin typeface="TT Firs Neue" panose="02000503030000020004" pitchFamily="2" charset="-52"/>
              </a:rPr>
              <a:t>Конкурентный анализ</a:t>
            </a:r>
            <a:endParaRPr lang="ru-RU" sz="2400" b="1" dirty="0">
              <a:latin typeface="TT Firs Neue" panose="02000503030000020004" pitchFamily="2" charset="-52"/>
            </a:endParaRPr>
          </a:p>
        </p:txBody>
      </p:sp>
      <p:sp>
        <p:nvSpPr>
          <p:cNvPr id="147" name="Google Shape;147;p5"/>
          <p:cNvSpPr txBox="1">
            <a:spLocks noGrp="1"/>
          </p:cNvSpPr>
          <p:nvPr>
            <p:ph type="title"/>
          </p:nvPr>
        </p:nvSpPr>
        <p:spPr>
          <a:xfrm>
            <a:off x="-1255702" y="-762002"/>
            <a:ext cx="6108177" cy="672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ru-RU" dirty="0">
                <a:solidFill>
                  <a:schemeClr val="lt1"/>
                </a:solidFill>
                <a:latin typeface="TT Firs Neue" panose="02000503030000020004" pitchFamily="2" charset="-52"/>
                <a:ea typeface="Arial"/>
                <a:cs typeface="Arial"/>
                <a:sym typeface="Arial"/>
              </a:rPr>
              <a:t>Конкурентный анализ</a:t>
            </a:r>
            <a:endParaRPr dirty="0">
              <a:solidFill>
                <a:schemeClr val="lt1"/>
              </a:solidFill>
              <a:latin typeface="TT Firs Neue" panose="02000503030000020004" pitchFamily="2" charset="-52"/>
            </a:endParaRPr>
          </a:p>
        </p:txBody>
      </p:sp>
      <p:sp>
        <p:nvSpPr>
          <p:cNvPr id="176" name="Google Shape;176;p5"/>
          <p:cNvSpPr/>
          <p:nvPr/>
        </p:nvSpPr>
        <p:spPr>
          <a:xfrm>
            <a:off x="695325" y="4352734"/>
            <a:ext cx="10801350" cy="1887153"/>
          </a:xfrm>
          <a:prstGeom prst="roundRect">
            <a:avLst>
              <a:gd name="adj" fmla="val 2728"/>
            </a:avLst>
          </a:prstGeom>
          <a:solidFill>
            <a:srgbClr val="2A2A2A"/>
          </a:solidFill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T Firs Neue" panose="02000503030000020004" pitchFamily="2" charset="-52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5"/>
          <p:cNvSpPr txBox="1"/>
          <p:nvPr/>
        </p:nvSpPr>
        <p:spPr>
          <a:xfrm>
            <a:off x="1510403" y="4479315"/>
            <a:ext cx="5170149" cy="319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30480" marR="82550" lvl="0" indent="0" algn="l" rtl="0">
              <a:lnSpc>
                <a:spcPct val="125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>
                <a:solidFill>
                  <a:srgbClr val="B17DFF"/>
                </a:solidFill>
                <a:latin typeface="TT Firs Neue" panose="02000503030000020004" pitchFamily="2" charset="-52"/>
                <a:ea typeface="Calibri"/>
                <a:cs typeface="Calibri"/>
                <a:sym typeface="Calibri"/>
              </a:rPr>
              <a:t>Отличие от конкурентов</a:t>
            </a:r>
            <a:endParaRPr dirty="0">
              <a:solidFill>
                <a:srgbClr val="B17DFF"/>
              </a:solidFill>
              <a:latin typeface="TT Firs Neue" panose="02000503030000020004" pitchFamily="2" charset="-52"/>
            </a:endParaRPr>
          </a:p>
        </p:txBody>
      </p:sp>
      <p:sp>
        <p:nvSpPr>
          <p:cNvPr id="179" name="Google Shape;179;p5"/>
          <p:cNvSpPr txBox="1"/>
          <p:nvPr/>
        </p:nvSpPr>
        <p:spPr>
          <a:xfrm>
            <a:off x="1099130" y="4928619"/>
            <a:ext cx="10397545" cy="1150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657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chemeClr val="bg1"/>
                </a:solidFill>
                <a:latin typeface="TT Firs Neue" panose="02000503030000020004" pitchFamily="2" charset="-52"/>
                <a:ea typeface="Calibri"/>
                <a:cs typeface="Calibri"/>
                <a:sym typeface="Calibri"/>
              </a:rPr>
              <a:t>На российском рынке нет платформ, ориентированных на трудоустройство студентов и выпускников колледжей.</a:t>
            </a:r>
          </a:p>
          <a:p>
            <a:pPr marL="12657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chemeClr val="bg1"/>
                </a:solidFill>
                <a:latin typeface="TT Firs Neue" panose="02000503030000020004" pitchFamily="2" charset="-52"/>
                <a:ea typeface="Calibri"/>
                <a:cs typeface="Calibri"/>
                <a:sym typeface="Calibri"/>
              </a:rPr>
              <a:t>Популярные на российском рынке решения по трудоустройству не учитывают специфики работы колледжей.</a:t>
            </a:r>
            <a:endParaRPr sz="1200" dirty="0">
              <a:solidFill>
                <a:schemeClr val="bg1"/>
              </a:solidFill>
              <a:latin typeface="TT Firs Neue" panose="02000503030000020004" pitchFamily="2" charset="-52"/>
            </a:endParaRPr>
          </a:p>
          <a:p>
            <a:pPr marL="12657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bg1"/>
              </a:solidFill>
              <a:latin typeface="TT Firs Neue" panose="02000503030000020004" pitchFamily="2" charset="-52"/>
              <a:ea typeface="Calibri"/>
              <a:cs typeface="Calibri"/>
              <a:sym typeface="Calibri"/>
            </a:endParaRPr>
          </a:p>
          <a:p>
            <a:pPr marL="12657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chemeClr val="bg1"/>
                </a:solidFill>
                <a:latin typeface="TT Firs Neue" panose="02000503030000020004" pitchFamily="2" charset="-52"/>
                <a:ea typeface="Calibri"/>
                <a:cs typeface="Calibri"/>
                <a:sym typeface="Calibri"/>
              </a:rPr>
              <a:t>Кадровый маркетплейс IThub создан на базе инновационного колледжа IThub экспертами со стажем работы в сфере среднего</a:t>
            </a:r>
          </a:p>
          <a:p>
            <a:pPr marL="12657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chemeClr val="bg1"/>
                </a:solidFill>
                <a:latin typeface="TT Firs Neue" panose="02000503030000020004" pitchFamily="2" charset="-52"/>
                <a:ea typeface="Calibri"/>
                <a:cs typeface="Calibri"/>
                <a:sym typeface="Calibri"/>
              </a:rPr>
              <a:t>профессионального образования более 10 лет. Глубокое понимание специфики позволило разработать схему, при которой основной</a:t>
            </a:r>
          </a:p>
          <a:p>
            <a:pPr marL="12657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chemeClr val="bg1"/>
                </a:solidFill>
                <a:latin typeface="TT Firs Neue" panose="02000503030000020004" pitchFamily="2" charset="-52"/>
                <a:ea typeface="Calibri"/>
                <a:cs typeface="Calibri"/>
                <a:sym typeface="Calibri"/>
              </a:rPr>
              <a:t>ролью на платформе при трудоустройстве наделяется наставник</a:t>
            </a:r>
            <a:r>
              <a:rPr lang="ru-RU" sz="1200" dirty="0">
                <a:solidFill>
                  <a:schemeClr val="bg1"/>
                </a:solidFill>
                <a:latin typeface="TT Firs Neue" panose="02000503030000020004" pitchFamily="2" charset="-52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4"/>
                  </a:ext>
                </a:extLst>
              </a:rPr>
              <a:t>, курирующий развитие студентов.</a:t>
            </a:r>
            <a:endParaRPr sz="1200" dirty="0">
              <a:solidFill>
                <a:schemeClr val="bg1"/>
              </a:solidFill>
              <a:latin typeface="TT Firs Neue" panose="02000503030000020004" pitchFamily="2" charset="-52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30" y="4491507"/>
            <a:ext cx="322634" cy="322634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695325" y="1386965"/>
            <a:ext cx="10801349" cy="2716381"/>
            <a:chOff x="1163560" y="1425553"/>
            <a:chExt cx="9873090" cy="2716381"/>
          </a:xfrm>
        </p:grpSpPr>
        <p:sp>
          <p:nvSpPr>
            <p:cNvPr id="43" name="Google Shape;151;p5"/>
            <p:cNvSpPr/>
            <p:nvPr/>
          </p:nvSpPr>
          <p:spPr>
            <a:xfrm>
              <a:off x="1163560" y="1425553"/>
              <a:ext cx="2805332" cy="2710714"/>
            </a:xfrm>
            <a:prstGeom prst="roundRect">
              <a:avLst>
                <a:gd name="adj" fmla="val 0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lt1"/>
                </a:solidFill>
                <a:latin typeface="TT Firs Neue" panose="02000503030000020004" pitchFamily="2" charset="-52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p5"/>
            <p:cNvSpPr/>
            <p:nvPr/>
          </p:nvSpPr>
          <p:spPr>
            <a:xfrm>
              <a:off x="8800762" y="1425557"/>
              <a:ext cx="2235888" cy="2710807"/>
            </a:xfrm>
            <a:prstGeom prst="roundRect">
              <a:avLst>
                <a:gd name="adj" fmla="val 0"/>
              </a:avLst>
            </a:prstGeom>
            <a:solidFill>
              <a:srgbClr val="9966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lt1"/>
                </a:solidFill>
                <a:latin typeface="TT Firs Neue" panose="02000503030000020004" pitchFamily="2" charset="-52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9;p5"/>
            <p:cNvSpPr/>
            <p:nvPr/>
          </p:nvSpPr>
          <p:spPr>
            <a:xfrm>
              <a:off x="7559619" y="1425553"/>
              <a:ext cx="1200284" cy="2710714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lt1"/>
                </a:solidFill>
                <a:latin typeface="TT Firs Neue" panose="02000503030000020004" pitchFamily="2" charset="-52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150;p5"/>
            <p:cNvSpPr/>
            <p:nvPr/>
          </p:nvSpPr>
          <p:spPr>
            <a:xfrm>
              <a:off x="5250924" y="1425553"/>
              <a:ext cx="2267655" cy="2710714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lt1"/>
                </a:solidFill>
                <a:latin typeface="TT Firs Neue" panose="02000503030000020004" pitchFamily="2" charset="-52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51;p5"/>
            <p:cNvSpPr/>
            <p:nvPr/>
          </p:nvSpPr>
          <p:spPr>
            <a:xfrm>
              <a:off x="4015790" y="1425553"/>
              <a:ext cx="1200284" cy="2710714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lt1"/>
                </a:solidFill>
                <a:latin typeface="TT Firs Neue" panose="02000503030000020004" pitchFamily="2" charset="-52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5"/>
            <p:cNvSpPr txBox="1"/>
            <p:nvPr/>
          </p:nvSpPr>
          <p:spPr>
            <a:xfrm>
              <a:off x="4081388" y="1478508"/>
              <a:ext cx="1325421" cy="3870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11B1E"/>
                </a:buClr>
                <a:buSzPts val="2430"/>
                <a:buFont typeface="Arial"/>
                <a:buNone/>
              </a:pPr>
              <a:r>
                <a:rPr lang="ru-RU" sz="1200" dirty="0">
                  <a:solidFill>
                    <a:schemeClr val="dk1"/>
                  </a:solidFill>
                  <a:latin typeface="TT Firs Neue" panose="02000503030000020004" pitchFamily="2" charset="-52"/>
                  <a:sym typeface="Arial"/>
                </a:rPr>
                <a:t>Freelance.ru</a:t>
              </a:r>
              <a:endParaRPr sz="1200" dirty="0">
                <a:solidFill>
                  <a:schemeClr val="dk1"/>
                </a:solidFill>
                <a:latin typeface="TT Firs Neue" panose="02000503030000020004" pitchFamily="2" charset="-52"/>
                <a:sym typeface="Arial"/>
              </a:endParaRPr>
            </a:p>
          </p:txBody>
        </p:sp>
        <p:sp>
          <p:nvSpPr>
            <p:cNvPr id="153" name="Google Shape;153;p5"/>
            <p:cNvSpPr txBox="1"/>
            <p:nvPr/>
          </p:nvSpPr>
          <p:spPr>
            <a:xfrm>
              <a:off x="5303994" y="1480687"/>
              <a:ext cx="2245350" cy="3870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11B1E"/>
                </a:buClr>
                <a:buSzPts val="2430"/>
                <a:buFont typeface="Arial"/>
                <a:buNone/>
              </a:pPr>
              <a:r>
                <a:rPr lang="ru-RU" sz="1200" dirty="0">
                  <a:solidFill>
                    <a:schemeClr val="dk1"/>
                  </a:solidFill>
                  <a:latin typeface="TT Firs Neue" panose="02000503030000020004" pitchFamily="2" charset="-52"/>
                  <a:sym typeface="Arial"/>
                </a:rPr>
                <a:t>Hh.ru / Avito.ru / Rabota.ru</a:t>
              </a:r>
              <a:endParaRPr sz="1200" dirty="0">
                <a:solidFill>
                  <a:schemeClr val="dk1"/>
                </a:solidFill>
                <a:latin typeface="TT Firs Neue" panose="02000503030000020004" pitchFamily="2" charset="-52"/>
                <a:sym typeface="Arial"/>
              </a:endParaRPr>
            </a:p>
          </p:txBody>
        </p:sp>
        <p:sp>
          <p:nvSpPr>
            <p:cNvPr id="154" name="Google Shape;154;p5"/>
            <p:cNvSpPr txBox="1"/>
            <p:nvPr/>
          </p:nvSpPr>
          <p:spPr>
            <a:xfrm>
              <a:off x="7602414" y="1442169"/>
              <a:ext cx="1005509" cy="4660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11B1E"/>
                </a:buClr>
                <a:buSzPts val="2430"/>
                <a:buFont typeface="Arial"/>
                <a:buNone/>
              </a:pPr>
              <a:r>
                <a:rPr lang="ru-RU" sz="1200" dirty="0">
                  <a:solidFill>
                    <a:schemeClr val="dk1"/>
                  </a:solidFill>
                  <a:latin typeface="TT Firs Neue" panose="02000503030000020004" pitchFamily="2" charset="-52"/>
                  <a:sym typeface="Arial"/>
                </a:rPr>
                <a:t>Кадровое</a:t>
              </a:r>
              <a:endParaRPr sz="1200" dirty="0">
                <a:latin typeface="TT Firs Neue" panose="02000503030000020004" pitchFamily="2" charset="-52"/>
              </a:endParaRPr>
            </a:p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11B1E"/>
                </a:buClr>
                <a:buSzPts val="2430"/>
                <a:buFont typeface="Arial"/>
                <a:buNone/>
              </a:pPr>
              <a:r>
                <a:rPr lang="ru-RU" sz="1200" dirty="0">
                  <a:solidFill>
                    <a:schemeClr val="dk1"/>
                  </a:solidFill>
                  <a:latin typeface="TT Firs Neue" panose="02000503030000020004" pitchFamily="2" charset="-52"/>
                  <a:sym typeface="Arial"/>
                </a:rPr>
                <a:t>агентство</a:t>
              </a:r>
              <a:endParaRPr sz="1200" dirty="0">
                <a:solidFill>
                  <a:schemeClr val="dk1"/>
                </a:solidFill>
                <a:latin typeface="TT Firs Neue" panose="02000503030000020004" pitchFamily="2" charset="-52"/>
                <a:sym typeface="Arial"/>
              </a:endParaRPr>
            </a:p>
          </p:txBody>
        </p:sp>
        <p:sp>
          <p:nvSpPr>
            <p:cNvPr id="155" name="Google Shape;155;p5"/>
            <p:cNvSpPr txBox="1"/>
            <p:nvPr/>
          </p:nvSpPr>
          <p:spPr>
            <a:xfrm>
              <a:off x="3636854" y="2157423"/>
              <a:ext cx="1989486" cy="3873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11B1E"/>
                </a:buClr>
                <a:buSzPts val="2430"/>
                <a:buFont typeface="Arial"/>
                <a:buNone/>
              </a:pPr>
              <a:r>
                <a:rPr lang="ru-RU" sz="1200" b="1" dirty="0">
                  <a:solidFill>
                    <a:srgbClr val="76FE42"/>
                  </a:solidFill>
                  <a:latin typeface="TT Firs Neue" panose="02000503030000020004" pitchFamily="2" charset="-52"/>
                </a:rPr>
                <a:t>Высокая</a:t>
              </a:r>
              <a:endParaRPr sz="1200" b="1" dirty="0">
                <a:solidFill>
                  <a:srgbClr val="76FE42"/>
                </a:solidFill>
                <a:latin typeface="TT Firs Neue" panose="02000503030000020004" pitchFamily="2" charset="-52"/>
                <a:sym typeface="Arial"/>
              </a:endParaRPr>
            </a:p>
          </p:txBody>
        </p:sp>
        <p:sp>
          <p:nvSpPr>
            <p:cNvPr id="156" name="Google Shape;156;p5"/>
            <p:cNvSpPr txBox="1"/>
            <p:nvPr/>
          </p:nvSpPr>
          <p:spPr>
            <a:xfrm>
              <a:off x="3632326" y="2692385"/>
              <a:ext cx="1989486" cy="3873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11B1E"/>
                </a:buClr>
                <a:buSzPts val="2430"/>
                <a:buFont typeface="Arial"/>
                <a:buNone/>
              </a:pPr>
              <a:r>
                <a:rPr lang="ru-RU" sz="1200" b="1" dirty="0">
                  <a:solidFill>
                    <a:srgbClr val="76FE42"/>
                  </a:solidFill>
                  <a:latin typeface="TT Firs Neue" panose="02000503030000020004" pitchFamily="2" charset="-52"/>
                </a:rPr>
                <a:t>Низкие</a:t>
              </a:r>
              <a:endParaRPr sz="1200" b="1" dirty="0">
                <a:solidFill>
                  <a:srgbClr val="76FE42"/>
                </a:solidFill>
                <a:latin typeface="TT Firs Neue" panose="02000503030000020004" pitchFamily="2" charset="-52"/>
                <a:sym typeface="Arial"/>
              </a:endParaRPr>
            </a:p>
          </p:txBody>
        </p:sp>
        <p:sp>
          <p:nvSpPr>
            <p:cNvPr id="157" name="Google Shape;157;p5"/>
            <p:cNvSpPr txBox="1"/>
            <p:nvPr/>
          </p:nvSpPr>
          <p:spPr>
            <a:xfrm>
              <a:off x="3612056" y="3205404"/>
              <a:ext cx="1989486" cy="3873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11B1E"/>
                </a:buClr>
                <a:buSzPts val="2430"/>
                <a:buFont typeface="Arial"/>
                <a:buNone/>
              </a:pPr>
              <a:r>
                <a:rPr lang="ru-RU" sz="1200" b="1">
                  <a:solidFill>
                    <a:srgbClr val="FF0000"/>
                  </a:solidFill>
                  <a:latin typeface="TT Firs Neue" panose="02000503030000020004" pitchFamily="2" charset="-52"/>
                  <a:sym typeface="Arial"/>
                </a:rPr>
                <a:t>Высоки</a:t>
              </a:r>
              <a:r>
                <a:rPr lang="ru-RU" sz="1200" b="1">
                  <a:solidFill>
                    <a:srgbClr val="FF0000"/>
                  </a:solidFill>
                  <a:latin typeface="TT Firs Neue" panose="02000503030000020004" pitchFamily="2" charset="-52"/>
                </a:rPr>
                <a:t>й</a:t>
              </a:r>
              <a:endParaRPr sz="1200" b="1">
                <a:solidFill>
                  <a:srgbClr val="FF0000"/>
                </a:solidFill>
                <a:latin typeface="TT Firs Neue" panose="02000503030000020004" pitchFamily="2" charset="-52"/>
                <a:sym typeface="Arial"/>
              </a:endParaRPr>
            </a:p>
          </p:txBody>
        </p:sp>
        <p:sp>
          <p:nvSpPr>
            <p:cNvPr id="158" name="Google Shape;158;p5"/>
            <p:cNvSpPr txBox="1"/>
            <p:nvPr/>
          </p:nvSpPr>
          <p:spPr>
            <a:xfrm>
              <a:off x="3612056" y="3730959"/>
              <a:ext cx="1989486" cy="3873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11B1E"/>
                </a:buClr>
                <a:buSzPts val="2430"/>
                <a:buFont typeface="Arial"/>
                <a:buNone/>
              </a:pPr>
              <a:r>
                <a:rPr lang="ru-RU" sz="1200" b="1">
                  <a:solidFill>
                    <a:srgbClr val="FF0000"/>
                  </a:solidFill>
                  <a:latin typeface="TT Firs Neue" panose="02000503030000020004" pitchFamily="2" charset="-52"/>
                </a:rPr>
                <a:t>Низкая</a:t>
              </a:r>
              <a:endParaRPr sz="1200" b="1">
                <a:solidFill>
                  <a:srgbClr val="7F7F7F"/>
                </a:solidFill>
                <a:latin typeface="TT Firs Neue" panose="02000503030000020004" pitchFamily="2" charset="-52"/>
                <a:sym typeface="Arial"/>
              </a:endParaRPr>
            </a:p>
          </p:txBody>
        </p:sp>
        <p:sp>
          <p:nvSpPr>
            <p:cNvPr id="159" name="Google Shape;159;p5"/>
            <p:cNvSpPr txBox="1"/>
            <p:nvPr/>
          </p:nvSpPr>
          <p:spPr>
            <a:xfrm>
              <a:off x="5385531" y="2175429"/>
              <a:ext cx="1989486" cy="3873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11B1E"/>
                </a:buClr>
                <a:buSzPts val="2430"/>
                <a:buFont typeface="Arial"/>
                <a:buNone/>
              </a:pPr>
              <a:r>
                <a:rPr lang="ru-RU" sz="1200" b="1" dirty="0">
                  <a:solidFill>
                    <a:srgbClr val="FF0000"/>
                  </a:solidFill>
                  <a:latin typeface="TT Firs Neue" panose="02000503030000020004" pitchFamily="2" charset="-52"/>
                </a:rPr>
                <a:t>Низкая</a:t>
              </a:r>
              <a:endParaRPr sz="1200" b="1" dirty="0">
                <a:solidFill>
                  <a:srgbClr val="7F7F7F"/>
                </a:solidFill>
                <a:latin typeface="TT Firs Neue" panose="02000503030000020004" pitchFamily="2" charset="-52"/>
                <a:sym typeface="Arial"/>
              </a:endParaRPr>
            </a:p>
          </p:txBody>
        </p:sp>
        <p:sp>
          <p:nvSpPr>
            <p:cNvPr id="160" name="Google Shape;160;p5"/>
            <p:cNvSpPr txBox="1"/>
            <p:nvPr/>
          </p:nvSpPr>
          <p:spPr>
            <a:xfrm>
              <a:off x="5344282" y="2710391"/>
              <a:ext cx="1989486" cy="3873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11B1E"/>
                </a:buClr>
                <a:buSzPts val="2430"/>
                <a:buFont typeface="Arial"/>
                <a:buNone/>
              </a:pPr>
              <a:r>
                <a:rPr lang="ru-RU" sz="1200" b="1" dirty="0">
                  <a:solidFill>
                    <a:srgbClr val="F0F000"/>
                  </a:solidFill>
                  <a:latin typeface="TT Firs Neue" panose="02000503030000020004" pitchFamily="2" charset="-52"/>
                </a:rPr>
                <a:t>Средние</a:t>
              </a:r>
              <a:endParaRPr sz="1200" b="1" dirty="0">
                <a:solidFill>
                  <a:srgbClr val="F0F000"/>
                </a:solidFill>
                <a:latin typeface="TT Firs Neue" panose="02000503030000020004" pitchFamily="2" charset="-52"/>
                <a:sym typeface="Arial"/>
              </a:endParaRPr>
            </a:p>
          </p:txBody>
        </p:sp>
        <p:sp>
          <p:nvSpPr>
            <p:cNvPr id="161" name="Google Shape;161;p5"/>
            <p:cNvSpPr txBox="1"/>
            <p:nvPr/>
          </p:nvSpPr>
          <p:spPr>
            <a:xfrm>
              <a:off x="5360734" y="3223410"/>
              <a:ext cx="1989486" cy="3873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11B1E"/>
                </a:buClr>
                <a:buSzPts val="2430"/>
                <a:buFont typeface="Arial"/>
                <a:buNone/>
              </a:pPr>
              <a:r>
                <a:rPr lang="ru-RU" sz="1200" b="1">
                  <a:solidFill>
                    <a:srgbClr val="F0F000"/>
                  </a:solidFill>
                  <a:latin typeface="TT Firs Neue" panose="02000503030000020004" pitchFamily="2" charset="-52"/>
                </a:rPr>
                <a:t>Средний</a:t>
              </a:r>
              <a:endParaRPr sz="1200" b="1">
                <a:solidFill>
                  <a:srgbClr val="F0F000"/>
                </a:solidFill>
                <a:latin typeface="TT Firs Neue" panose="02000503030000020004" pitchFamily="2" charset="-52"/>
                <a:sym typeface="Arial"/>
              </a:endParaRPr>
            </a:p>
          </p:txBody>
        </p:sp>
        <p:sp>
          <p:nvSpPr>
            <p:cNvPr id="162" name="Google Shape;162;p5"/>
            <p:cNvSpPr txBox="1"/>
            <p:nvPr/>
          </p:nvSpPr>
          <p:spPr>
            <a:xfrm>
              <a:off x="5360734" y="3748964"/>
              <a:ext cx="1989486" cy="3873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11B1E"/>
                </a:buClr>
                <a:buSzPts val="2430"/>
                <a:buFont typeface="Arial"/>
                <a:buNone/>
              </a:pPr>
              <a:r>
                <a:rPr lang="ru-RU" sz="1200" b="1" dirty="0">
                  <a:solidFill>
                    <a:srgbClr val="F0F000"/>
                  </a:solidFill>
                  <a:latin typeface="TT Firs Neue" panose="02000503030000020004" pitchFamily="2" charset="-52"/>
                </a:rPr>
                <a:t>Средняя</a:t>
              </a:r>
              <a:endParaRPr sz="1200" b="1" dirty="0">
                <a:solidFill>
                  <a:srgbClr val="F0F000"/>
                </a:solidFill>
                <a:latin typeface="TT Firs Neue" panose="02000503030000020004" pitchFamily="2" charset="-52"/>
                <a:sym typeface="Arial"/>
              </a:endParaRPr>
            </a:p>
          </p:txBody>
        </p:sp>
        <p:sp>
          <p:nvSpPr>
            <p:cNvPr id="163" name="Google Shape;163;p5"/>
            <p:cNvSpPr txBox="1"/>
            <p:nvPr/>
          </p:nvSpPr>
          <p:spPr>
            <a:xfrm>
              <a:off x="7164794" y="2178262"/>
              <a:ext cx="1989486" cy="3873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11B1E"/>
                </a:buClr>
                <a:buSzPts val="2430"/>
                <a:buFont typeface="Arial"/>
                <a:buNone/>
              </a:pPr>
              <a:r>
                <a:rPr lang="ru-RU" sz="1200" b="1">
                  <a:solidFill>
                    <a:srgbClr val="FF0000"/>
                  </a:solidFill>
                  <a:latin typeface="TT Firs Neue" panose="02000503030000020004" pitchFamily="2" charset="-52"/>
                </a:rPr>
                <a:t>Низкая</a:t>
              </a:r>
              <a:endParaRPr sz="1200" b="1">
                <a:solidFill>
                  <a:srgbClr val="7F7F7F"/>
                </a:solidFill>
                <a:latin typeface="TT Firs Neue" panose="02000503030000020004" pitchFamily="2" charset="-52"/>
                <a:sym typeface="Arial"/>
              </a:endParaRPr>
            </a:p>
          </p:txBody>
        </p:sp>
        <p:sp>
          <p:nvSpPr>
            <p:cNvPr id="164" name="Google Shape;164;p5"/>
            <p:cNvSpPr txBox="1"/>
            <p:nvPr/>
          </p:nvSpPr>
          <p:spPr>
            <a:xfrm>
              <a:off x="7160267" y="2713225"/>
              <a:ext cx="1989486" cy="3873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11B1E"/>
                </a:buClr>
                <a:buSzPts val="2430"/>
                <a:buFont typeface="Arial"/>
                <a:buNone/>
              </a:pPr>
              <a:r>
                <a:rPr lang="ru-RU" sz="1200" b="1">
                  <a:solidFill>
                    <a:srgbClr val="FF0000"/>
                  </a:solidFill>
                  <a:latin typeface="TT Firs Neue" panose="02000503030000020004" pitchFamily="2" charset="-52"/>
                </a:rPr>
                <a:t>Высокие</a:t>
              </a:r>
              <a:endParaRPr sz="1200" b="1">
                <a:solidFill>
                  <a:srgbClr val="7F7F7F"/>
                </a:solidFill>
                <a:latin typeface="TT Firs Neue" panose="02000503030000020004" pitchFamily="2" charset="-52"/>
                <a:sym typeface="Arial"/>
              </a:endParaRPr>
            </a:p>
          </p:txBody>
        </p:sp>
        <p:sp>
          <p:nvSpPr>
            <p:cNvPr id="165" name="Google Shape;165;p5"/>
            <p:cNvSpPr txBox="1"/>
            <p:nvPr/>
          </p:nvSpPr>
          <p:spPr>
            <a:xfrm>
              <a:off x="7155489" y="3226244"/>
              <a:ext cx="1989486" cy="3873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11B1E"/>
                </a:buClr>
                <a:buSzPts val="2430"/>
                <a:buFont typeface="Arial"/>
                <a:buNone/>
              </a:pPr>
              <a:r>
                <a:rPr lang="ru-RU" sz="1200" b="1">
                  <a:solidFill>
                    <a:srgbClr val="76FE42"/>
                  </a:solidFill>
                  <a:latin typeface="TT Firs Neue" panose="02000503030000020004" pitchFamily="2" charset="-52"/>
                </a:rPr>
                <a:t>Низкий</a:t>
              </a:r>
              <a:endParaRPr sz="1200" b="1">
                <a:solidFill>
                  <a:srgbClr val="76FE42"/>
                </a:solidFill>
                <a:latin typeface="TT Firs Neue" panose="02000503030000020004" pitchFamily="2" charset="-52"/>
                <a:sym typeface="Arial"/>
              </a:endParaRPr>
            </a:p>
          </p:txBody>
        </p:sp>
        <p:sp>
          <p:nvSpPr>
            <p:cNvPr id="166" name="Google Shape;166;p5"/>
            <p:cNvSpPr txBox="1"/>
            <p:nvPr/>
          </p:nvSpPr>
          <p:spPr>
            <a:xfrm>
              <a:off x="7155489" y="3751798"/>
              <a:ext cx="1989486" cy="3873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11B1E"/>
                </a:buClr>
                <a:buSzPts val="2430"/>
                <a:buFont typeface="Arial"/>
                <a:buNone/>
              </a:pPr>
              <a:r>
                <a:rPr lang="ru-RU" sz="1200" b="1" dirty="0">
                  <a:solidFill>
                    <a:srgbClr val="76FE42"/>
                  </a:solidFill>
                  <a:latin typeface="TT Firs Neue" panose="02000503030000020004" pitchFamily="2" charset="-52"/>
                </a:rPr>
                <a:t>Высокая</a:t>
              </a:r>
              <a:endParaRPr sz="1200" b="1" dirty="0">
                <a:solidFill>
                  <a:srgbClr val="76FE42"/>
                </a:solidFill>
                <a:latin typeface="TT Firs Neue" panose="02000503030000020004" pitchFamily="2" charset="-52"/>
                <a:sym typeface="Arial"/>
              </a:endParaRPr>
            </a:p>
          </p:txBody>
        </p:sp>
        <p:sp>
          <p:nvSpPr>
            <p:cNvPr id="167" name="Google Shape;167;p5"/>
            <p:cNvSpPr txBox="1"/>
            <p:nvPr/>
          </p:nvSpPr>
          <p:spPr>
            <a:xfrm>
              <a:off x="8846479" y="1442169"/>
              <a:ext cx="1611539" cy="3870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marL="0" marR="0" lvl="0" indent="0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11B1E"/>
                </a:buClr>
                <a:buSzPts val="2430"/>
                <a:buFont typeface="Arial"/>
                <a:buNone/>
              </a:pPr>
              <a:r>
                <a:rPr lang="ru-RU" sz="1200" dirty="0">
                  <a:solidFill>
                    <a:schemeClr val="lt1"/>
                  </a:solidFill>
                  <a:latin typeface="TT Firs Neue" panose="02000503030000020004" pitchFamily="2" charset="-52"/>
                  <a:sym typeface="Arial"/>
                </a:rPr>
                <a:t>Кадровый маркетплейс IThub</a:t>
              </a:r>
              <a:endParaRPr sz="1200" dirty="0">
                <a:solidFill>
                  <a:schemeClr val="lt1"/>
                </a:solidFill>
                <a:latin typeface="TT Firs Neue" panose="02000503030000020004" pitchFamily="2" charset="-52"/>
                <a:sym typeface="Arial"/>
              </a:endParaRPr>
            </a:p>
          </p:txBody>
        </p:sp>
        <p:sp>
          <p:nvSpPr>
            <p:cNvPr id="168" name="Google Shape;168;p5"/>
            <p:cNvSpPr txBox="1"/>
            <p:nvPr/>
          </p:nvSpPr>
          <p:spPr>
            <a:xfrm>
              <a:off x="8903892" y="2181096"/>
              <a:ext cx="1989486" cy="3873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11B1E"/>
                </a:buClr>
                <a:buSzPts val="2430"/>
                <a:buFont typeface="Arial"/>
                <a:buNone/>
              </a:pPr>
              <a:r>
                <a:rPr lang="ru-RU" sz="1200" b="1" dirty="0">
                  <a:solidFill>
                    <a:srgbClr val="76FE42"/>
                  </a:solidFill>
                  <a:latin typeface="TT Firs Neue" panose="02000503030000020004" pitchFamily="2" charset="-52"/>
                </a:rPr>
                <a:t>Высокая</a:t>
              </a:r>
              <a:endParaRPr sz="1200" b="1" dirty="0">
                <a:solidFill>
                  <a:srgbClr val="76FE42"/>
                </a:solidFill>
                <a:latin typeface="TT Firs Neue" panose="02000503030000020004" pitchFamily="2" charset="-52"/>
                <a:sym typeface="Arial"/>
              </a:endParaRPr>
            </a:p>
          </p:txBody>
        </p:sp>
        <p:sp>
          <p:nvSpPr>
            <p:cNvPr id="169" name="Google Shape;169;p5"/>
            <p:cNvSpPr txBox="1"/>
            <p:nvPr/>
          </p:nvSpPr>
          <p:spPr>
            <a:xfrm>
              <a:off x="8899364" y="2716058"/>
              <a:ext cx="1989486" cy="3873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11B1E"/>
                </a:buClr>
                <a:buSzPts val="2430"/>
                <a:buFont typeface="Arial"/>
                <a:buNone/>
              </a:pPr>
              <a:r>
                <a:rPr lang="ru-RU" sz="1200" b="1">
                  <a:solidFill>
                    <a:srgbClr val="76FE42"/>
                  </a:solidFill>
                  <a:latin typeface="TT Firs Neue" panose="02000503030000020004" pitchFamily="2" charset="-52"/>
                </a:rPr>
                <a:t>Низкие</a:t>
              </a:r>
              <a:endParaRPr sz="1200" b="1">
                <a:solidFill>
                  <a:srgbClr val="76FE42"/>
                </a:solidFill>
                <a:latin typeface="TT Firs Neue" panose="02000503030000020004" pitchFamily="2" charset="-52"/>
                <a:sym typeface="Arial"/>
              </a:endParaRPr>
            </a:p>
          </p:txBody>
        </p:sp>
        <p:sp>
          <p:nvSpPr>
            <p:cNvPr id="170" name="Google Shape;170;p5"/>
            <p:cNvSpPr txBox="1"/>
            <p:nvPr/>
          </p:nvSpPr>
          <p:spPr>
            <a:xfrm>
              <a:off x="8894586" y="3229077"/>
              <a:ext cx="1989486" cy="3873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11B1E"/>
                </a:buClr>
                <a:buSzPts val="2430"/>
                <a:buFont typeface="Arial"/>
                <a:buNone/>
              </a:pPr>
              <a:r>
                <a:rPr lang="ru-RU" sz="1200" b="1">
                  <a:solidFill>
                    <a:srgbClr val="76FE42"/>
                  </a:solidFill>
                  <a:latin typeface="TT Firs Neue" panose="02000503030000020004" pitchFamily="2" charset="-52"/>
                </a:rPr>
                <a:t>Низкий</a:t>
              </a:r>
              <a:endParaRPr sz="1200" b="1">
                <a:solidFill>
                  <a:srgbClr val="76FE42"/>
                </a:solidFill>
                <a:latin typeface="TT Firs Neue" panose="02000503030000020004" pitchFamily="2" charset="-52"/>
                <a:sym typeface="Arial"/>
              </a:endParaRPr>
            </a:p>
          </p:txBody>
        </p:sp>
        <p:sp>
          <p:nvSpPr>
            <p:cNvPr id="171" name="Google Shape;171;p5"/>
            <p:cNvSpPr txBox="1"/>
            <p:nvPr/>
          </p:nvSpPr>
          <p:spPr>
            <a:xfrm>
              <a:off x="8894586" y="3754631"/>
              <a:ext cx="1989486" cy="3873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11B1E"/>
                </a:buClr>
                <a:buSzPts val="2430"/>
                <a:buFont typeface="Arial"/>
                <a:buNone/>
              </a:pPr>
              <a:r>
                <a:rPr lang="ru-RU" sz="1200" b="1" dirty="0">
                  <a:solidFill>
                    <a:srgbClr val="76FE42"/>
                  </a:solidFill>
                  <a:latin typeface="TT Firs Neue" panose="02000503030000020004" pitchFamily="2" charset="-52"/>
                </a:rPr>
                <a:t>Высокая</a:t>
              </a:r>
              <a:endParaRPr sz="1200" b="1" dirty="0">
                <a:solidFill>
                  <a:srgbClr val="76FE42"/>
                </a:solidFill>
                <a:latin typeface="TT Firs Neue" panose="02000503030000020004" pitchFamily="2" charset="-52"/>
                <a:sym typeface="Arial"/>
              </a:endParaRPr>
            </a:p>
          </p:txBody>
        </p:sp>
        <p:sp>
          <p:nvSpPr>
            <p:cNvPr id="172" name="Google Shape;172;p5"/>
            <p:cNvSpPr txBox="1"/>
            <p:nvPr/>
          </p:nvSpPr>
          <p:spPr>
            <a:xfrm>
              <a:off x="1308341" y="2154432"/>
              <a:ext cx="2011019" cy="2995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marL="0" marR="0" lvl="0" indent="0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11B1E"/>
                </a:buClr>
                <a:buSzPts val="2430"/>
                <a:buFont typeface="Arial"/>
                <a:buNone/>
              </a:pPr>
              <a:r>
                <a:rPr lang="ru-RU" sz="1200" b="1" dirty="0">
                  <a:solidFill>
                    <a:schemeClr val="lt1"/>
                  </a:solidFill>
                  <a:latin typeface="TT Firs Neue" panose="02000503030000020004" pitchFamily="2" charset="-52"/>
                  <a:sym typeface="Arial"/>
                </a:rPr>
                <a:t>Скорость подбора</a:t>
              </a:r>
              <a:endParaRPr sz="1100" b="1" dirty="0">
                <a:solidFill>
                  <a:schemeClr val="lt1"/>
                </a:solidFill>
                <a:latin typeface="TT Firs Neue" panose="02000503030000020004" pitchFamily="2" charset="-52"/>
                <a:sym typeface="Arial"/>
              </a:endParaRPr>
            </a:p>
          </p:txBody>
        </p:sp>
        <p:sp>
          <p:nvSpPr>
            <p:cNvPr id="173" name="Google Shape;173;p5"/>
            <p:cNvSpPr txBox="1"/>
            <p:nvPr/>
          </p:nvSpPr>
          <p:spPr>
            <a:xfrm>
              <a:off x="1293404" y="2693500"/>
              <a:ext cx="2011019" cy="3265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marL="0" marR="0" lvl="0" indent="0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11B1E"/>
                </a:buClr>
                <a:buSzPts val="2430"/>
                <a:buFont typeface="Arial"/>
                <a:buNone/>
              </a:pPr>
              <a:r>
                <a:rPr lang="ru-RU" sz="1200" b="1" dirty="0">
                  <a:solidFill>
                    <a:schemeClr val="lt1"/>
                  </a:solidFill>
                  <a:latin typeface="TT Firs Neue" panose="02000503030000020004" pitchFamily="2" charset="-52"/>
                  <a:sym typeface="Arial"/>
                </a:rPr>
                <a:t>Затраты на найм</a:t>
              </a:r>
              <a:endParaRPr sz="1100" b="1" dirty="0">
                <a:solidFill>
                  <a:schemeClr val="lt1"/>
                </a:solidFill>
                <a:latin typeface="TT Firs Neue" panose="02000503030000020004" pitchFamily="2" charset="-52"/>
                <a:sym typeface="Arial"/>
              </a:endParaRPr>
            </a:p>
          </p:txBody>
        </p:sp>
        <p:sp>
          <p:nvSpPr>
            <p:cNvPr id="174" name="Google Shape;174;p5"/>
            <p:cNvSpPr txBox="1"/>
            <p:nvPr/>
          </p:nvSpPr>
          <p:spPr>
            <a:xfrm>
              <a:off x="1310446" y="3138406"/>
              <a:ext cx="2212779" cy="4490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marL="0" marR="0" lvl="0" indent="0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11B1E"/>
                </a:buClr>
                <a:buSzPts val="2430"/>
                <a:buFont typeface="Arial"/>
                <a:buNone/>
              </a:pPr>
              <a:r>
                <a:rPr lang="ru-RU" sz="1200" b="1" dirty="0">
                  <a:solidFill>
                    <a:schemeClr val="lt1"/>
                  </a:solidFill>
                  <a:latin typeface="TT Firs Neue" panose="02000503030000020004" pitchFamily="2" charset="-52"/>
                  <a:sym typeface="Arial"/>
                </a:rPr>
                <a:t>Риск</a:t>
              </a:r>
              <a:r>
                <a:rPr lang="ru-RU" sz="1200" b="1" dirty="0">
                  <a:solidFill>
                    <a:schemeClr val="lt1"/>
                  </a:solidFill>
                  <a:latin typeface="TT Firs Neue" panose="02000503030000020004" pitchFamily="2" charset="-52"/>
                </a:rPr>
                <a:t> найма неподходящего стажера</a:t>
              </a:r>
              <a:endParaRPr sz="1100" b="1" dirty="0">
                <a:solidFill>
                  <a:schemeClr val="lt1"/>
                </a:solidFill>
                <a:latin typeface="TT Firs Neue" panose="02000503030000020004" pitchFamily="2" charset="-52"/>
                <a:sym typeface="Arial"/>
              </a:endParaRPr>
            </a:p>
          </p:txBody>
        </p:sp>
        <p:sp>
          <p:nvSpPr>
            <p:cNvPr id="175" name="Google Shape;175;p5"/>
            <p:cNvSpPr txBox="1"/>
            <p:nvPr/>
          </p:nvSpPr>
          <p:spPr>
            <a:xfrm>
              <a:off x="1304531" y="3670540"/>
              <a:ext cx="2011019" cy="4491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marL="0" marR="0" lvl="0" indent="0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11B1E"/>
                </a:buClr>
                <a:buSzPts val="2430"/>
                <a:buFont typeface="Arial"/>
                <a:buNone/>
              </a:pPr>
              <a:r>
                <a:rPr lang="ru-RU" sz="1200" b="1" dirty="0">
                  <a:solidFill>
                    <a:schemeClr val="lt1"/>
                  </a:solidFill>
                  <a:latin typeface="TT Firs Neue" panose="02000503030000020004" pitchFamily="2" charset="-52"/>
                  <a:sym typeface="Arial"/>
                </a:rPr>
                <a:t>Вероятность найти подходящего стажера</a:t>
              </a:r>
              <a:endParaRPr sz="1100" b="1" dirty="0">
                <a:solidFill>
                  <a:schemeClr val="lt1"/>
                </a:solidFill>
                <a:latin typeface="TT Firs Neue" panose="02000503030000020004" pitchFamily="2" charset="-52"/>
                <a:sym typeface="Arial"/>
              </a:endParaRPr>
            </a:p>
          </p:txBody>
        </p:sp>
        <p:cxnSp>
          <p:nvCxnSpPr>
            <p:cNvPr id="182" name="Google Shape;182;p5"/>
            <p:cNvCxnSpPr/>
            <p:nvPr/>
          </p:nvCxnSpPr>
          <p:spPr>
            <a:xfrm>
              <a:off x="1167371" y="3633184"/>
              <a:ext cx="9865468" cy="0"/>
            </a:xfrm>
            <a:prstGeom prst="straightConnector1">
              <a:avLst/>
            </a:pr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" name="Google Shape;182;p5"/>
            <p:cNvCxnSpPr/>
            <p:nvPr/>
          </p:nvCxnSpPr>
          <p:spPr>
            <a:xfrm>
              <a:off x="1167371" y="3097694"/>
              <a:ext cx="9865468" cy="0"/>
            </a:xfrm>
            <a:prstGeom prst="straightConnector1">
              <a:avLst/>
            </a:pr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" name="Google Shape;182;p5"/>
            <p:cNvCxnSpPr/>
            <p:nvPr/>
          </p:nvCxnSpPr>
          <p:spPr>
            <a:xfrm>
              <a:off x="1167371" y="2562732"/>
              <a:ext cx="9865468" cy="0"/>
            </a:xfrm>
            <a:prstGeom prst="straightConnector1">
              <a:avLst/>
            </a:pr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" name="Google Shape;182;p5"/>
            <p:cNvCxnSpPr/>
            <p:nvPr/>
          </p:nvCxnSpPr>
          <p:spPr>
            <a:xfrm>
              <a:off x="1163560" y="2026839"/>
              <a:ext cx="9869279" cy="0"/>
            </a:xfrm>
            <a:prstGeom prst="straightConnector1">
              <a:avLst/>
            </a:pr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5487480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8"/>
          <p:cNvSpPr/>
          <p:nvPr/>
        </p:nvSpPr>
        <p:spPr>
          <a:xfrm>
            <a:off x="8629511" y="4750188"/>
            <a:ext cx="2867164" cy="1487100"/>
          </a:xfrm>
          <a:prstGeom prst="roundRect">
            <a:avLst>
              <a:gd name="adj" fmla="val 3102"/>
            </a:avLst>
          </a:prstGeom>
          <a:solidFill>
            <a:srgbClr val="2A2A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T Firs Neue" panose="02000503030000020004" pitchFamily="2" charset="-52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29;p1"/>
          <p:cNvSpPr/>
          <p:nvPr/>
        </p:nvSpPr>
        <p:spPr>
          <a:xfrm>
            <a:off x="8665845" y="4793522"/>
            <a:ext cx="2769235" cy="500112"/>
          </a:xfrm>
          <a:prstGeom prst="roundRect">
            <a:avLst>
              <a:gd name="adj" fmla="val 5227"/>
            </a:avLst>
          </a:prstGeom>
          <a:solidFill>
            <a:srgbClr val="9966FF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8"/>
          <p:cNvSpPr/>
          <p:nvPr/>
        </p:nvSpPr>
        <p:spPr>
          <a:xfrm>
            <a:off x="8619324" y="1268413"/>
            <a:ext cx="2882235" cy="1476688"/>
          </a:xfrm>
          <a:prstGeom prst="roundRect">
            <a:avLst>
              <a:gd name="adj" fmla="val 1711"/>
            </a:avLst>
          </a:prstGeom>
          <a:solidFill>
            <a:srgbClr val="2A2A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T Firs Neue" panose="02000503030000020004" pitchFamily="2" charset="-52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29;p1"/>
          <p:cNvSpPr/>
          <p:nvPr/>
        </p:nvSpPr>
        <p:spPr>
          <a:xfrm>
            <a:off x="8665845" y="1316961"/>
            <a:ext cx="2769235" cy="500112"/>
          </a:xfrm>
          <a:prstGeom prst="roundRect">
            <a:avLst>
              <a:gd name="adj" fmla="val 5227"/>
            </a:avLst>
          </a:prstGeom>
          <a:solidFill>
            <a:srgbClr val="9966FF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8"/>
          <p:cNvSpPr/>
          <p:nvPr/>
        </p:nvSpPr>
        <p:spPr>
          <a:xfrm>
            <a:off x="8619324" y="2989411"/>
            <a:ext cx="2867164" cy="1487100"/>
          </a:xfrm>
          <a:prstGeom prst="roundRect">
            <a:avLst>
              <a:gd name="adj" fmla="val 2077"/>
            </a:avLst>
          </a:prstGeom>
          <a:solidFill>
            <a:srgbClr val="2A2A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T Firs Neue" panose="02000503030000020004" pitchFamily="2" charset="-52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29;p1"/>
          <p:cNvSpPr/>
          <p:nvPr/>
        </p:nvSpPr>
        <p:spPr>
          <a:xfrm>
            <a:off x="8665845" y="3036348"/>
            <a:ext cx="2769235" cy="500112"/>
          </a:xfrm>
          <a:prstGeom prst="roundRect">
            <a:avLst>
              <a:gd name="adj" fmla="val 5227"/>
            </a:avLst>
          </a:prstGeom>
          <a:solidFill>
            <a:srgbClr val="9966FF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8"/>
          <p:cNvSpPr/>
          <p:nvPr/>
        </p:nvSpPr>
        <p:spPr>
          <a:xfrm>
            <a:off x="5390217" y="1280587"/>
            <a:ext cx="3040595" cy="1464514"/>
          </a:xfrm>
          <a:prstGeom prst="roundRect">
            <a:avLst>
              <a:gd name="adj" fmla="val 2723"/>
            </a:avLst>
          </a:prstGeom>
          <a:solidFill>
            <a:srgbClr val="2A2A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T Firs Neue" panose="02000503030000020004" pitchFamily="2" charset="-52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29;p1"/>
          <p:cNvSpPr/>
          <p:nvPr/>
        </p:nvSpPr>
        <p:spPr>
          <a:xfrm>
            <a:off x="5471966" y="1316961"/>
            <a:ext cx="2849073" cy="422041"/>
          </a:xfrm>
          <a:prstGeom prst="roundRect">
            <a:avLst>
              <a:gd name="adj" fmla="val 5227"/>
            </a:avLst>
          </a:prstGeom>
          <a:solidFill>
            <a:srgbClr val="9966FF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8"/>
          <p:cNvSpPr/>
          <p:nvPr/>
        </p:nvSpPr>
        <p:spPr>
          <a:xfrm>
            <a:off x="3031608" y="1275273"/>
            <a:ext cx="2264018" cy="1469828"/>
          </a:xfrm>
          <a:prstGeom prst="roundRect">
            <a:avLst>
              <a:gd name="adj" fmla="val 2732"/>
            </a:avLst>
          </a:prstGeom>
          <a:solidFill>
            <a:srgbClr val="2A2A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T Firs Neue" panose="02000503030000020004" pitchFamily="2" charset="-52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29;p1"/>
          <p:cNvSpPr/>
          <p:nvPr/>
        </p:nvSpPr>
        <p:spPr>
          <a:xfrm>
            <a:off x="3111800" y="1316961"/>
            <a:ext cx="2072740" cy="500112"/>
          </a:xfrm>
          <a:prstGeom prst="roundRect">
            <a:avLst>
              <a:gd name="adj" fmla="val 5227"/>
            </a:avLst>
          </a:prstGeom>
          <a:solidFill>
            <a:srgbClr val="9966FF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8"/>
          <p:cNvSpPr/>
          <p:nvPr/>
        </p:nvSpPr>
        <p:spPr>
          <a:xfrm>
            <a:off x="708578" y="1262858"/>
            <a:ext cx="2193559" cy="1482243"/>
          </a:xfrm>
          <a:prstGeom prst="roundRect">
            <a:avLst>
              <a:gd name="adj" fmla="val 2035"/>
            </a:avLst>
          </a:prstGeom>
          <a:solidFill>
            <a:srgbClr val="2A2A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T Firs Neue" panose="02000503030000020004" pitchFamily="2" charset="-52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29;p1"/>
          <p:cNvSpPr/>
          <p:nvPr/>
        </p:nvSpPr>
        <p:spPr>
          <a:xfrm>
            <a:off x="770356" y="1316961"/>
            <a:ext cx="2072740" cy="500112"/>
          </a:xfrm>
          <a:prstGeom prst="roundRect">
            <a:avLst>
              <a:gd name="adj" fmla="val 5227"/>
            </a:avLst>
          </a:prstGeom>
          <a:solidFill>
            <a:srgbClr val="9966FF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4" name="Google Shape;194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725244" y="3370753"/>
            <a:ext cx="413925" cy="38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5853831" y="3011149"/>
            <a:ext cx="5403599" cy="2640894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8"/>
          <p:cNvSpPr txBox="1"/>
          <p:nvPr/>
        </p:nvSpPr>
        <p:spPr>
          <a:xfrm>
            <a:off x="5251300" y="3210831"/>
            <a:ext cx="3376500" cy="350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chemeClr val="dk1"/>
                </a:solidFill>
                <a:latin typeface="TT Firs Neue" panose="02000503030000020004" pitchFamily="2" charset="-52"/>
                <a:ea typeface="Calibri"/>
                <a:cs typeface="Calibri"/>
                <a:sym typeface="Calibri"/>
              </a:rPr>
              <a:t>3,5 колледжей в России</a:t>
            </a:r>
            <a:endParaRPr>
              <a:latin typeface="TT Firs Neue" panose="02000503030000020004" pitchFamily="2" charset="-52"/>
            </a:endParaRPr>
          </a:p>
        </p:txBody>
      </p:sp>
      <p:sp>
        <p:nvSpPr>
          <p:cNvPr id="189" name="Google Shape;189;p8"/>
          <p:cNvSpPr txBox="1">
            <a:spLocks noGrp="1"/>
          </p:cNvSpPr>
          <p:nvPr>
            <p:ph type="title"/>
          </p:nvPr>
        </p:nvSpPr>
        <p:spPr>
          <a:xfrm>
            <a:off x="664437" y="802278"/>
            <a:ext cx="10151177" cy="4557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ru-RU" sz="2400" b="1" dirty="0">
                <a:solidFill>
                  <a:schemeClr val="lt1"/>
                </a:solidFill>
                <a:latin typeface="TT Firs Neue" panose="02000503030000020004" pitchFamily="2" charset="-52"/>
              </a:rPr>
              <a:t>Бизнес-</a:t>
            </a:r>
            <a:r>
              <a:rPr lang="ru-RU" sz="2400" b="1" dirty="0">
                <a:solidFill>
                  <a:schemeClr val="lt1"/>
                </a:solidFill>
                <a:latin typeface="TT Firs Neue" panose="02000503030000020004" pitchFamily="2" charset="-52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5"/>
                  </a:ext>
                </a:extLst>
              </a:rPr>
              <a:t>модель</a:t>
            </a:r>
            <a:endParaRPr sz="2400" b="1" dirty="0">
              <a:latin typeface="TT Firs Neue" panose="02000503030000020004" pitchFamily="2" charset="-52"/>
            </a:endParaRPr>
          </a:p>
        </p:txBody>
      </p:sp>
      <p:sp>
        <p:nvSpPr>
          <p:cNvPr id="200" name="Google Shape;200;p8"/>
          <p:cNvSpPr txBox="1"/>
          <p:nvPr/>
        </p:nvSpPr>
        <p:spPr>
          <a:xfrm>
            <a:off x="845699" y="1996850"/>
            <a:ext cx="2043186" cy="427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397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 dirty="0">
                <a:solidFill>
                  <a:schemeClr val="bg1"/>
                </a:solidFill>
                <a:latin typeface="TT Firs Neue" panose="02000503030000020004" pitchFamily="2" charset="-52"/>
                <a:ea typeface="Calibri"/>
                <a:cs typeface="Calibri"/>
                <a:sym typeface="Calibri"/>
              </a:rPr>
              <a:t>Работодатель платит Кадровому маркетплейсу разово за найм одного студента </a:t>
            </a:r>
            <a:r>
              <a:rPr lang="ru-RU" sz="900" b="1" dirty="0">
                <a:solidFill>
                  <a:schemeClr val="bg1"/>
                </a:solidFill>
                <a:latin typeface="TT Firs Neue" panose="02000503030000020004" pitchFamily="2" charset="-52"/>
                <a:ea typeface="Calibri"/>
                <a:cs typeface="Calibri"/>
                <a:sym typeface="Calibri"/>
              </a:rPr>
              <a:t>15 тыс. руб.</a:t>
            </a:r>
            <a:endParaRPr sz="900" dirty="0">
              <a:solidFill>
                <a:schemeClr val="bg1"/>
              </a:solidFill>
              <a:latin typeface="TT Firs Neue" panose="02000503030000020004" pitchFamily="2" charset="-52"/>
            </a:endParaRPr>
          </a:p>
        </p:txBody>
      </p:sp>
      <p:sp>
        <p:nvSpPr>
          <p:cNvPr id="201" name="Google Shape;201;p8"/>
          <p:cNvSpPr txBox="1"/>
          <p:nvPr/>
        </p:nvSpPr>
        <p:spPr>
          <a:xfrm>
            <a:off x="1254668" y="1430133"/>
            <a:ext cx="943348" cy="281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30480" marR="82550" lvl="0" indent="0" algn="l" rtl="0">
              <a:lnSpc>
                <a:spcPct val="125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solidFill>
                  <a:schemeClr val="bg1"/>
                </a:solidFill>
                <a:latin typeface="TT Firs Neue" panose="02000503030000020004" pitchFamily="2" charset="-52"/>
                <a:ea typeface="Calibri"/>
                <a:cs typeface="Calibri"/>
                <a:sym typeface="Calibri"/>
              </a:rPr>
              <a:t>Доходы</a:t>
            </a:r>
            <a:endParaRPr sz="1200" dirty="0">
              <a:solidFill>
                <a:schemeClr val="bg1"/>
              </a:solidFill>
              <a:latin typeface="TT Firs Neue" panose="02000503030000020004" pitchFamily="2" charset="-52"/>
            </a:endParaRPr>
          </a:p>
        </p:txBody>
      </p:sp>
      <p:pic>
        <p:nvPicPr>
          <p:cNvPr id="202" name="Google Shape;202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823643" y="916362"/>
            <a:ext cx="334199" cy="341667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8"/>
          <p:cNvSpPr txBox="1"/>
          <p:nvPr/>
        </p:nvSpPr>
        <p:spPr>
          <a:xfrm>
            <a:off x="5483266" y="1780053"/>
            <a:ext cx="3040595" cy="873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397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ru-RU" sz="900" dirty="0">
                <a:solidFill>
                  <a:schemeClr val="bg1"/>
                </a:solidFill>
                <a:latin typeface="TT Firs Neue" panose="02000503030000020004" pitchFamily="2" charset="-52"/>
                <a:ea typeface="Calibri"/>
                <a:cs typeface="Calibri"/>
                <a:sym typeface="Calibri"/>
              </a:rPr>
              <a:t>Прямые продажи решения работодателям</a:t>
            </a:r>
            <a:endParaRPr sz="900" dirty="0">
              <a:solidFill>
                <a:schemeClr val="bg1"/>
              </a:solidFill>
              <a:latin typeface="TT Firs Neue" panose="02000503030000020004" pitchFamily="2" charset="-52"/>
              <a:ea typeface="Calibri"/>
              <a:cs typeface="Calibri"/>
              <a:sym typeface="Calibri"/>
            </a:endParaRPr>
          </a:p>
          <a:p>
            <a:pPr marL="13970" marR="0" lvl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ru-RU" sz="900" dirty="0">
                <a:solidFill>
                  <a:schemeClr val="bg1"/>
                </a:solidFill>
                <a:latin typeface="TT Firs Neue" panose="02000503030000020004" pitchFamily="2" charset="-52"/>
                <a:ea typeface="Calibri"/>
                <a:cs typeface="Calibri"/>
                <a:sym typeface="Calibri"/>
              </a:rPr>
              <a:t>Онлайн-реклама для привлечения работодателей</a:t>
            </a:r>
            <a:endParaRPr sz="900" dirty="0">
              <a:solidFill>
                <a:schemeClr val="bg1"/>
              </a:solidFill>
              <a:latin typeface="TT Firs Neue" panose="02000503030000020004" pitchFamily="2" charset="-52"/>
              <a:ea typeface="Calibri"/>
              <a:cs typeface="Calibri"/>
              <a:sym typeface="Calibri"/>
            </a:endParaRPr>
          </a:p>
          <a:p>
            <a:pPr marL="13970" marR="0" lvl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ru-RU" sz="900" dirty="0">
                <a:solidFill>
                  <a:schemeClr val="bg1"/>
                </a:solidFill>
                <a:latin typeface="TT Firs Neue" panose="02000503030000020004" pitchFamily="2" charset="-52"/>
                <a:ea typeface="Calibri"/>
                <a:cs typeface="Calibri"/>
                <a:sym typeface="Calibri"/>
              </a:rPr>
              <a:t>Продвижение платформы среди студентов работниками колледжа</a:t>
            </a:r>
            <a:endParaRPr sz="900" dirty="0">
              <a:solidFill>
                <a:schemeClr val="bg1"/>
              </a:solidFill>
              <a:latin typeface="TT Firs Neue" panose="02000503030000020004" pitchFamily="2" charset="-52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8"/>
          <p:cNvSpPr txBox="1"/>
          <p:nvPr/>
        </p:nvSpPr>
        <p:spPr>
          <a:xfrm>
            <a:off x="5934715" y="1385806"/>
            <a:ext cx="1700525" cy="281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30480" marR="82550" lvl="0" indent="0" algn="l" rtl="0">
              <a:lnSpc>
                <a:spcPct val="125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solidFill>
                  <a:schemeClr val="bg1"/>
                </a:solidFill>
                <a:latin typeface="TT Firs Neue" panose="02000503030000020004" pitchFamily="2" charset="-52"/>
                <a:ea typeface="Calibri"/>
                <a:cs typeface="Calibri"/>
                <a:sym typeface="Calibri"/>
              </a:rPr>
              <a:t>Каналы продаж</a:t>
            </a:r>
            <a:endParaRPr sz="1200" dirty="0">
              <a:solidFill>
                <a:schemeClr val="bg1"/>
              </a:solidFill>
              <a:latin typeface="TT Firs Neue" panose="02000503030000020004" pitchFamily="2" charset="-52"/>
            </a:endParaRPr>
          </a:p>
        </p:txBody>
      </p:sp>
      <p:pic>
        <p:nvPicPr>
          <p:cNvPr id="209" name="Google Shape;209;p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769942" y="1417958"/>
            <a:ext cx="362761" cy="341667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8"/>
          <p:cNvSpPr txBox="1"/>
          <p:nvPr/>
        </p:nvSpPr>
        <p:spPr>
          <a:xfrm>
            <a:off x="9221356" y="4886333"/>
            <a:ext cx="1798438" cy="281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30480" marR="82550" lvl="0" indent="0" algn="l" rtl="0">
              <a:lnSpc>
                <a:spcPct val="125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solidFill>
                  <a:schemeClr val="bg1"/>
                </a:solidFill>
                <a:latin typeface="TT Firs Neue" panose="02000503030000020004" pitchFamily="2" charset="-52"/>
                <a:ea typeface="Calibri"/>
                <a:cs typeface="Calibri"/>
                <a:sym typeface="Calibri"/>
              </a:rPr>
              <a:t>Ключевая цель</a:t>
            </a:r>
            <a:endParaRPr sz="1200" dirty="0">
              <a:solidFill>
                <a:schemeClr val="bg1"/>
              </a:solidFill>
              <a:latin typeface="TT Firs Neue" panose="02000503030000020004" pitchFamily="2" charset="-52"/>
            </a:endParaRPr>
          </a:p>
        </p:txBody>
      </p:sp>
      <p:sp>
        <p:nvSpPr>
          <p:cNvPr id="218" name="Google Shape;218;p8"/>
          <p:cNvSpPr txBox="1"/>
          <p:nvPr/>
        </p:nvSpPr>
        <p:spPr>
          <a:xfrm>
            <a:off x="8811628" y="5430516"/>
            <a:ext cx="2497625" cy="44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R="0" lvl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900" dirty="0">
                <a:solidFill>
                  <a:schemeClr val="bg1"/>
                </a:solidFill>
                <a:latin typeface="TT Firs Neue" panose="02000503030000020004" pitchFamily="2" charset="-52"/>
                <a:ea typeface="Calibri"/>
                <a:cs typeface="Calibri"/>
                <a:sym typeface="Calibri"/>
              </a:rPr>
              <a:t>Масштабирование Кадрового маркетплейса  на все колледжи России.</a:t>
            </a:r>
            <a:endParaRPr sz="900" dirty="0">
              <a:solidFill>
                <a:schemeClr val="bg1"/>
              </a:solidFill>
              <a:latin typeface="TT Firs Neue" panose="02000503030000020004" pitchFamily="2" charset="-52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8"/>
          <p:cNvSpPr txBox="1"/>
          <p:nvPr/>
        </p:nvSpPr>
        <p:spPr>
          <a:xfrm>
            <a:off x="9139725" y="1334842"/>
            <a:ext cx="2434595" cy="44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30480" marR="8255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solidFill>
                  <a:schemeClr val="bg1"/>
                </a:solidFill>
                <a:latin typeface="TT Firs Neue" panose="02000503030000020004" pitchFamily="2" charset="-52"/>
                <a:ea typeface="Calibri"/>
                <a:cs typeface="Calibri"/>
                <a:sym typeface="Calibri"/>
              </a:rPr>
              <a:t>Ключевые показатели эффективности</a:t>
            </a:r>
            <a:r>
              <a:rPr lang="en-US" b="1" dirty="0">
                <a:solidFill>
                  <a:schemeClr val="bg1"/>
                </a:solidFill>
                <a:latin typeface="TT Firs Neue" panose="02000503030000020004" pitchFamily="2" charset="-52"/>
                <a:ea typeface="Calibri"/>
                <a:cs typeface="Calibri"/>
                <a:sym typeface="Calibri"/>
              </a:rPr>
              <a:t> </a:t>
            </a:r>
            <a:r>
              <a:rPr lang="ru-RU" b="1" dirty="0">
                <a:solidFill>
                  <a:schemeClr val="bg1"/>
                </a:solidFill>
                <a:latin typeface="TT Firs Neue" panose="02000503030000020004" pitchFamily="2" charset="-52"/>
                <a:ea typeface="Calibri"/>
                <a:cs typeface="Calibri"/>
                <a:sym typeface="Calibri"/>
              </a:rPr>
              <a:t>(на год)</a:t>
            </a:r>
            <a:endParaRPr sz="1200" dirty="0">
              <a:solidFill>
                <a:schemeClr val="bg1"/>
              </a:solidFill>
              <a:latin typeface="TT Firs Neue" panose="02000503030000020004" pitchFamily="2" charset="-52"/>
            </a:endParaRPr>
          </a:p>
        </p:txBody>
      </p:sp>
      <p:sp>
        <p:nvSpPr>
          <p:cNvPr id="212" name="Google Shape;212;p8"/>
          <p:cNvSpPr txBox="1"/>
          <p:nvPr/>
        </p:nvSpPr>
        <p:spPr>
          <a:xfrm>
            <a:off x="8753212" y="1909475"/>
            <a:ext cx="2645862" cy="596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3970" marR="0" lvl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ru-RU" sz="900" dirty="0">
                <a:solidFill>
                  <a:schemeClr val="bg1"/>
                </a:solidFill>
                <a:latin typeface="TT Firs Neue" panose="02000503030000020004" pitchFamily="2" charset="-52"/>
                <a:ea typeface="Calibri"/>
                <a:cs typeface="Calibri"/>
                <a:sym typeface="Calibri"/>
              </a:rPr>
              <a:t>Количество трудоустроенных студентов: 100</a:t>
            </a:r>
            <a:endParaRPr sz="900" dirty="0">
              <a:solidFill>
                <a:schemeClr val="bg1"/>
              </a:solidFill>
              <a:latin typeface="TT Firs Neue" panose="02000503030000020004" pitchFamily="2" charset="-52"/>
              <a:ea typeface="Calibri"/>
              <a:cs typeface="Calibri"/>
              <a:sym typeface="Calibri"/>
            </a:endParaRPr>
          </a:p>
          <a:p>
            <a:pPr marL="13970" marR="0" lvl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ru-RU" sz="900" dirty="0">
                <a:solidFill>
                  <a:schemeClr val="bg1"/>
                </a:solidFill>
                <a:latin typeface="TT Firs Neue" panose="02000503030000020004" pitchFamily="2" charset="-52"/>
                <a:ea typeface="Calibri"/>
                <a:cs typeface="Calibri"/>
                <a:sym typeface="Calibri"/>
              </a:rPr>
              <a:t>Количество работодателей на платформе: 60</a:t>
            </a:r>
            <a:endParaRPr sz="900" dirty="0">
              <a:solidFill>
                <a:schemeClr val="bg1"/>
              </a:solidFill>
              <a:latin typeface="TT Firs Neue" panose="02000503030000020004" pitchFamily="2" charset="-52"/>
              <a:ea typeface="Calibri"/>
              <a:cs typeface="Calibri"/>
              <a:sym typeface="Calibri"/>
            </a:endParaRPr>
          </a:p>
        </p:txBody>
      </p:sp>
      <p:pic>
        <p:nvPicPr>
          <p:cNvPr id="232" name="Google Shape;232;p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-476082" y="2205103"/>
            <a:ext cx="381000" cy="328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-3051406" y="1291884"/>
            <a:ext cx="381000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8"/>
          <p:cNvSpPr txBox="1"/>
          <p:nvPr/>
        </p:nvSpPr>
        <p:spPr>
          <a:xfrm>
            <a:off x="9177051" y="3125562"/>
            <a:ext cx="1918566" cy="281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30480" marR="82550" lvl="0" indent="0" algn="l" rtl="0">
              <a:lnSpc>
                <a:spcPct val="125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solidFill>
                  <a:schemeClr val="bg1"/>
                </a:solidFill>
                <a:latin typeface="TT Firs Neue" panose="02000503030000020004" pitchFamily="2" charset="-52"/>
                <a:ea typeface="Calibri"/>
                <a:cs typeface="Calibri"/>
                <a:sym typeface="Calibri"/>
              </a:rPr>
              <a:t>Основной вызов</a:t>
            </a:r>
            <a:endParaRPr sz="1200" dirty="0">
              <a:solidFill>
                <a:schemeClr val="bg1"/>
              </a:solidFill>
              <a:latin typeface="TT Firs Neue" panose="02000503030000020004" pitchFamily="2" charset="-52"/>
            </a:endParaRPr>
          </a:p>
        </p:txBody>
      </p:sp>
      <p:sp>
        <p:nvSpPr>
          <p:cNvPr id="215" name="Google Shape;215;p8"/>
          <p:cNvSpPr txBox="1"/>
          <p:nvPr/>
        </p:nvSpPr>
        <p:spPr>
          <a:xfrm>
            <a:off x="8811628" y="3522609"/>
            <a:ext cx="2134880" cy="581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R="0" lvl="0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900" dirty="0">
                <a:solidFill>
                  <a:schemeClr val="bg1"/>
                </a:solidFill>
                <a:latin typeface="TT Firs Neue" panose="02000503030000020004" pitchFamily="2" charset="-52"/>
                <a:ea typeface="Calibri"/>
                <a:cs typeface="Calibri"/>
                <a:sym typeface="Calibri"/>
              </a:rPr>
              <a:t>Массовое привлечение работодателей “с именем” в качестве партнеров.</a:t>
            </a:r>
            <a:endParaRPr sz="900" dirty="0">
              <a:solidFill>
                <a:schemeClr val="bg1"/>
              </a:solidFill>
              <a:latin typeface="TT Firs Neue" panose="02000503030000020004" pitchFamily="2" charset="-52"/>
              <a:ea typeface="Calibri"/>
              <a:cs typeface="Calibri"/>
              <a:sym typeface="Calibri"/>
            </a:endParaRPr>
          </a:p>
        </p:txBody>
      </p:sp>
      <p:pic>
        <p:nvPicPr>
          <p:cNvPr id="234" name="Google Shape;234;p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-2860906" y="152845"/>
            <a:ext cx="381000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8"/>
          <p:cNvSpPr txBox="1"/>
          <p:nvPr/>
        </p:nvSpPr>
        <p:spPr>
          <a:xfrm>
            <a:off x="3575434" y="1440229"/>
            <a:ext cx="1053444" cy="242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30480" marR="82550" lvl="0" indent="0" algn="l" rtl="0">
              <a:lnSpc>
                <a:spcPct val="125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solidFill>
                  <a:schemeClr val="bg1"/>
                </a:solidFill>
                <a:latin typeface="TT Firs Neue" panose="02000503030000020004" pitchFamily="2" charset="-52"/>
                <a:ea typeface="Calibri"/>
                <a:cs typeface="Calibri"/>
                <a:sym typeface="Calibri"/>
              </a:rPr>
              <a:t>Клиенты</a:t>
            </a:r>
            <a:endParaRPr sz="1200" dirty="0">
              <a:solidFill>
                <a:schemeClr val="bg1"/>
              </a:solidFill>
              <a:latin typeface="TT Firs Neue" panose="02000503030000020004" pitchFamily="2" charset="-52"/>
            </a:endParaRPr>
          </a:p>
        </p:txBody>
      </p:sp>
      <p:pic>
        <p:nvPicPr>
          <p:cNvPr id="237" name="Google Shape;237;p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-481617" y="370322"/>
            <a:ext cx="340595" cy="328726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8"/>
          <p:cNvSpPr txBox="1"/>
          <p:nvPr/>
        </p:nvSpPr>
        <p:spPr>
          <a:xfrm>
            <a:off x="3052349" y="1922021"/>
            <a:ext cx="2264018" cy="566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3970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</a:pPr>
            <a:r>
              <a:rPr lang="ru-RU" sz="900" dirty="0">
                <a:solidFill>
                  <a:schemeClr val="bg1"/>
                </a:solidFill>
                <a:latin typeface="TT Firs Neue" panose="02000503030000020004" pitchFamily="2" charset="-52"/>
                <a:ea typeface="Calibri"/>
                <a:cs typeface="Calibri"/>
                <a:sym typeface="Calibri"/>
              </a:rPr>
              <a:t>Работадатели, заинтересованные</a:t>
            </a:r>
            <a:endParaRPr lang="en-US" sz="900" dirty="0">
              <a:solidFill>
                <a:schemeClr val="bg1"/>
              </a:solidFill>
              <a:latin typeface="TT Firs Neue" panose="02000503030000020004" pitchFamily="2" charset="-52"/>
              <a:ea typeface="Calibri"/>
              <a:cs typeface="Calibri"/>
              <a:sym typeface="Calibri"/>
            </a:endParaRPr>
          </a:p>
          <a:p>
            <a:pPr marL="13970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</a:pPr>
            <a:r>
              <a:rPr lang="ru-RU" sz="900" dirty="0">
                <a:solidFill>
                  <a:schemeClr val="bg1"/>
                </a:solidFill>
                <a:latin typeface="TT Firs Neue" panose="02000503030000020004" pitchFamily="2" charset="-52"/>
                <a:ea typeface="Calibri"/>
                <a:cs typeface="Calibri"/>
                <a:sym typeface="Calibri"/>
              </a:rPr>
              <a:t>в найме стажеров</a:t>
            </a:r>
            <a:endParaRPr lang="en-US" sz="900" dirty="0">
              <a:solidFill>
                <a:schemeClr val="bg1"/>
              </a:solidFill>
              <a:latin typeface="TT Firs Neue" panose="02000503030000020004" pitchFamily="2" charset="-52"/>
              <a:ea typeface="Calibri"/>
              <a:cs typeface="Calibri"/>
              <a:sym typeface="Calibri"/>
            </a:endParaRPr>
          </a:p>
          <a:p>
            <a:pPr marL="13970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</a:pPr>
            <a:endParaRPr sz="900" dirty="0">
              <a:solidFill>
                <a:schemeClr val="bg1"/>
              </a:solidFill>
              <a:latin typeface="TT Firs Neue" panose="02000503030000020004" pitchFamily="2" charset="-52"/>
              <a:ea typeface="Calibri"/>
              <a:cs typeface="Calibri"/>
              <a:sym typeface="Calibri"/>
            </a:endParaRPr>
          </a:p>
          <a:p>
            <a:pPr marL="13970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</a:pPr>
            <a:r>
              <a:rPr lang="ru-RU" sz="900" dirty="0">
                <a:solidFill>
                  <a:schemeClr val="bg1"/>
                </a:solidFill>
                <a:latin typeface="TT Firs Neue" panose="02000503030000020004" pitchFamily="2" charset="-52"/>
                <a:ea typeface="Calibri"/>
                <a:cs typeface="Calibri"/>
                <a:sym typeface="Calibri"/>
              </a:rPr>
              <a:t>Студенты колледжа</a:t>
            </a:r>
            <a:endParaRPr sz="900" dirty="0">
              <a:solidFill>
                <a:schemeClr val="bg1"/>
              </a:solidFill>
              <a:latin typeface="TT Firs Neue" panose="02000503030000020004" pitchFamily="2" charset="-52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8"/>
          <p:cNvSpPr/>
          <p:nvPr/>
        </p:nvSpPr>
        <p:spPr>
          <a:xfrm>
            <a:off x="693109" y="2907238"/>
            <a:ext cx="7735318" cy="3338305"/>
          </a:xfrm>
          <a:prstGeom prst="roundRect">
            <a:avLst>
              <a:gd name="adj" fmla="val 1107"/>
            </a:avLst>
          </a:prstGeom>
          <a:solidFill>
            <a:schemeClr val="lt1"/>
          </a:solidFill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T Firs Neue" panose="02000503030000020004" pitchFamily="2" charset="-52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8"/>
          <p:cNvSpPr txBox="1"/>
          <p:nvPr/>
        </p:nvSpPr>
        <p:spPr>
          <a:xfrm>
            <a:off x="5039563" y="4014123"/>
            <a:ext cx="3209162" cy="302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chemeClr val="dk1"/>
                </a:solidFill>
                <a:latin typeface="TT Firs Neue" panose="02000503030000020004" pitchFamily="2" charset="-52"/>
                <a:ea typeface="Calibri"/>
                <a:cs typeface="Calibri"/>
                <a:sym typeface="Calibri"/>
              </a:rPr>
              <a:t>5 000 студентов IThub в России</a:t>
            </a:r>
            <a:endParaRPr dirty="0">
              <a:latin typeface="TT Firs Neue" panose="02000503030000020004" pitchFamily="2" charset="-52"/>
            </a:endParaRPr>
          </a:p>
        </p:txBody>
      </p:sp>
      <p:sp>
        <p:nvSpPr>
          <p:cNvPr id="193" name="Google Shape;193;p8"/>
          <p:cNvSpPr txBox="1"/>
          <p:nvPr/>
        </p:nvSpPr>
        <p:spPr>
          <a:xfrm>
            <a:off x="1494002" y="3077651"/>
            <a:ext cx="5300019" cy="275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30480" marR="82550" lvl="0" indent="0" algn="l" rtl="0">
              <a:lnSpc>
                <a:spcPct val="125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>
                <a:solidFill>
                  <a:srgbClr val="9966FF"/>
                </a:solidFill>
                <a:latin typeface="TT Firs Neue" panose="02000503030000020004" pitchFamily="2" charset="-52"/>
                <a:ea typeface="Calibri"/>
                <a:cs typeface="Calibri"/>
                <a:sym typeface="Calibri"/>
              </a:rPr>
              <a:t>Оценка рынка трудоустройства студентов</a:t>
            </a:r>
            <a:endParaRPr dirty="0">
              <a:solidFill>
                <a:srgbClr val="9966FF"/>
              </a:solidFill>
              <a:latin typeface="TT Firs Neue" panose="02000503030000020004" pitchFamily="2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191" y="3576791"/>
            <a:ext cx="5137054" cy="2276169"/>
          </a:xfrm>
          <a:prstGeom prst="rect">
            <a:avLst/>
          </a:prstGeom>
        </p:spPr>
      </p:pic>
      <p:sp>
        <p:nvSpPr>
          <p:cNvPr id="198" name="Google Shape;198;p8"/>
          <p:cNvSpPr txBox="1"/>
          <p:nvPr/>
        </p:nvSpPr>
        <p:spPr>
          <a:xfrm>
            <a:off x="3388698" y="5195054"/>
            <a:ext cx="1710831" cy="212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lt1"/>
              </a:solidFill>
              <a:latin typeface="TT Firs Neue" panose="02000503030000020004" pitchFamily="2" charset="-52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8"/>
          <p:cNvSpPr txBox="1"/>
          <p:nvPr/>
        </p:nvSpPr>
        <p:spPr>
          <a:xfrm>
            <a:off x="2250463" y="4156797"/>
            <a:ext cx="1124016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dirty="0">
                <a:solidFill>
                  <a:schemeClr val="lt1"/>
                </a:solidFill>
                <a:latin typeface="TT Firs Neue" panose="02000503030000020004" pitchFamily="2" charset="-52"/>
                <a:ea typeface="Calibri"/>
                <a:cs typeface="Calibri"/>
                <a:sym typeface="Calibri"/>
              </a:rPr>
              <a:t>75 млн. ₽</a:t>
            </a:r>
            <a:endParaRPr sz="1200" b="1" dirty="0">
              <a:solidFill>
                <a:schemeClr val="lt1"/>
              </a:solidFill>
              <a:latin typeface="TT Firs Neue" panose="02000503030000020004" pitchFamily="2" charset="-52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8"/>
          <p:cNvSpPr txBox="1"/>
          <p:nvPr/>
        </p:nvSpPr>
        <p:spPr>
          <a:xfrm>
            <a:off x="2250463" y="4608620"/>
            <a:ext cx="1124016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dirty="0">
                <a:solidFill>
                  <a:schemeClr val="lt1"/>
                </a:solidFill>
                <a:latin typeface="TT Firs Neue" panose="02000503030000020004" pitchFamily="2" charset="-52"/>
                <a:ea typeface="Calibri"/>
                <a:cs typeface="Calibri"/>
                <a:sym typeface="Calibri"/>
              </a:rPr>
              <a:t>37,5 млн. ₽</a:t>
            </a:r>
            <a:endParaRPr sz="1200" b="1" dirty="0">
              <a:solidFill>
                <a:schemeClr val="lt1"/>
              </a:solidFill>
              <a:latin typeface="TT Firs Neue" panose="02000503030000020004" pitchFamily="2" charset="-52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8"/>
          <p:cNvSpPr txBox="1"/>
          <p:nvPr/>
        </p:nvSpPr>
        <p:spPr>
          <a:xfrm>
            <a:off x="2263678" y="5079175"/>
            <a:ext cx="1124016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dirty="0">
                <a:solidFill>
                  <a:schemeClr val="lt1"/>
                </a:solidFill>
                <a:latin typeface="TT Firs Neue" panose="02000503030000020004" pitchFamily="2" charset="-52"/>
                <a:ea typeface="Calibri"/>
                <a:cs typeface="Calibri"/>
                <a:sym typeface="Calibri"/>
              </a:rPr>
              <a:t> 7,3 млн. ₽</a:t>
            </a:r>
            <a:endParaRPr sz="1200" b="1" dirty="0">
              <a:solidFill>
                <a:schemeClr val="lt1"/>
              </a:solidFill>
              <a:latin typeface="TT Firs Neue" panose="02000503030000020004" pitchFamily="2" charset="-52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8"/>
          <p:cNvSpPr txBox="1"/>
          <p:nvPr/>
        </p:nvSpPr>
        <p:spPr>
          <a:xfrm>
            <a:off x="3078325" y="5497565"/>
            <a:ext cx="2700503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dirty="0">
                <a:solidFill>
                  <a:schemeClr val="lt1"/>
                </a:solidFill>
                <a:latin typeface="TT Firs Neue" panose="02000503030000020004" pitchFamily="2" charset="-52"/>
                <a:ea typeface="Calibri"/>
                <a:cs typeface="Calibri"/>
                <a:sym typeface="Calibri"/>
              </a:rPr>
              <a:t>45 тыс. ₽ - текущая выручка</a:t>
            </a:r>
            <a:endParaRPr sz="1600" dirty="0">
              <a:latin typeface="TT Firs Neue" panose="02000503030000020004" pitchFamily="2" charset="-52"/>
            </a:endParaRPr>
          </a:p>
        </p:txBody>
      </p:sp>
      <p:sp>
        <p:nvSpPr>
          <p:cNvPr id="224" name="Google Shape;224;p8"/>
          <p:cNvSpPr txBox="1"/>
          <p:nvPr/>
        </p:nvSpPr>
        <p:spPr>
          <a:xfrm>
            <a:off x="4144012" y="4164431"/>
            <a:ext cx="593373" cy="212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b="1" dirty="0">
                <a:solidFill>
                  <a:srgbClr val="FBE4D4"/>
                </a:solidFill>
                <a:latin typeface="TT Firs Neue" panose="02000503030000020004" pitchFamily="2" charset="-52"/>
                <a:ea typeface="Calibri"/>
                <a:cs typeface="Calibri"/>
                <a:sym typeface="Calibri"/>
              </a:rPr>
              <a:t>TAM</a:t>
            </a:r>
            <a:endParaRPr sz="1000" b="1" dirty="0">
              <a:solidFill>
                <a:srgbClr val="FBE4D4"/>
              </a:solidFill>
              <a:latin typeface="TT Firs Neue" panose="02000503030000020004" pitchFamily="2" charset="-52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8"/>
          <p:cNvSpPr txBox="1"/>
          <p:nvPr/>
        </p:nvSpPr>
        <p:spPr>
          <a:xfrm>
            <a:off x="3763762" y="4608754"/>
            <a:ext cx="593373" cy="212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b="1" dirty="0">
                <a:solidFill>
                  <a:srgbClr val="FBE4D4"/>
                </a:solidFill>
                <a:latin typeface="TT Firs Neue" panose="02000503030000020004" pitchFamily="2" charset="-52"/>
                <a:ea typeface="Calibri"/>
                <a:cs typeface="Calibri"/>
                <a:sym typeface="Calibri"/>
              </a:rPr>
              <a:t>SAM</a:t>
            </a:r>
            <a:endParaRPr sz="1000" b="1" dirty="0">
              <a:solidFill>
                <a:srgbClr val="FBE4D4"/>
              </a:solidFill>
              <a:latin typeface="TT Firs Neue" panose="02000503030000020004" pitchFamily="2" charset="-52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8"/>
          <p:cNvSpPr txBox="1"/>
          <p:nvPr/>
        </p:nvSpPr>
        <p:spPr>
          <a:xfrm>
            <a:off x="3461573" y="5035554"/>
            <a:ext cx="593373" cy="212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b="1" dirty="0">
                <a:solidFill>
                  <a:srgbClr val="FBE4D4"/>
                </a:solidFill>
                <a:latin typeface="TT Firs Neue" panose="02000503030000020004" pitchFamily="2" charset="-52"/>
                <a:ea typeface="Calibri"/>
                <a:cs typeface="Calibri"/>
                <a:sym typeface="Calibri"/>
              </a:rPr>
              <a:t>SOM</a:t>
            </a:r>
            <a:endParaRPr sz="1000" b="1" dirty="0">
              <a:solidFill>
                <a:srgbClr val="FBE4D4"/>
              </a:solidFill>
              <a:latin typeface="TT Firs Neue" panose="02000503030000020004" pitchFamily="2" charset="-52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8"/>
          <p:cNvSpPr txBox="1"/>
          <p:nvPr/>
        </p:nvSpPr>
        <p:spPr>
          <a:xfrm>
            <a:off x="4491050" y="3678446"/>
            <a:ext cx="593373" cy="212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b="1" dirty="0">
                <a:solidFill>
                  <a:srgbClr val="FBE4D4"/>
                </a:solidFill>
                <a:latin typeface="TT Firs Neue" panose="02000503030000020004" pitchFamily="2" charset="-52"/>
                <a:ea typeface="Calibri"/>
                <a:cs typeface="Calibri"/>
                <a:sym typeface="Calibri"/>
              </a:rPr>
              <a:t>PAM</a:t>
            </a:r>
            <a:endParaRPr sz="1000" b="1" dirty="0">
              <a:solidFill>
                <a:srgbClr val="FBE4D4"/>
              </a:solidFill>
              <a:latin typeface="TT Firs Neue" panose="02000503030000020004" pitchFamily="2" charset="-52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8"/>
          <p:cNvSpPr txBox="1"/>
          <p:nvPr/>
        </p:nvSpPr>
        <p:spPr>
          <a:xfrm>
            <a:off x="2082772" y="3682839"/>
            <a:ext cx="1414318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dirty="0">
                <a:solidFill>
                  <a:schemeClr val="lt1"/>
                </a:solidFill>
                <a:latin typeface="TT Firs Neue" panose="02000503030000020004" pitchFamily="2" charset="-52"/>
                <a:ea typeface="Calibri"/>
                <a:cs typeface="Calibri"/>
                <a:sym typeface="Calibri"/>
              </a:rPr>
              <a:t>35 000 млн. ₽</a:t>
            </a:r>
            <a:endParaRPr sz="1200" b="1" dirty="0">
              <a:solidFill>
                <a:schemeClr val="lt1"/>
              </a:solidFill>
              <a:latin typeface="TT Firs Neue" panose="02000503030000020004" pitchFamily="2" charset="-52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8"/>
          <p:cNvSpPr txBox="1"/>
          <p:nvPr/>
        </p:nvSpPr>
        <p:spPr>
          <a:xfrm>
            <a:off x="4181627" y="4857648"/>
            <a:ext cx="3858220" cy="490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chemeClr val="dk1"/>
                </a:solidFill>
                <a:latin typeface="TT Firs Neue" panose="02000503030000020004" pitchFamily="2" charset="-52"/>
                <a:ea typeface="Calibri"/>
                <a:cs typeface="Calibri"/>
                <a:sym typeface="Calibri"/>
              </a:rPr>
              <a:t>485 студентов на кафедре Маркетинга IThub</a:t>
            </a:r>
            <a:endParaRPr dirty="0">
              <a:latin typeface="TT Firs Neue" panose="02000503030000020004" pitchFamily="2" charset="-52"/>
            </a:endParaRPr>
          </a:p>
        </p:txBody>
      </p:sp>
      <p:sp>
        <p:nvSpPr>
          <p:cNvPr id="230" name="Google Shape;230;p8"/>
          <p:cNvSpPr txBox="1"/>
          <p:nvPr/>
        </p:nvSpPr>
        <p:spPr>
          <a:xfrm>
            <a:off x="4544699" y="4396385"/>
            <a:ext cx="2851385" cy="450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chemeClr val="dk1"/>
                </a:solidFill>
                <a:latin typeface="TT Firs Neue" panose="02000503030000020004" pitchFamily="2" charset="-52"/>
                <a:ea typeface="Calibri"/>
                <a:cs typeface="Calibri"/>
                <a:sym typeface="Calibri"/>
              </a:rPr>
              <a:t>2500 студентов IThub в Москве</a:t>
            </a:r>
            <a:endParaRPr sz="1200" dirty="0">
              <a:solidFill>
                <a:schemeClr val="dk1"/>
              </a:solidFill>
              <a:latin typeface="TT Firs Neue" panose="02000503030000020004" pitchFamily="2" charset="-52"/>
              <a:ea typeface="Calibri"/>
              <a:cs typeface="Calibri"/>
              <a:sym typeface="Calibri"/>
            </a:endParaRPr>
          </a:p>
        </p:txBody>
      </p:sp>
      <p:pic>
        <p:nvPicPr>
          <p:cNvPr id="55" name="Рисунок 5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680" y="3109987"/>
            <a:ext cx="306651" cy="278023"/>
          </a:xfrm>
          <a:prstGeom prst="rect">
            <a:avLst/>
          </a:prstGeom>
        </p:spPr>
      </p:pic>
      <p:cxnSp>
        <p:nvCxnSpPr>
          <p:cNvPr id="68" name="Google Shape;182;p5"/>
          <p:cNvCxnSpPr/>
          <p:nvPr/>
        </p:nvCxnSpPr>
        <p:spPr>
          <a:xfrm>
            <a:off x="3184728" y="2260588"/>
            <a:ext cx="1947876" cy="0"/>
          </a:xfrm>
          <a:prstGeom prst="straightConnector1">
            <a:avLst/>
          </a:prstGeom>
          <a:noFill/>
          <a:ln w="9525" cap="flat" cmpd="sng">
            <a:solidFill>
              <a:srgbClr val="9966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0" name="Google Shape;182;p5"/>
          <p:cNvCxnSpPr/>
          <p:nvPr/>
        </p:nvCxnSpPr>
        <p:spPr>
          <a:xfrm>
            <a:off x="5497369" y="1997805"/>
            <a:ext cx="2770331" cy="0"/>
          </a:xfrm>
          <a:prstGeom prst="straightConnector1">
            <a:avLst/>
          </a:prstGeom>
          <a:noFill/>
          <a:ln w="9525" cap="flat" cmpd="sng">
            <a:solidFill>
              <a:srgbClr val="9966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2" name="Google Shape;182;p5"/>
          <p:cNvCxnSpPr/>
          <p:nvPr/>
        </p:nvCxnSpPr>
        <p:spPr>
          <a:xfrm>
            <a:off x="5497369" y="2290413"/>
            <a:ext cx="2770331" cy="0"/>
          </a:xfrm>
          <a:prstGeom prst="straightConnector1">
            <a:avLst/>
          </a:prstGeom>
          <a:noFill/>
          <a:ln w="9525" cap="flat" cmpd="sng">
            <a:solidFill>
              <a:srgbClr val="9966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3" name="Google Shape;182;p5"/>
          <p:cNvCxnSpPr/>
          <p:nvPr/>
        </p:nvCxnSpPr>
        <p:spPr>
          <a:xfrm>
            <a:off x="8753212" y="2278221"/>
            <a:ext cx="2556041" cy="0"/>
          </a:xfrm>
          <a:prstGeom prst="straightConnector1">
            <a:avLst/>
          </a:prstGeom>
          <a:noFill/>
          <a:ln w="9525" cap="flat" cmpd="sng">
            <a:solidFill>
              <a:srgbClr val="9966FF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489" y="1403739"/>
            <a:ext cx="305262" cy="30526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276" y="1403285"/>
            <a:ext cx="309855" cy="30985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4938" y="1365918"/>
            <a:ext cx="305521" cy="30552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0042" y="1403285"/>
            <a:ext cx="305906" cy="30590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1675" y="3125562"/>
            <a:ext cx="307432" cy="30743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9296" y="4881852"/>
            <a:ext cx="308036" cy="307432"/>
          </a:xfrm>
          <a:prstGeom prst="rect">
            <a:avLst/>
          </a:prstGeom>
        </p:spPr>
      </p:pic>
      <p:sp>
        <p:nvSpPr>
          <p:cNvPr id="4" name="Google Shape;192;p8">
            <a:extLst>
              <a:ext uri="{FF2B5EF4-FFF2-40B4-BE49-F238E27FC236}">
                <a16:creationId xmlns:a16="http://schemas.microsoft.com/office/drawing/2014/main" id="{CC287DE7-4959-C6C0-8853-D0C91B16C6E1}"/>
              </a:ext>
            </a:extLst>
          </p:cNvPr>
          <p:cNvSpPr txBox="1"/>
          <p:nvPr/>
        </p:nvSpPr>
        <p:spPr>
          <a:xfrm>
            <a:off x="5380221" y="3574850"/>
            <a:ext cx="3209162" cy="350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chemeClr val="dk1"/>
                </a:solidFill>
                <a:latin typeface="TT Firs Neue" panose="02000503030000020004" pitchFamily="2" charset="-52"/>
                <a:ea typeface="Calibri"/>
                <a:cs typeface="Calibri"/>
                <a:sym typeface="Calibri"/>
              </a:rPr>
              <a:t>3 500 колледжей в России</a:t>
            </a:r>
            <a:endParaRPr dirty="0">
              <a:latin typeface="TT Firs Neue" panose="02000503030000020004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427662286"/>
      </p:ext>
    </p:extLst>
  </p:cSld>
  <p:clrMapOvr>
    <a:masterClrMapping/>
  </p:clrMapOvr>
</p:sld>
</file>

<file path=ppt/theme/theme1.xml><?xml version="1.0" encoding="utf-8"?>
<a:theme xmlns:a="http://schemas.openxmlformats.org/drawingml/2006/main" name="IThub_presentation_dark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1498</TotalTime>
  <Words>1594</Words>
  <Application>Microsoft Office PowerPoint</Application>
  <PresentationFormat>Широкоэкранный</PresentationFormat>
  <Paragraphs>189</Paragraphs>
  <Slides>10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Calibri</vt:lpstr>
      <vt:lpstr>Arial</vt:lpstr>
      <vt:lpstr>Trebuchet MS</vt:lpstr>
      <vt:lpstr>Arial Black</vt:lpstr>
      <vt:lpstr>TT Firs Neue</vt:lpstr>
      <vt:lpstr>IThub_presentation_dark</vt:lpstr>
      <vt:lpstr>Презентация PowerPoint</vt:lpstr>
      <vt:lpstr>Презентация PowerPoint</vt:lpstr>
      <vt:lpstr>Решение проблем</vt:lpstr>
      <vt:lpstr>Презентация PowerPoint</vt:lpstr>
      <vt:lpstr>Почему это нужно?</vt:lpstr>
      <vt:lpstr>Презентация PowerPoint</vt:lpstr>
      <vt:lpstr>Технологические особенности</vt:lpstr>
      <vt:lpstr>Конкурентный анализ</vt:lpstr>
      <vt:lpstr>Бизнес-модель</vt:lpstr>
      <vt:lpstr>Дорожная карта проекта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Ситнов Иван Александрович</dc:creator>
  <cp:lastModifiedBy>32462</cp:lastModifiedBy>
  <cp:revision>90</cp:revision>
  <dcterms:created xsi:type="dcterms:W3CDTF">2024-02-29T15:47:25Z</dcterms:created>
  <dcterms:modified xsi:type="dcterms:W3CDTF">2024-07-15T10:48:24Z</dcterms:modified>
</cp:coreProperties>
</file>