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9" r:id="rId4"/>
  </p:sldMasterIdLst>
  <p:notesMasterIdLst>
    <p:notesMasterId r:id="rId22"/>
  </p:notesMasterIdLst>
  <p:handoutMasterIdLst>
    <p:handoutMasterId r:id="rId23"/>
  </p:handoutMasterIdLst>
  <p:sldIdLst>
    <p:sldId id="539" r:id="rId5"/>
    <p:sldId id="538" r:id="rId6"/>
    <p:sldId id="517" r:id="rId7"/>
    <p:sldId id="541" r:id="rId8"/>
    <p:sldId id="543" r:id="rId9"/>
    <p:sldId id="482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40" r:id="rId21"/>
  </p:sldIdLst>
  <p:sldSz cx="9144000" cy="5143500" type="screen16x9"/>
  <p:notesSz cx="6797675" cy="9872663"/>
  <p:defaultTextStyle>
    <a:defPPr>
      <a:defRPr lang="ru-RU"/>
    </a:defPPr>
    <a:lvl1pPr marL="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3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074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612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149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686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223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76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29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ранцузова Светлана Юрьевна" initials="ФСЮ" lastIdx="1" clrIdx="0">
    <p:extLst>
      <p:ext uri="{19B8F6BF-5375-455C-9EA6-DF929625EA0E}">
        <p15:presenceInfo xmlns:p15="http://schemas.microsoft.com/office/powerpoint/2012/main" userId="Французова Светлана Юрьевна" providerId="None"/>
      </p:ext>
    </p:extLst>
  </p:cmAuthor>
  <p:cmAuthor id="2" name="Михеевский Игорь Олегович" initials="МИО" lastIdx="20" clrIdx="1"/>
  <p:cmAuthor id="3" name="Квашнёв Роман Леонидович" initials="КРЛ" lastIdx="0" clrIdx="2">
    <p:extLst>
      <p:ext uri="{19B8F6BF-5375-455C-9EA6-DF929625EA0E}">
        <p15:presenceInfo xmlns:p15="http://schemas.microsoft.com/office/powerpoint/2012/main" userId="Квашнёв Роман Леонид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3C"/>
    <a:srgbClr val="C33D3D"/>
    <a:srgbClr val="CD5C5C"/>
    <a:srgbClr val="A6A6A6"/>
    <a:srgbClr val="1B6F00"/>
    <a:srgbClr val="B01B20"/>
    <a:srgbClr val="249400"/>
    <a:srgbClr val="DF2121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79754" autoAdjust="0"/>
  </p:normalViewPr>
  <p:slideViewPr>
    <p:cSldViewPr>
      <p:cViewPr varScale="1">
        <p:scale>
          <a:sx n="120" d="100"/>
          <a:sy n="120" d="100"/>
        </p:scale>
        <p:origin x="1428" y="84"/>
      </p:cViewPr>
      <p:guideLst>
        <p:guide orient="horz" pos="1711"/>
        <p:guide pos="2880"/>
      </p:guideLst>
    </p:cSldViewPr>
  </p:slideViewPr>
  <p:outlineViewPr>
    <p:cViewPr>
      <p:scale>
        <a:sx n="100" d="100"/>
        <a:sy n="100" d="100"/>
      </p:scale>
      <p:origin x="0" y="-6138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3804" y="114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Доля молодых работников в Республике Коми,</a:t>
            </a:r>
            <a:r>
              <a:rPr lang="ru-RU" sz="1200" baseline="0" dirty="0"/>
              <a:t> </a:t>
            </a:r>
            <a:r>
              <a:rPr lang="ru-RU" sz="1200" baseline="0" dirty="0" err="1"/>
              <a:t>тыс.чел</a:t>
            </a:r>
            <a:r>
              <a:rPr lang="ru-RU" sz="1200" baseline="0" dirty="0"/>
              <a:t>.</a:t>
            </a:r>
            <a:endParaRPr lang="ru-RU" sz="1200" dirty="0"/>
          </a:p>
        </c:rich>
      </c:tx>
      <c:layout>
        <c:manualLayout>
          <c:xMode val="edge"/>
          <c:yMode val="edge"/>
          <c:x val="8.7713654686816675E-2"/>
          <c:y val="0.10645227543219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70000"/>
            </a:lnSpc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5322545581716271"/>
          <c:w val="0.77219328052464675"/>
          <c:h val="0.53403286285449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476626758231001E-3"/>
                  <c:y val="0.33915119370558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78,0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B3-405F-9579-6B3941102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молодых работников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3-405F-9579-6B39411021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2233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954999167430621E-3"/>
                  <c:y val="0.24007788353387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F-4C18-8152-993014D1D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молодых работников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B3-405F-9579-6B3941102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8"/>
        <c:axId val="92385792"/>
        <c:axId val="92378720"/>
      </c:barChart>
      <c:valAx>
        <c:axId val="92378720"/>
        <c:scaling>
          <c:orientation val="minMax"/>
          <c:max val="8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385792"/>
        <c:crosses val="max"/>
        <c:crossBetween val="between"/>
        <c:majorUnit val="20"/>
      </c:valAx>
      <c:catAx>
        <c:axId val="9238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378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07251221864187"/>
          <c:y val="0.82859321291631616"/>
          <c:w val="0.54814391922430139"/>
          <c:h val="0.10852924615814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7406F-F816-4B08-B6FE-F37485FB794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BA287-3851-453E-9163-8239AF1294F5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600" b="0" dirty="0"/>
            <a:t> Одобрение Компании</a:t>
          </a:r>
        </a:p>
      </dgm:t>
    </dgm:pt>
    <dgm:pt modelId="{2012B852-64CA-4D9E-87C5-31B4D5452263}" type="parTrans" cxnId="{54295BAA-CB35-4072-B026-884F5091050B}">
      <dgm:prSet/>
      <dgm:spPr/>
      <dgm:t>
        <a:bodyPr/>
        <a:lstStyle/>
        <a:p>
          <a:endParaRPr lang="ru-RU"/>
        </a:p>
      </dgm:t>
    </dgm:pt>
    <dgm:pt modelId="{933223D5-E8BF-46E8-83AF-4BECCB83B3D2}" type="sibTrans" cxnId="{54295BAA-CB35-4072-B026-884F5091050B}">
      <dgm:prSet/>
      <dgm:spPr/>
      <dgm:t>
        <a:bodyPr/>
        <a:lstStyle/>
        <a:p>
          <a:endParaRPr lang="ru-RU"/>
        </a:p>
      </dgm:t>
    </dgm:pt>
    <dgm:pt modelId="{59FF4944-98CC-46DF-BAAE-F5AF52E29FE2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600" b="0" dirty="0"/>
            <a:t> Согласование финансирования для набора новых групп</a:t>
          </a:r>
        </a:p>
      </dgm:t>
    </dgm:pt>
    <dgm:pt modelId="{7D71759C-758A-4B99-8833-6654C3D54E8E}" type="parTrans" cxnId="{1AED416C-F416-4D70-9291-CA9485BE2820}">
      <dgm:prSet/>
      <dgm:spPr/>
      <dgm:t>
        <a:bodyPr/>
        <a:lstStyle/>
        <a:p>
          <a:endParaRPr lang="ru-RU"/>
        </a:p>
      </dgm:t>
    </dgm:pt>
    <dgm:pt modelId="{2B219EE7-1B66-44DB-8BF9-5E5E845B481E}" type="sibTrans" cxnId="{1AED416C-F416-4D70-9291-CA9485BE2820}">
      <dgm:prSet/>
      <dgm:spPr/>
      <dgm:t>
        <a:bodyPr/>
        <a:lstStyle/>
        <a:p>
          <a:endParaRPr lang="ru-RU"/>
        </a:p>
      </dgm:t>
    </dgm:pt>
    <dgm:pt modelId="{B0AE987E-8EDF-46B3-BD4B-9B590786DBFC}" type="pres">
      <dgm:prSet presAssocID="{2267406F-F816-4B08-B6FE-F37485FB7944}" presName="Name0" presStyleCnt="0">
        <dgm:presLayoutVars>
          <dgm:dir/>
          <dgm:resizeHandles val="exact"/>
        </dgm:presLayoutVars>
      </dgm:prSet>
      <dgm:spPr/>
    </dgm:pt>
    <dgm:pt modelId="{C7F8FA2B-6C3D-48D9-B09C-29044CED05A2}" type="pres">
      <dgm:prSet presAssocID="{FD9BA287-3851-453E-9163-8239AF1294F5}" presName="composite" presStyleCnt="0"/>
      <dgm:spPr/>
    </dgm:pt>
    <dgm:pt modelId="{1C7E399A-D411-4849-94F4-ABF43170112E}" type="pres">
      <dgm:prSet presAssocID="{FD9BA287-3851-453E-9163-8239AF1294F5}" presName="rect1" presStyleLbl="trAlignAcc1" presStyleIdx="0" presStyleCnt="2" custScaleX="84386" custScaleY="122721" custLinFactNeighborX="20" custLinFactNeighborY="5824">
        <dgm:presLayoutVars>
          <dgm:bulletEnabled val="1"/>
        </dgm:presLayoutVars>
      </dgm:prSet>
      <dgm:spPr/>
    </dgm:pt>
    <dgm:pt modelId="{3ABAC0AC-7E31-4943-B323-CADD8A0D3270}" type="pres">
      <dgm:prSet presAssocID="{FD9BA287-3851-453E-9163-8239AF1294F5}" presName="rect2" presStyleLbl="fgImgPlace1" presStyleIdx="0" presStyleCnt="2" custScaleX="153900" custScaleY="150326" custLinFactNeighborY="-15193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22595A9-5660-4852-A37B-C661D3D13B9F}" type="pres">
      <dgm:prSet presAssocID="{933223D5-E8BF-46E8-83AF-4BECCB83B3D2}" presName="sibTrans" presStyleCnt="0"/>
      <dgm:spPr/>
    </dgm:pt>
    <dgm:pt modelId="{0E931B89-22FC-44CB-BE3F-C3E7957BEC74}" type="pres">
      <dgm:prSet presAssocID="{59FF4944-98CC-46DF-BAAE-F5AF52E29FE2}" presName="composite" presStyleCnt="0"/>
      <dgm:spPr/>
    </dgm:pt>
    <dgm:pt modelId="{6258D2D1-8FB6-439F-BCF7-8BAB5A46CF48}" type="pres">
      <dgm:prSet presAssocID="{59FF4944-98CC-46DF-BAAE-F5AF52E29FE2}" presName="rect1" presStyleLbl="trAlignAcc1" presStyleIdx="1" presStyleCnt="2" custScaleX="84386" custScaleY="122721" custLinFactNeighborX="20" custLinFactNeighborY="19474">
        <dgm:presLayoutVars>
          <dgm:bulletEnabled val="1"/>
        </dgm:presLayoutVars>
      </dgm:prSet>
      <dgm:spPr/>
    </dgm:pt>
    <dgm:pt modelId="{0654C1A1-8F15-41E5-A3A8-66583004E5EB}" type="pres">
      <dgm:prSet presAssocID="{59FF4944-98CC-46DF-BAAE-F5AF52E29FE2}" presName="rect2" presStyleLbl="fgImgPlace1" presStyleIdx="1" presStyleCnt="2" custScaleX="153900" custScaleY="150326" custLinFactNeighborY="1925"/>
      <dgm:spPr>
        <a:blipFill dpi="0" rotWithShape="1">
          <a:blip xmlns:r="http://schemas.openxmlformats.org/officeDocument/2006/relationships" r:embed="rId2"/>
          <a:srcRect/>
          <a:stretch>
            <a:fillRect l="-5000" t="4000" r="-11000" b="6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1AED416C-F416-4D70-9291-CA9485BE2820}" srcId="{2267406F-F816-4B08-B6FE-F37485FB7944}" destId="{59FF4944-98CC-46DF-BAAE-F5AF52E29FE2}" srcOrd="1" destOrd="0" parTransId="{7D71759C-758A-4B99-8833-6654C3D54E8E}" sibTransId="{2B219EE7-1B66-44DB-8BF9-5E5E845B481E}"/>
    <dgm:cxn modelId="{B524B28B-764C-40AC-8437-85A324CC891F}" type="presOf" srcId="{59FF4944-98CC-46DF-BAAE-F5AF52E29FE2}" destId="{6258D2D1-8FB6-439F-BCF7-8BAB5A46CF48}" srcOrd="0" destOrd="0" presId="urn:microsoft.com/office/officeart/2008/layout/PictureStrips"/>
    <dgm:cxn modelId="{54295BAA-CB35-4072-B026-884F5091050B}" srcId="{2267406F-F816-4B08-B6FE-F37485FB7944}" destId="{FD9BA287-3851-453E-9163-8239AF1294F5}" srcOrd="0" destOrd="0" parTransId="{2012B852-64CA-4D9E-87C5-31B4D5452263}" sibTransId="{933223D5-E8BF-46E8-83AF-4BECCB83B3D2}"/>
    <dgm:cxn modelId="{3665A8CF-3904-41FD-B1C8-70AEEBE94EC2}" type="presOf" srcId="{2267406F-F816-4B08-B6FE-F37485FB7944}" destId="{B0AE987E-8EDF-46B3-BD4B-9B590786DBFC}" srcOrd="0" destOrd="0" presId="urn:microsoft.com/office/officeart/2008/layout/PictureStrips"/>
    <dgm:cxn modelId="{1F1191F5-AFA7-489C-823D-1F536EBB93F8}" type="presOf" srcId="{FD9BA287-3851-453E-9163-8239AF1294F5}" destId="{1C7E399A-D411-4849-94F4-ABF43170112E}" srcOrd="0" destOrd="0" presId="urn:microsoft.com/office/officeart/2008/layout/PictureStrips"/>
    <dgm:cxn modelId="{45282A40-8BCE-420C-97A0-F649BE9B7819}" type="presParOf" srcId="{B0AE987E-8EDF-46B3-BD4B-9B590786DBFC}" destId="{C7F8FA2B-6C3D-48D9-B09C-29044CED05A2}" srcOrd="0" destOrd="0" presId="urn:microsoft.com/office/officeart/2008/layout/PictureStrips"/>
    <dgm:cxn modelId="{434A2C3B-F606-4CFB-8F83-D3A252E804DA}" type="presParOf" srcId="{C7F8FA2B-6C3D-48D9-B09C-29044CED05A2}" destId="{1C7E399A-D411-4849-94F4-ABF43170112E}" srcOrd="0" destOrd="0" presId="urn:microsoft.com/office/officeart/2008/layout/PictureStrips"/>
    <dgm:cxn modelId="{EF880302-F922-4CB1-8BD7-95243B8342B3}" type="presParOf" srcId="{C7F8FA2B-6C3D-48D9-B09C-29044CED05A2}" destId="{3ABAC0AC-7E31-4943-B323-CADD8A0D3270}" srcOrd="1" destOrd="0" presId="urn:microsoft.com/office/officeart/2008/layout/PictureStrips"/>
    <dgm:cxn modelId="{3E1DA707-E697-4D66-B148-6398609BCF97}" type="presParOf" srcId="{B0AE987E-8EDF-46B3-BD4B-9B590786DBFC}" destId="{E22595A9-5660-4852-A37B-C661D3D13B9F}" srcOrd="1" destOrd="0" presId="urn:microsoft.com/office/officeart/2008/layout/PictureStrips"/>
    <dgm:cxn modelId="{6466D38D-B663-4B5B-9CA8-C92B60E7694A}" type="presParOf" srcId="{B0AE987E-8EDF-46B3-BD4B-9B590786DBFC}" destId="{0E931B89-22FC-44CB-BE3F-C3E7957BEC74}" srcOrd="2" destOrd="0" presId="urn:microsoft.com/office/officeart/2008/layout/PictureStrips"/>
    <dgm:cxn modelId="{D5EC1194-A78E-4760-8799-719AE13D15D4}" type="presParOf" srcId="{0E931B89-22FC-44CB-BE3F-C3E7957BEC74}" destId="{6258D2D1-8FB6-439F-BCF7-8BAB5A46CF48}" srcOrd="0" destOrd="0" presId="urn:microsoft.com/office/officeart/2008/layout/PictureStrips"/>
    <dgm:cxn modelId="{3904EE17-B2E9-439E-8737-F78E35591654}" type="presParOf" srcId="{0E931B89-22FC-44CB-BE3F-C3E7957BEC74}" destId="{0654C1A1-8F15-41E5-A3A8-66583004E5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909F4-DD5F-488C-AE92-57FC55E46AE2}" type="doc">
      <dgm:prSet loTypeId="urn:microsoft.com/office/officeart/2005/8/layout/h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584751D-D124-43DA-905E-A45E97013489}">
      <dgm:prSet phldrT="[Текст]" custT="1"/>
      <dgm:spPr/>
      <dgm:t>
        <a:bodyPr/>
        <a:lstStyle/>
        <a:p>
          <a:r>
            <a:rPr lang="ru-RU" sz="1000" b="1" dirty="0"/>
            <a:t>Увеличено количество часов по профильным дисциплинам и практикам:</a:t>
          </a:r>
        </a:p>
      </dgm:t>
    </dgm:pt>
    <dgm:pt modelId="{7EAFDA04-0F2A-437D-B713-965251627FFF}" type="parTrans" cxnId="{171040DC-92CF-4B19-AF69-EF3F99A6D649}">
      <dgm:prSet/>
      <dgm:spPr/>
      <dgm:t>
        <a:bodyPr/>
        <a:lstStyle/>
        <a:p>
          <a:endParaRPr lang="ru-RU"/>
        </a:p>
      </dgm:t>
    </dgm:pt>
    <dgm:pt modelId="{070B7852-FBE3-4F53-9E0E-55ABF3D5C939}" type="sibTrans" cxnId="{171040DC-92CF-4B19-AF69-EF3F99A6D649}">
      <dgm:prSet/>
      <dgm:spPr/>
      <dgm:t>
        <a:bodyPr/>
        <a:lstStyle/>
        <a:p>
          <a:endParaRPr lang="ru-RU"/>
        </a:p>
      </dgm:t>
    </dgm:pt>
    <dgm:pt modelId="{79F7148C-F543-4635-A100-A5B1A331FFEE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термодинамики;</a:t>
          </a:r>
          <a:endParaRPr lang="ru-RU" sz="1200" dirty="0"/>
        </a:p>
      </dgm:t>
    </dgm:pt>
    <dgm:pt modelId="{810B2E9D-8DD5-415C-9C63-820EF42E6950}" type="parTrans" cxnId="{F5597685-3CE2-4EF6-80C2-45C77B3C7CED}">
      <dgm:prSet/>
      <dgm:spPr/>
      <dgm:t>
        <a:bodyPr/>
        <a:lstStyle/>
        <a:p>
          <a:endParaRPr lang="ru-RU"/>
        </a:p>
      </dgm:t>
    </dgm:pt>
    <dgm:pt modelId="{75FE6158-EBD4-40F7-A40D-684D1E285E78}" type="sibTrans" cxnId="{F5597685-3CE2-4EF6-80C2-45C77B3C7CED}">
      <dgm:prSet/>
      <dgm:spPr/>
      <dgm:t>
        <a:bodyPr/>
        <a:lstStyle/>
        <a:p>
          <a:endParaRPr lang="ru-RU"/>
        </a:p>
      </dgm:t>
    </dgm:pt>
    <dgm:pt modelId="{ABC4B1DA-DAFC-4552-AE44-1950812E2AB8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Астрономия;</a:t>
          </a:r>
          <a:endParaRPr lang="ru-RU" sz="1200" dirty="0"/>
        </a:p>
      </dgm:t>
    </dgm:pt>
    <dgm:pt modelId="{962ADF3E-30F3-458D-87E8-0D938BA8B5EC}" type="parTrans" cxnId="{2CB339F8-47B2-4755-841F-A496FB7F0CE6}">
      <dgm:prSet/>
      <dgm:spPr/>
      <dgm:t>
        <a:bodyPr/>
        <a:lstStyle/>
        <a:p>
          <a:endParaRPr lang="ru-RU"/>
        </a:p>
      </dgm:t>
    </dgm:pt>
    <dgm:pt modelId="{A1191365-E31E-4A23-AD52-1A06D782C79C}" type="sibTrans" cxnId="{2CB339F8-47B2-4755-841F-A496FB7F0CE6}">
      <dgm:prSet/>
      <dgm:spPr/>
      <dgm:t>
        <a:bodyPr/>
        <a:lstStyle/>
        <a:p>
          <a:endParaRPr lang="ru-RU"/>
        </a:p>
      </dgm:t>
    </dgm:pt>
    <dgm:pt modelId="{452B7D9F-E035-4B51-B28D-E49CC5BFB5EE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Иностранный язык;</a:t>
          </a:r>
        </a:p>
      </dgm:t>
    </dgm:pt>
    <dgm:pt modelId="{E153A72C-D833-4DD2-9C68-D061C323DAE4}" type="parTrans" cxnId="{01D59FD3-5662-4156-8FDE-2EF1D269BE87}">
      <dgm:prSet/>
      <dgm:spPr/>
      <dgm:t>
        <a:bodyPr/>
        <a:lstStyle/>
        <a:p>
          <a:endParaRPr lang="ru-RU"/>
        </a:p>
      </dgm:t>
    </dgm:pt>
    <dgm:pt modelId="{340D5EE9-4EA2-400B-8E9D-B56D22DDB9D6}" type="sibTrans" cxnId="{01D59FD3-5662-4156-8FDE-2EF1D269BE87}">
      <dgm:prSet/>
      <dgm:spPr/>
      <dgm:t>
        <a:bodyPr/>
        <a:lstStyle/>
        <a:p>
          <a:endParaRPr lang="ru-RU"/>
        </a:p>
      </dgm:t>
    </dgm:pt>
    <dgm:pt modelId="{4DBE5271-AF58-4065-9303-CCD63C21293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культура;</a:t>
          </a:r>
        </a:p>
      </dgm:t>
    </dgm:pt>
    <dgm:pt modelId="{C8D4E745-1983-4D1E-ACAF-7E2D243A043B}" type="parTrans" cxnId="{D500E3BD-ACAB-48E7-BF24-901AE2770198}">
      <dgm:prSet/>
      <dgm:spPr/>
      <dgm:t>
        <a:bodyPr/>
        <a:lstStyle/>
        <a:p>
          <a:endParaRPr lang="ru-RU"/>
        </a:p>
      </dgm:t>
    </dgm:pt>
    <dgm:pt modelId="{CB56DEC0-AECE-42F0-804B-2D0F081D1539}" type="sibTrans" cxnId="{D500E3BD-ACAB-48E7-BF24-901AE2770198}">
      <dgm:prSet/>
      <dgm:spPr/>
      <dgm:t>
        <a:bodyPr/>
        <a:lstStyle/>
        <a:p>
          <a:endParaRPr lang="ru-RU"/>
        </a:p>
      </dgm:t>
    </dgm:pt>
    <dgm:pt modelId="{A6FE8AA0-5CEA-4487-B373-1446F0321BDC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Биология;</a:t>
          </a:r>
        </a:p>
      </dgm:t>
    </dgm:pt>
    <dgm:pt modelId="{4F10D0AF-7E3A-4C33-A0C0-B15A132F74F7}" type="parTrans" cxnId="{4336C5DB-3977-4825-A722-04DE09691EF7}">
      <dgm:prSet/>
      <dgm:spPr/>
      <dgm:t>
        <a:bodyPr/>
        <a:lstStyle/>
        <a:p>
          <a:endParaRPr lang="ru-RU"/>
        </a:p>
      </dgm:t>
    </dgm:pt>
    <dgm:pt modelId="{CFB12A7B-2C7B-469F-8C5B-6FD03A1256C5}" type="sibTrans" cxnId="{4336C5DB-3977-4825-A722-04DE09691EF7}">
      <dgm:prSet/>
      <dgm:spPr/>
      <dgm:t>
        <a:bodyPr/>
        <a:lstStyle/>
        <a:p>
          <a:endParaRPr lang="ru-RU"/>
        </a:p>
      </dgm:t>
    </dgm:pt>
    <dgm:pt modelId="{60B18E28-48EE-4BED-963D-49A06D4951F8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История;</a:t>
          </a:r>
        </a:p>
      </dgm:t>
    </dgm:pt>
    <dgm:pt modelId="{B0762179-D3C4-47CE-AFD9-3DFA516B4AA8}" type="parTrans" cxnId="{6183DEDF-B6F5-4A7E-8E60-814D2FE8640C}">
      <dgm:prSet/>
      <dgm:spPr/>
      <dgm:t>
        <a:bodyPr/>
        <a:lstStyle/>
        <a:p>
          <a:endParaRPr lang="ru-RU"/>
        </a:p>
      </dgm:t>
    </dgm:pt>
    <dgm:pt modelId="{04ED68F8-8C6D-4238-B25A-2B614E0C7B2D}" type="sibTrans" cxnId="{6183DEDF-B6F5-4A7E-8E60-814D2FE8640C}">
      <dgm:prSet/>
      <dgm:spPr/>
      <dgm:t>
        <a:bodyPr/>
        <a:lstStyle/>
        <a:p>
          <a:endParaRPr lang="ru-RU"/>
        </a:p>
      </dgm:t>
    </dgm:pt>
    <dgm:pt modelId="{D4B6C25C-CE96-4B6D-AF0D-2518B152EB99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</a:t>
          </a:r>
        </a:p>
      </dgm:t>
    </dgm:pt>
    <dgm:pt modelId="{07E0E1A2-9FF9-4F27-BDD9-38DC05AF3786}" type="parTrans" cxnId="{542E9860-8A79-4166-B45B-B34F3ED20063}">
      <dgm:prSet/>
      <dgm:spPr/>
      <dgm:t>
        <a:bodyPr/>
        <a:lstStyle/>
        <a:p>
          <a:endParaRPr lang="ru-RU"/>
        </a:p>
      </dgm:t>
    </dgm:pt>
    <dgm:pt modelId="{61AE8141-E1E9-4F7E-842A-152E8431F233}" type="sibTrans" cxnId="{542E9860-8A79-4166-B45B-B34F3ED20063}">
      <dgm:prSet/>
      <dgm:spPr/>
      <dgm:t>
        <a:bodyPr/>
        <a:lstStyle/>
        <a:p>
          <a:endParaRPr lang="ru-RU"/>
        </a:p>
      </dgm:t>
    </dgm:pt>
    <dgm:pt modelId="{8EFB0257-1D3D-450C-8353-4A18F0C025FA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Математика;</a:t>
          </a:r>
        </a:p>
      </dgm:t>
    </dgm:pt>
    <dgm:pt modelId="{6D59FDBD-7B84-4E1D-8A9D-46D690038059}" type="parTrans" cxnId="{5266BEE1-CF5D-4C98-9B57-B3838888B6FD}">
      <dgm:prSet/>
      <dgm:spPr/>
      <dgm:t>
        <a:bodyPr/>
        <a:lstStyle/>
        <a:p>
          <a:endParaRPr lang="ru-RU"/>
        </a:p>
      </dgm:t>
    </dgm:pt>
    <dgm:pt modelId="{3FA33B01-459D-4D2E-85AE-009C89E9C072}" type="sibTrans" cxnId="{5266BEE1-CF5D-4C98-9B57-B3838888B6FD}">
      <dgm:prSet/>
      <dgm:spPr/>
      <dgm:t>
        <a:bodyPr/>
        <a:lstStyle/>
        <a:p>
          <a:endParaRPr lang="ru-RU"/>
        </a:p>
      </dgm:t>
    </dgm:pt>
    <dgm:pt modelId="{0C7AEFC5-A67D-4D8E-8E71-FD539DC17287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Органическая химия;</a:t>
          </a:r>
        </a:p>
      </dgm:t>
    </dgm:pt>
    <dgm:pt modelId="{DD08A5B0-5310-472C-93F3-B3E941887F1B}" type="parTrans" cxnId="{CF8FDE8E-967D-4EC8-8120-BB29796F40A9}">
      <dgm:prSet/>
      <dgm:spPr/>
      <dgm:t>
        <a:bodyPr/>
        <a:lstStyle/>
        <a:p>
          <a:endParaRPr lang="ru-RU"/>
        </a:p>
      </dgm:t>
    </dgm:pt>
    <dgm:pt modelId="{E56DBA7C-9226-401D-A7E7-BDB9C575E280}" type="sibTrans" cxnId="{CF8FDE8E-967D-4EC8-8120-BB29796F40A9}">
      <dgm:prSet/>
      <dgm:spPr/>
      <dgm:t>
        <a:bodyPr/>
        <a:lstStyle/>
        <a:p>
          <a:endParaRPr lang="ru-RU"/>
        </a:p>
      </dgm:t>
    </dgm:pt>
    <dgm:pt modelId="{829C4FB3-51C3-46A5-8154-06BF5CC1DBB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 химия;</a:t>
          </a:r>
        </a:p>
      </dgm:t>
    </dgm:pt>
    <dgm:pt modelId="{D83A96D7-6B10-4D15-80D8-FFC25D6B9D9C}" type="parTrans" cxnId="{A3412EE4-CA54-4113-BE24-4452210F2BC1}">
      <dgm:prSet/>
      <dgm:spPr/>
      <dgm:t>
        <a:bodyPr/>
        <a:lstStyle/>
        <a:p>
          <a:endParaRPr lang="ru-RU"/>
        </a:p>
      </dgm:t>
    </dgm:pt>
    <dgm:pt modelId="{E15ABFDC-B719-4D4B-A19C-1F0F6AB1D774}" type="sibTrans" cxnId="{A3412EE4-CA54-4113-BE24-4452210F2BC1}">
      <dgm:prSet/>
      <dgm:spPr/>
      <dgm:t>
        <a:bodyPr/>
        <a:lstStyle/>
        <a:p>
          <a:endParaRPr lang="ru-RU"/>
        </a:p>
      </dgm:t>
    </dgm:pt>
    <dgm:pt modelId="{F162A87C-B076-4694-BA74-0FAD3696CF69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и коллоидная химия;</a:t>
          </a:r>
        </a:p>
      </dgm:t>
    </dgm:pt>
    <dgm:pt modelId="{F76416C5-CF24-4F63-B925-42F525310C45}" type="parTrans" cxnId="{CF7AB5E8-2C4F-47B4-98D6-8946C39F6F8E}">
      <dgm:prSet/>
      <dgm:spPr/>
      <dgm:t>
        <a:bodyPr/>
        <a:lstStyle/>
        <a:p>
          <a:endParaRPr lang="ru-RU"/>
        </a:p>
      </dgm:t>
    </dgm:pt>
    <dgm:pt modelId="{E777B8E5-FA50-4EC7-86D1-C0A43FB787EB}" type="sibTrans" cxnId="{CF7AB5E8-2C4F-47B4-98D6-8946C39F6F8E}">
      <dgm:prSet/>
      <dgm:spPr/>
      <dgm:t>
        <a:bodyPr/>
        <a:lstStyle/>
        <a:p>
          <a:endParaRPr lang="ru-RU"/>
        </a:p>
      </dgm:t>
    </dgm:pt>
    <dgm:pt modelId="{BF284745-DFE5-4E80-A291-D73551736FB7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 основы химической технологии;</a:t>
          </a:r>
        </a:p>
      </dgm:t>
    </dgm:pt>
    <dgm:pt modelId="{9029F735-E31E-4A41-A6DF-7A497B20EB1E}" type="parTrans" cxnId="{276220FE-026C-4315-AEAE-CCE0976491D5}">
      <dgm:prSet/>
      <dgm:spPr/>
      <dgm:t>
        <a:bodyPr/>
        <a:lstStyle/>
        <a:p>
          <a:endParaRPr lang="ru-RU"/>
        </a:p>
      </dgm:t>
    </dgm:pt>
    <dgm:pt modelId="{DB64C4F6-36DB-417E-89BB-82C18329D112}" type="sibTrans" cxnId="{276220FE-026C-4315-AEAE-CCE0976491D5}">
      <dgm:prSet/>
      <dgm:spPr/>
      <dgm:t>
        <a:bodyPr/>
        <a:lstStyle/>
        <a:p>
          <a:endParaRPr lang="ru-RU"/>
        </a:p>
      </dgm:t>
    </dgm:pt>
    <dgm:pt modelId="{81DFA85B-F1B0-4CDF-B982-53CCAD453CE8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Процессы и аппараты;</a:t>
          </a:r>
        </a:p>
      </dgm:t>
    </dgm:pt>
    <dgm:pt modelId="{EA285AFB-69DD-4622-9831-03BED440F39C}" type="parTrans" cxnId="{D72E9FC9-7B60-4065-AF62-F4DB48573577}">
      <dgm:prSet/>
      <dgm:spPr/>
      <dgm:t>
        <a:bodyPr/>
        <a:lstStyle/>
        <a:p>
          <a:endParaRPr lang="ru-RU"/>
        </a:p>
      </dgm:t>
    </dgm:pt>
    <dgm:pt modelId="{1750D5CA-8B9A-4957-ABE7-DA86C31052A1}" type="sibTrans" cxnId="{D72E9FC9-7B60-4065-AF62-F4DB48573577}">
      <dgm:prSet/>
      <dgm:spPr/>
      <dgm:t>
        <a:bodyPr/>
        <a:lstStyle/>
        <a:p>
          <a:endParaRPr lang="ru-RU"/>
        </a:p>
      </dgm:t>
    </dgm:pt>
    <dgm:pt modelId="{3DD23B3A-6CC1-4FF1-8F92-3B4D6CC9960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технологии в профессиональной деятельности;</a:t>
          </a:r>
        </a:p>
      </dgm:t>
    </dgm:pt>
    <dgm:pt modelId="{630E73E8-3FF1-478E-82CD-1F934957E4B6}" type="parTrans" cxnId="{56C1902B-197E-4B12-A44E-93284F4EB964}">
      <dgm:prSet/>
      <dgm:spPr/>
      <dgm:t>
        <a:bodyPr/>
        <a:lstStyle/>
        <a:p>
          <a:endParaRPr lang="ru-RU"/>
        </a:p>
      </dgm:t>
    </dgm:pt>
    <dgm:pt modelId="{14E9F87B-DB01-491C-8719-943A5B6464A2}" type="sibTrans" cxnId="{56C1902B-197E-4B12-A44E-93284F4EB964}">
      <dgm:prSet/>
      <dgm:spPr/>
      <dgm:t>
        <a:bodyPr/>
        <a:lstStyle/>
        <a:p>
          <a:endParaRPr lang="ru-RU"/>
        </a:p>
      </dgm:t>
    </dgm:pt>
    <dgm:pt modelId="{4D98E584-07C4-42C4-93A2-EA634374C3C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автоматизации технологических процессов</a:t>
          </a:r>
        </a:p>
      </dgm:t>
    </dgm:pt>
    <dgm:pt modelId="{05FB3536-BED4-45F2-A57C-1D8836C5BF00}" type="parTrans" cxnId="{A459DE21-1A77-41CA-AA31-A286678238D5}">
      <dgm:prSet/>
      <dgm:spPr/>
      <dgm:t>
        <a:bodyPr/>
        <a:lstStyle/>
        <a:p>
          <a:endParaRPr lang="ru-RU"/>
        </a:p>
      </dgm:t>
    </dgm:pt>
    <dgm:pt modelId="{B17548A2-9B81-46B4-BA97-18164D1717B3}" type="sibTrans" cxnId="{A459DE21-1A77-41CA-AA31-A286678238D5}">
      <dgm:prSet/>
      <dgm:spPr/>
      <dgm:t>
        <a:bodyPr/>
        <a:lstStyle/>
        <a:p>
          <a:endParaRPr lang="ru-RU"/>
        </a:p>
      </dgm:t>
    </dgm:pt>
    <dgm:pt modelId="{6134E0D6-76EE-46AA-B993-0CD56D126ED8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технологическим процессом;</a:t>
          </a:r>
        </a:p>
      </dgm:t>
    </dgm:pt>
    <dgm:pt modelId="{C4E1AB3F-4559-456E-A471-EA80C381C18B}" type="parTrans" cxnId="{5FAC490C-E10F-47D9-B056-7658431192A9}">
      <dgm:prSet/>
      <dgm:spPr/>
      <dgm:t>
        <a:bodyPr/>
        <a:lstStyle/>
        <a:p>
          <a:endParaRPr lang="ru-RU"/>
        </a:p>
      </dgm:t>
    </dgm:pt>
    <dgm:pt modelId="{A4EA6CDB-B957-42B1-B9C2-3E1699B388AA}" type="sibTrans" cxnId="{5FAC490C-E10F-47D9-B056-7658431192A9}">
      <dgm:prSet/>
      <dgm:spPr/>
      <dgm:t>
        <a:bodyPr/>
        <a:lstStyle/>
        <a:p>
          <a:endParaRPr lang="ru-RU"/>
        </a:p>
      </dgm:t>
    </dgm:pt>
    <dgm:pt modelId="{BD817042-F98E-4952-A614-918816EAC354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Производственная практика</a:t>
          </a:r>
        </a:p>
      </dgm:t>
    </dgm:pt>
    <dgm:pt modelId="{174E9273-1E3B-4F48-A4C3-0D45E64A87B0}" type="parTrans" cxnId="{4D4AC532-5AF6-429D-8F23-FAA9875BFA4A}">
      <dgm:prSet/>
      <dgm:spPr/>
      <dgm:t>
        <a:bodyPr/>
        <a:lstStyle/>
        <a:p>
          <a:endParaRPr lang="ru-RU"/>
        </a:p>
      </dgm:t>
    </dgm:pt>
    <dgm:pt modelId="{A1B754EB-DDB7-4A56-8B5F-66E7848C0A6B}" type="sibTrans" cxnId="{4D4AC532-5AF6-429D-8F23-FAA9875BFA4A}">
      <dgm:prSet/>
      <dgm:spPr/>
      <dgm:t>
        <a:bodyPr/>
        <a:lstStyle/>
        <a:p>
          <a:endParaRPr lang="ru-RU"/>
        </a:p>
      </dgm:t>
    </dgm:pt>
    <dgm:pt modelId="{FF2A3988-3495-4276-B5BC-75DAC39D1CF2}">
      <dgm:prSet custT="1"/>
      <dgm:spPr/>
      <dgm:t>
        <a:bodyPr/>
        <a:lstStyle/>
        <a:p>
          <a:r>
            <a: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Снижено количество часов по непрофильным дисциплинам               (в рамках минимальных требований по изучению предметов)</a:t>
          </a:r>
        </a:p>
      </dgm:t>
    </dgm:pt>
    <dgm:pt modelId="{BF8B6F76-9E4E-4D16-87CB-9FCDA90883C2}" type="parTrans" cxnId="{213BD6D9-FC4B-4FF5-BA1A-9586B85A9DFA}">
      <dgm:prSet/>
      <dgm:spPr/>
      <dgm:t>
        <a:bodyPr/>
        <a:lstStyle/>
        <a:p>
          <a:endParaRPr lang="ru-RU"/>
        </a:p>
      </dgm:t>
    </dgm:pt>
    <dgm:pt modelId="{607CD9C6-01F8-4C67-8CC9-579259759B1C}" type="sibTrans" cxnId="{213BD6D9-FC4B-4FF5-BA1A-9586B85A9DFA}">
      <dgm:prSet/>
      <dgm:spPr/>
      <dgm:t>
        <a:bodyPr/>
        <a:lstStyle/>
        <a:p>
          <a:endParaRPr lang="ru-RU"/>
        </a:p>
      </dgm:t>
    </dgm:pt>
    <dgm:pt modelId="{5E93D158-1B7C-4719-91BF-9D1E7D7C2B40}" type="pres">
      <dgm:prSet presAssocID="{4E0909F4-DD5F-488C-AE92-57FC55E46AE2}" presName="Name0" presStyleCnt="0">
        <dgm:presLayoutVars>
          <dgm:dir/>
          <dgm:animLvl val="lvl"/>
          <dgm:resizeHandles val="exact"/>
        </dgm:presLayoutVars>
      </dgm:prSet>
      <dgm:spPr/>
    </dgm:pt>
    <dgm:pt modelId="{7BBE4AAC-F3F7-4162-AFFA-63FC82906EE2}" type="pres">
      <dgm:prSet presAssocID="{5584751D-D124-43DA-905E-A45E97013489}" presName="composite" presStyleCnt="0"/>
      <dgm:spPr/>
    </dgm:pt>
    <dgm:pt modelId="{ADB195D1-4DE8-495A-A5EB-24A97E4DD4B8}" type="pres">
      <dgm:prSet presAssocID="{5584751D-D124-43DA-905E-A45E97013489}" presName="parTx" presStyleLbl="alignNode1" presStyleIdx="0" presStyleCnt="2" custLinFactNeighborX="436" custLinFactNeighborY="-29777">
        <dgm:presLayoutVars>
          <dgm:chMax val="0"/>
          <dgm:chPref val="0"/>
          <dgm:bulletEnabled val="1"/>
        </dgm:presLayoutVars>
      </dgm:prSet>
      <dgm:spPr/>
    </dgm:pt>
    <dgm:pt modelId="{E98D459A-1EB8-464D-98F3-90C6B59798AE}" type="pres">
      <dgm:prSet presAssocID="{5584751D-D124-43DA-905E-A45E97013489}" presName="desTx" presStyleLbl="alignAccFollowNode1" presStyleIdx="0" presStyleCnt="2" custScaleY="100000" custLinFactNeighborX="339" custLinFactNeighborY="4876">
        <dgm:presLayoutVars>
          <dgm:bulletEnabled val="1"/>
        </dgm:presLayoutVars>
      </dgm:prSet>
      <dgm:spPr/>
    </dgm:pt>
    <dgm:pt modelId="{19AB6E6F-8740-41F1-8320-7C6F2E9BB122}" type="pres">
      <dgm:prSet presAssocID="{070B7852-FBE3-4F53-9E0E-55ABF3D5C939}" presName="space" presStyleCnt="0"/>
      <dgm:spPr/>
    </dgm:pt>
    <dgm:pt modelId="{12796F67-E653-4779-AF05-09A9C5E81DAC}" type="pres">
      <dgm:prSet presAssocID="{FF2A3988-3495-4276-B5BC-75DAC39D1CF2}" presName="composite" presStyleCnt="0"/>
      <dgm:spPr/>
    </dgm:pt>
    <dgm:pt modelId="{8EF698EB-FD48-4C43-B805-B081492521FA}" type="pres">
      <dgm:prSet presAssocID="{FF2A3988-3495-4276-B5BC-75DAC39D1CF2}" presName="parTx" presStyleLbl="alignNode1" presStyleIdx="1" presStyleCnt="2" custLinFactNeighborX="-1220" custLinFactNeighborY="-36048">
        <dgm:presLayoutVars>
          <dgm:chMax val="0"/>
          <dgm:chPref val="0"/>
          <dgm:bulletEnabled val="1"/>
        </dgm:presLayoutVars>
      </dgm:prSet>
      <dgm:spPr/>
    </dgm:pt>
    <dgm:pt modelId="{03B0DD5D-CE5B-4CDC-A2D4-EF8884D52248}" type="pres">
      <dgm:prSet presAssocID="{FF2A3988-3495-4276-B5BC-75DAC39D1CF2}" presName="desTx" presStyleLbl="alignAccFollowNode1" presStyleIdx="1" presStyleCnt="2" custScaleY="100000" custLinFactNeighborX="1" custLinFactNeighborY="2484">
        <dgm:presLayoutVars>
          <dgm:bulletEnabled val="1"/>
        </dgm:presLayoutVars>
      </dgm:prSet>
      <dgm:spPr/>
    </dgm:pt>
  </dgm:ptLst>
  <dgm:cxnLst>
    <dgm:cxn modelId="{5FAC490C-E10F-47D9-B056-7658431192A9}" srcId="{5584751D-D124-43DA-905E-A45E97013489}" destId="{6134E0D6-76EE-46AA-B993-0CD56D126ED8}" srcOrd="9" destOrd="0" parTransId="{C4E1AB3F-4559-456E-A471-EA80C381C18B}" sibTransId="{A4EA6CDB-B957-42B1-B9C2-3E1699B388AA}"/>
    <dgm:cxn modelId="{83091116-4E92-4D87-91DF-4D71D0A00C0C}" type="presOf" srcId="{81DFA85B-F1B0-4CDF-B982-53CCAD453CE8}" destId="{E98D459A-1EB8-464D-98F3-90C6B59798AE}" srcOrd="0" destOrd="6" presId="urn:microsoft.com/office/officeart/2005/8/layout/hList1"/>
    <dgm:cxn modelId="{1508D318-8E90-4381-B8A1-1B7A5AC4940D}" type="presOf" srcId="{6134E0D6-76EE-46AA-B993-0CD56D126ED8}" destId="{E98D459A-1EB8-464D-98F3-90C6B59798AE}" srcOrd="0" destOrd="9" presId="urn:microsoft.com/office/officeart/2005/8/layout/hList1"/>
    <dgm:cxn modelId="{A459DE21-1A77-41CA-AA31-A286678238D5}" srcId="{5584751D-D124-43DA-905E-A45E97013489}" destId="{4D98E584-07C4-42C4-93A2-EA634374C3C3}" srcOrd="8" destOrd="0" parTransId="{05FB3536-BED4-45F2-A57C-1D8836C5BF00}" sibTransId="{B17548A2-9B81-46B4-BA97-18164D1717B3}"/>
    <dgm:cxn modelId="{42664829-1D40-4F85-9B3F-0B0A0B45B7BE}" type="presOf" srcId="{0C7AEFC5-A67D-4D8E-8E71-FD539DC17287}" destId="{E98D459A-1EB8-464D-98F3-90C6B59798AE}" srcOrd="0" destOrd="2" presId="urn:microsoft.com/office/officeart/2005/8/layout/hList1"/>
    <dgm:cxn modelId="{56C1902B-197E-4B12-A44E-93284F4EB964}" srcId="{5584751D-D124-43DA-905E-A45E97013489}" destId="{3DD23B3A-6CC1-4FF1-8F92-3B4D6CC99603}" srcOrd="7" destOrd="0" parTransId="{630E73E8-3FF1-478E-82CD-1F934957E4B6}" sibTransId="{14E9F87B-DB01-491C-8719-943A5B6464A2}"/>
    <dgm:cxn modelId="{E89D3C2E-2F37-4176-9C89-3A53C4AC4A46}" type="presOf" srcId="{ABC4B1DA-DAFC-4552-AE44-1950812E2AB8}" destId="{03B0DD5D-CE5B-4CDC-A2D4-EF8884D52248}" srcOrd="0" destOrd="0" presId="urn:microsoft.com/office/officeart/2005/8/layout/hList1"/>
    <dgm:cxn modelId="{4D4AC532-5AF6-429D-8F23-FAA9875BFA4A}" srcId="{5584751D-D124-43DA-905E-A45E97013489}" destId="{BD817042-F98E-4952-A614-918816EAC354}" srcOrd="10" destOrd="0" parTransId="{174E9273-1E3B-4F48-A4C3-0D45E64A87B0}" sibTransId="{A1B754EB-DDB7-4A56-8B5F-66E7848C0A6B}"/>
    <dgm:cxn modelId="{7C96543B-BA15-4859-B86D-BE93DC982A13}" type="presOf" srcId="{5584751D-D124-43DA-905E-A45E97013489}" destId="{ADB195D1-4DE8-495A-A5EB-24A97E4DD4B8}" srcOrd="0" destOrd="0" presId="urn:microsoft.com/office/officeart/2005/8/layout/hList1"/>
    <dgm:cxn modelId="{E06AE35E-2479-407E-845B-6131D9B56151}" type="presOf" srcId="{79F7148C-F543-4635-A100-A5B1A331FFEE}" destId="{E98D459A-1EB8-464D-98F3-90C6B59798AE}" srcOrd="0" destOrd="0" presId="urn:microsoft.com/office/officeart/2005/8/layout/hList1"/>
    <dgm:cxn modelId="{542E9860-8A79-4166-B45B-B34F3ED20063}" srcId="{FF2A3988-3495-4276-B5BC-75DAC39D1CF2}" destId="{D4B6C25C-CE96-4B6D-AF0D-2518B152EB99}" srcOrd="5" destOrd="0" parTransId="{07E0E1A2-9FF9-4F27-BDD9-38DC05AF3786}" sibTransId="{61AE8141-E1E9-4F7E-842A-152E8431F233}"/>
    <dgm:cxn modelId="{5B838941-F2E7-4C8D-BEF8-5F9F7E04AD97}" type="presOf" srcId="{4DBE5271-AF58-4065-9303-CCD63C212933}" destId="{03B0DD5D-CE5B-4CDC-A2D4-EF8884D52248}" srcOrd="0" destOrd="2" presId="urn:microsoft.com/office/officeart/2005/8/layout/hList1"/>
    <dgm:cxn modelId="{69FFB365-2F91-409D-AE1B-B5645FD6D06E}" type="presOf" srcId="{60B18E28-48EE-4BED-963D-49A06D4951F8}" destId="{03B0DD5D-CE5B-4CDC-A2D4-EF8884D52248}" srcOrd="0" destOrd="4" presId="urn:microsoft.com/office/officeart/2005/8/layout/hList1"/>
    <dgm:cxn modelId="{27248B6B-0034-480D-8655-C006E736A186}" type="presOf" srcId="{452B7D9F-E035-4B51-B28D-E49CC5BFB5EE}" destId="{03B0DD5D-CE5B-4CDC-A2D4-EF8884D52248}" srcOrd="0" destOrd="1" presId="urn:microsoft.com/office/officeart/2005/8/layout/hList1"/>
    <dgm:cxn modelId="{F5597685-3CE2-4EF6-80C2-45C77B3C7CED}" srcId="{5584751D-D124-43DA-905E-A45E97013489}" destId="{79F7148C-F543-4635-A100-A5B1A331FFEE}" srcOrd="0" destOrd="0" parTransId="{810B2E9D-8DD5-415C-9C63-820EF42E6950}" sibTransId="{75FE6158-EBD4-40F7-A40D-684D1E285E78}"/>
    <dgm:cxn modelId="{182A648E-D4CB-400B-B908-CA771702B417}" type="presOf" srcId="{4E0909F4-DD5F-488C-AE92-57FC55E46AE2}" destId="{5E93D158-1B7C-4719-91BF-9D1E7D7C2B40}" srcOrd="0" destOrd="0" presId="urn:microsoft.com/office/officeart/2005/8/layout/hList1"/>
    <dgm:cxn modelId="{CF8FDE8E-967D-4EC8-8120-BB29796F40A9}" srcId="{5584751D-D124-43DA-905E-A45E97013489}" destId="{0C7AEFC5-A67D-4D8E-8E71-FD539DC17287}" srcOrd="2" destOrd="0" parTransId="{DD08A5B0-5310-472C-93F3-B3E941887F1B}" sibTransId="{E56DBA7C-9226-401D-A7E7-BDB9C575E280}"/>
    <dgm:cxn modelId="{F5CBED92-1E83-40CD-A4B5-8F2957780364}" type="presOf" srcId="{829C4FB3-51C3-46A5-8154-06BF5CC1DBB3}" destId="{E98D459A-1EB8-464D-98F3-90C6B59798AE}" srcOrd="0" destOrd="3" presId="urn:microsoft.com/office/officeart/2005/8/layout/hList1"/>
    <dgm:cxn modelId="{D585EA98-E78E-452F-A5B7-5364829C4D40}" type="presOf" srcId="{3DD23B3A-6CC1-4FF1-8F92-3B4D6CC99603}" destId="{E98D459A-1EB8-464D-98F3-90C6B59798AE}" srcOrd="0" destOrd="7" presId="urn:microsoft.com/office/officeart/2005/8/layout/hList1"/>
    <dgm:cxn modelId="{7112209B-6A22-4F8C-A16A-73E97C00D9D8}" type="presOf" srcId="{BF284745-DFE5-4E80-A291-D73551736FB7}" destId="{E98D459A-1EB8-464D-98F3-90C6B59798AE}" srcOrd="0" destOrd="5" presId="urn:microsoft.com/office/officeart/2005/8/layout/hList1"/>
    <dgm:cxn modelId="{FD53389B-9892-4FC5-BB67-4D8A254126B8}" type="presOf" srcId="{8EFB0257-1D3D-450C-8353-4A18F0C025FA}" destId="{E98D459A-1EB8-464D-98F3-90C6B59798AE}" srcOrd="0" destOrd="1" presId="urn:microsoft.com/office/officeart/2005/8/layout/hList1"/>
    <dgm:cxn modelId="{D500E3BD-ACAB-48E7-BF24-901AE2770198}" srcId="{FF2A3988-3495-4276-B5BC-75DAC39D1CF2}" destId="{4DBE5271-AF58-4065-9303-CCD63C212933}" srcOrd="2" destOrd="0" parTransId="{C8D4E745-1983-4D1E-ACAF-7E2D243A043B}" sibTransId="{CB56DEC0-AECE-42F0-804B-2D0F081D1539}"/>
    <dgm:cxn modelId="{951110C7-B3ED-49B3-83F3-53534F0DE0FB}" type="presOf" srcId="{F162A87C-B076-4694-BA74-0FAD3696CF69}" destId="{E98D459A-1EB8-464D-98F3-90C6B59798AE}" srcOrd="0" destOrd="4" presId="urn:microsoft.com/office/officeart/2005/8/layout/hList1"/>
    <dgm:cxn modelId="{D72E9FC9-7B60-4065-AF62-F4DB48573577}" srcId="{5584751D-D124-43DA-905E-A45E97013489}" destId="{81DFA85B-F1B0-4CDF-B982-53CCAD453CE8}" srcOrd="6" destOrd="0" parTransId="{EA285AFB-69DD-4622-9831-03BED440F39C}" sibTransId="{1750D5CA-8B9A-4957-ABE7-DA86C31052A1}"/>
    <dgm:cxn modelId="{01D59FD3-5662-4156-8FDE-2EF1D269BE87}" srcId="{FF2A3988-3495-4276-B5BC-75DAC39D1CF2}" destId="{452B7D9F-E035-4B51-B28D-E49CC5BFB5EE}" srcOrd="1" destOrd="0" parTransId="{E153A72C-D833-4DD2-9C68-D061C323DAE4}" sibTransId="{340D5EE9-4EA2-400B-8E9D-B56D22DDB9D6}"/>
    <dgm:cxn modelId="{E253F7D3-7BA4-4DF9-8347-4A2538B7E3B2}" type="presOf" srcId="{FF2A3988-3495-4276-B5BC-75DAC39D1CF2}" destId="{8EF698EB-FD48-4C43-B805-B081492521FA}" srcOrd="0" destOrd="0" presId="urn:microsoft.com/office/officeart/2005/8/layout/hList1"/>
    <dgm:cxn modelId="{213BD6D9-FC4B-4FF5-BA1A-9586B85A9DFA}" srcId="{4E0909F4-DD5F-488C-AE92-57FC55E46AE2}" destId="{FF2A3988-3495-4276-B5BC-75DAC39D1CF2}" srcOrd="1" destOrd="0" parTransId="{BF8B6F76-9E4E-4D16-87CB-9FCDA90883C2}" sibTransId="{607CD9C6-01F8-4C67-8CC9-579259759B1C}"/>
    <dgm:cxn modelId="{4336C5DB-3977-4825-A722-04DE09691EF7}" srcId="{FF2A3988-3495-4276-B5BC-75DAC39D1CF2}" destId="{A6FE8AA0-5CEA-4487-B373-1446F0321BDC}" srcOrd="3" destOrd="0" parTransId="{4F10D0AF-7E3A-4C33-A0C0-B15A132F74F7}" sibTransId="{CFB12A7B-2C7B-469F-8C5B-6FD03A1256C5}"/>
    <dgm:cxn modelId="{C165FBDB-F89F-457D-B1E4-F975FB7971C0}" type="presOf" srcId="{4D98E584-07C4-42C4-93A2-EA634374C3C3}" destId="{E98D459A-1EB8-464D-98F3-90C6B59798AE}" srcOrd="0" destOrd="8" presId="urn:microsoft.com/office/officeart/2005/8/layout/hList1"/>
    <dgm:cxn modelId="{171040DC-92CF-4B19-AF69-EF3F99A6D649}" srcId="{4E0909F4-DD5F-488C-AE92-57FC55E46AE2}" destId="{5584751D-D124-43DA-905E-A45E97013489}" srcOrd="0" destOrd="0" parTransId="{7EAFDA04-0F2A-437D-B713-965251627FFF}" sibTransId="{070B7852-FBE3-4F53-9E0E-55ABF3D5C939}"/>
    <dgm:cxn modelId="{78B9CCDC-27E3-490A-8831-36ECE430CF92}" type="presOf" srcId="{D4B6C25C-CE96-4B6D-AF0D-2518B152EB99}" destId="{03B0DD5D-CE5B-4CDC-A2D4-EF8884D52248}" srcOrd="0" destOrd="5" presId="urn:microsoft.com/office/officeart/2005/8/layout/hList1"/>
    <dgm:cxn modelId="{6183DEDF-B6F5-4A7E-8E60-814D2FE8640C}" srcId="{FF2A3988-3495-4276-B5BC-75DAC39D1CF2}" destId="{60B18E28-48EE-4BED-963D-49A06D4951F8}" srcOrd="4" destOrd="0" parTransId="{B0762179-D3C4-47CE-AFD9-3DFA516B4AA8}" sibTransId="{04ED68F8-8C6D-4238-B25A-2B614E0C7B2D}"/>
    <dgm:cxn modelId="{5266BEE1-CF5D-4C98-9B57-B3838888B6FD}" srcId="{5584751D-D124-43DA-905E-A45E97013489}" destId="{8EFB0257-1D3D-450C-8353-4A18F0C025FA}" srcOrd="1" destOrd="0" parTransId="{6D59FDBD-7B84-4E1D-8A9D-46D690038059}" sibTransId="{3FA33B01-459D-4D2E-85AE-009C89E9C072}"/>
    <dgm:cxn modelId="{A3412EE4-CA54-4113-BE24-4452210F2BC1}" srcId="{5584751D-D124-43DA-905E-A45E97013489}" destId="{829C4FB3-51C3-46A5-8154-06BF5CC1DBB3}" srcOrd="3" destOrd="0" parTransId="{D83A96D7-6B10-4D15-80D8-FFC25D6B9D9C}" sibTransId="{E15ABFDC-B719-4D4B-A19C-1F0F6AB1D774}"/>
    <dgm:cxn modelId="{CF7AB5E8-2C4F-47B4-98D6-8946C39F6F8E}" srcId="{5584751D-D124-43DA-905E-A45E97013489}" destId="{F162A87C-B076-4694-BA74-0FAD3696CF69}" srcOrd="4" destOrd="0" parTransId="{F76416C5-CF24-4F63-B925-42F525310C45}" sibTransId="{E777B8E5-FA50-4EC7-86D1-C0A43FB787EB}"/>
    <dgm:cxn modelId="{5A14FCEA-D348-4C80-A961-64AF836B3DB2}" type="presOf" srcId="{A6FE8AA0-5CEA-4487-B373-1446F0321BDC}" destId="{03B0DD5D-CE5B-4CDC-A2D4-EF8884D52248}" srcOrd="0" destOrd="3" presId="urn:microsoft.com/office/officeart/2005/8/layout/hList1"/>
    <dgm:cxn modelId="{2CB339F8-47B2-4755-841F-A496FB7F0CE6}" srcId="{FF2A3988-3495-4276-B5BC-75DAC39D1CF2}" destId="{ABC4B1DA-DAFC-4552-AE44-1950812E2AB8}" srcOrd="0" destOrd="0" parTransId="{962ADF3E-30F3-458D-87E8-0D938BA8B5EC}" sibTransId="{A1191365-E31E-4A23-AD52-1A06D782C79C}"/>
    <dgm:cxn modelId="{CB7067FB-BC00-4E80-A9DA-4970B37DCA93}" type="presOf" srcId="{BD817042-F98E-4952-A614-918816EAC354}" destId="{E98D459A-1EB8-464D-98F3-90C6B59798AE}" srcOrd="0" destOrd="10" presId="urn:microsoft.com/office/officeart/2005/8/layout/hList1"/>
    <dgm:cxn modelId="{276220FE-026C-4315-AEAE-CCE0976491D5}" srcId="{5584751D-D124-43DA-905E-A45E97013489}" destId="{BF284745-DFE5-4E80-A291-D73551736FB7}" srcOrd="5" destOrd="0" parTransId="{9029F735-E31E-4A41-A6DF-7A497B20EB1E}" sibTransId="{DB64C4F6-36DB-417E-89BB-82C18329D112}"/>
    <dgm:cxn modelId="{60442FFE-44F5-49FA-8DC2-D02A485797D7}" type="presParOf" srcId="{5E93D158-1B7C-4719-91BF-9D1E7D7C2B40}" destId="{7BBE4AAC-F3F7-4162-AFFA-63FC82906EE2}" srcOrd="0" destOrd="0" presId="urn:microsoft.com/office/officeart/2005/8/layout/hList1"/>
    <dgm:cxn modelId="{C883FB49-638A-40B8-BFD8-8B2631705FF2}" type="presParOf" srcId="{7BBE4AAC-F3F7-4162-AFFA-63FC82906EE2}" destId="{ADB195D1-4DE8-495A-A5EB-24A97E4DD4B8}" srcOrd="0" destOrd="0" presId="urn:microsoft.com/office/officeart/2005/8/layout/hList1"/>
    <dgm:cxn modelId="{9B32A1DB-C6CA-47B6-BC83-D4F9147341CE}" type="presParOf" srcId="{7BBE4AAC-F3F7-4162-AFFA-63FC82906EE2}" destId="{E98D459A-1EB8-464D-98F3-90C6B59798AE}" srcOrd="1" destOrd="0" presId="urn:microsoft.com/office/officeart/2005/8/layout/hList1"/>
    <dgm:cxn modelId="{942840DF-06F0-4167-91AC-0A6B69D284D0}" type="presParOf" srcId="{5E93D158-1B7C-4719-91BF-9D1E7D7C2B40}" destId="{19AB6E6F-8740-41F1-8320-7C6F2E9BB122}" srcOrd="1" destOrd="0" presId="urn:microsoft.com/office/officeart/2005/8/layout/hList1"/>
    <dgm:cxn modelId="{65B00A3B-D5A5-4815-868A-1CD01417E22F}" type="presParOf" srcId="{5E93D158-1B7C-4719-91BF-9D1E7D7C2B40}" destId="{12796F67-E653-4779-AF05-09A9C5E81DAC}" srcOrd="2" destOrd="0" presId="urn:microsoft.com/office/officeart/2005/8/layout/hList1"/>
    <dgm:cxn modelId="{4B9648AC-F48F-4A0E-83BD-5C14C82B5D9D}" type="presParOf" srcId="{12796F67-E653-4779-AF05-09A9C5E81DAC}" destId="{8EF698EB-FD48-4C43-B805-B081492521FA}" srcOrd="0" destOrd="0" presId="urn:microsoft.com/office/officeart/2005/8/layout/hList1"/>
    <dgm:cxn modelId="{C1AD0314-F8EE-4A1B-96C7-66E11CE22433}" type="presParOf" srcId="{12796F67-E653-4779-AF05-09A9C5E81DAC}" destId="{03B0DD5D-CE5B-4CDC-A2D4-EF8884D522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E399A-D411-4849-94F4-ABF43170112E}">
      <dsp:nvSpPr>
        <dsp:cNvPr id="0" name=""/>
        <dsp:cNvSpPr/>
      </dsp:nvSpPr>
      <dsp:spPr>
        <a:xfrm>
          <a:off x="508052" y="450972"/>
          <a:ext cx="2275029" cy="10339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64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b="0" kern="1200" dirty="0"/>
            <a:t> Одобрение Компании</a:t>
          </a:r>
        </a:p>
      </dsp:txBody>
      <dsp:txXfrm>
        <a:off x="508052" y="450972"/>
        <a:ext cx="2275029" cy="1033916"/>
      </dsp:txXfrm>
    </dsp:sp>
    <dsp:sp modelId="{3ABAC0AC-7E31-4943-B323-CADD8A0D3270}">
      <dsp:nvSpPr>
        <dsp:cNvPr id="0" name=""/>
        <dsp:cNvSpPr/>
      </dsp:nvSpPr>
      <dsp:spPr>
        <a:xfrm>
          <a:off x="25769" y="18927"/>
          <a:ext cx="907618" cy="132981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8D2D1-8FB6-439F-BCF7-8BAB5A46CF48}">
      <dsp:nvSpPr>
        <dsp:cNvPr id="0" name=""/>
        <dsp:cNvSpPr/>
      </dsp:nvSpPr>
      <dsp:spPr>
        <a:xfrm>
          <a:off x="508052" y="2225370"/>
          <a:ext cx="2275029" cy="10339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64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b="0" kern="1200" dirty="0"/>
            <a:t> Согласование финансирования для набора новых групп</a:t>
          </a:r>
        </a:p>
      </dsp:txBody>
      <dsp:txXfrm>
        <a:off x="508052" y="2225370"/>
        <a:ext cx="2275029" cy="1033916"/>
      </dsp:txXfrm>
    </dsp:sp>
    <dsp:sp modelId="{0654C1A1-8F15-41E5-A3A8-66583004E5EB}">
      <dsp:nvSpPr>
        <dsp:cNvPr id="0" name=""/>
        <dsp:cNvSpPr/>
      </dsp:nvSpPr>
      <dsp:spPr>
        <a:xfrm>
          <a:off x="25769" y="1829754"/>
          <a:ext cx="907618" cy="1329811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5000" t="4000" r="-11000" b="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195D1-4DE8-495A-A5EB-24A97E4DD4B8}">
      <dsp:nvSpPr>
        <dsp:cNvPr id="0" name=""/>
        <dsp:cNvSpPr/>
      </dsp:nvSpPr>
      <dsp:spPr>
        <a:xfrm>
          <a:off x="10904" y="0"/>
          <a:ext cx="2495150" cy="998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Увеличено количество часов по профильным дисциплинам и практикам:</a:t>
          </a:r>
        </a:p>
      </dsp:txBody>
      <dsp:txXfrm>
        <a:off x="10904" y="0"/>
        <a:ext cx="2495150" cy="998060"/>
      </dsp:txXfrm>
    </dsp:sp>
    <dsp:sp modelId="{E98D459A-1EB8-464D-98F3-90C6B59798AE}">
      <dsp:nvSpPr>
        <dsp:cNvPr id="0" name=""/>
        <dsp:cNvSpPr/>
      </dsp:nvSpPr>
      <dsp:spPr>
        <a:xfrm>
          <a:off x="8484" y="1127138"/>
          <a:ext cx="2495150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термодинамики;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Органическая химия;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 химия;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и коллоидная химия;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 основы химической технологии;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Процессы и аппараты;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технологии в профессиональной деятельности;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автоматизации технологических процессов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технологическим процессом;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Производственная практика</a:t>
          </a:r>
        </a:p>
      </dsp:txBody>
      <dsp:txXfrm>
        <a:off x="8484" y="1127138"/>
        <a:ext cx="2495150" cy="2854800"/>
      </dsp:txXfrm>
    </dsp:sp>
    <dsp:sp modelId="{8EF698EB-FD48-4C43-B805-B081492521FA}">
      <dsp:nvSpPr>
        <dsp:cNvPr id="0" name=""/>
        <dsp:cNvSpPr/>
      </dsp:nvSpPr>
      <dsp:spPr>
        <a:xfrm>
          <a:off x="2814057" y="0"/>
          <a:ext cx="2495150" cy="998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Снижено количество часов по непрофильным дисциплинам               (в рамках минимальных требований по изучению предметов)</a:t>
          </a:r>
        </a:p>
      </dsp:txBody>
      <dsp:txXfrm>
        <a:off x="2814057" y="0"/>
        <a:ext cx="2495150" cy="998060"/>
      </dsp:txXfrm>
    </dsp:sp>
    <dsp:sp modelId="{03B0DD5D-CE5B-4CDC-A2D4-EF8884D52248}">
      <dsp:nvSpPr>
        <dsp:cNvPr id="0" name=""/>
        <dsp:cNvSpPr/>
      </dsp:nvSpPr>
      <dsp:spPr>
        <a:xfrm>
          <a:off x="2844523" y="1127138"/>
          <a:ext cx="2495150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Астрономия;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Иностранный язык;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Биология;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</a:t>
          </a:r>
        </a:p>
      </dsp:txBody>
      <dsp:txXfrm>
        <a:off x="2844523" y="1127138"/>
        <a:ext cx="2495150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239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Причины необходимости интенсификации работы по подбору персонала – региональные и отраслевые особенности.</a:t>
            </a:r>
          </a:p>
          <a:p>
            <a:r>
              <a:rPr lang="ru-RU" dirty="0"/>
              <a:t>Коми – в числе демографических аутсайдеров.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3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2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97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19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9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3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5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7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7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8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7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7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788C42-ADCB-42BF-8D63-BC4FFBA5F4F8}"/>
              </a:ext>
            </a:extLst>
          </p:cNvPr>
          <p:cNvSpPr/>
          <p:nvPr userDrawn="1"/>
        </p:nvSpPr>
        <p:spPr>
          <a:xfrm>
            <a:off x="388590" y="303498"/>
            <a:ext cx="150962" cy="35687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CF6536-AFD4-4398-86E6-926ABD073A2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1560" y="627534"/>
            <a:ext cx="8136000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C542259D-C1D6-40FE-9C8A-699CBBE9D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441">
          <p15:clr>
            <a:srgbClr val="FBAE40"/>
          </p15:clr>
        </p15:guide>
        <p15:guide id="4" pos="57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6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997">
          <p15:clr>
            <a:srgbClr val="FBAE40"/>
          </p15:clr>
        </p15:guide>
        <p15:guide id="4" orient="horz" pos="1233">
          <p15:clr>
            <a:srgbClr val="FBAE40"/>
          </p15:clr>
        </p15:guide>
        <p15:guide id="5" orient="horz" pos="1999">
          <p15:clr>
            <a:srgbClr val="FBAE40"/>
          </p15:clr>
        </p15:guide>
        <p15:guide id="6" orient="horz" pos="2234">
          <p15:clr>
            <a:srgbClr val="FBAE40"/>
          </p15:clr>
        </p15:guide>
        <p15:guide id="7" pos="1090">
          <p15:clr>
            <a:srgbClr val="FBAE40"/>
          </p15:clr>
        </p15:guide>
        <p15:guide id="8" pos="3556">
          <p15:clr>
            <a:srgbClr val="FBAE40"/>
          </p15:clr>
        </p15:guide>
        <p15:guide id="9" pos="3976">
          <p15:clr>
            <a:srgbClr val="FBAE40"/>
          </p15:clr>
        </p15:guide>
        <p15:guide id="10" pos="4656">
          <p15:clr>
            <a:srgbClr val="FBAE40"/>
          </p15:clr>
        </p15:guide>
        <p15:guide id="11" pos="1772">
          <p15:clr>
            <a:srgbClr val="FBAE40"/>
          </p15:clr>
        </p15:guide>
        <p15:guide id="12" pos="21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2274" y="0"/>
            <a:ext cx="9146273" cy="483518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271" y="1761661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876256" y="67121"/>
            <a:ext cx="2058536" cy="3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6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2275" y="4668456"/>
            <a:ext cx="9146273" cy="483518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23478"/>
            <a:ext cx="1203176" cy="2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9144000" cy="4104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68" y="699542"/>
            <a:ext cx="616170" cy="774584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259632" y="699542"/>
            <a:ext cx="7632848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i="0" dirty="0">
                <a:latin typeface="Tahoma" pitchFamily="34" charset="0"/>
              </a:rPr>
              <a:t>Всегда в движении!</a:t>
            </a:r>
          </a:p>
        </p:txBody>
      </p:sp>
    </p:spTree>
    <p:extLst>
      <p:ext uri="{BB962C8B-B14F-4D97-AF65-F5344CB8AC3E}">
        <p14:creationId xmlns:p14="http://schemas.microsoft.com/office/powerpoint/2010/main" val="154967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зитка для НП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B0152B-30B2-49F8-A652-E11BDBEC32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67100" cy="1547813"/>
          </a:xfrm>
          <a:solidFill>
            <a:schemeClr val="bg1">
              <a:lumMod val="95000"/>
            </a:schemeClr>
          </a:solidFill>
        </p:spPr>
        <p:txBody>
          <a:bodyPr lIns="72000" tIns="72000" anchor="t" anchorCtr="0">
            <a:normAutofit/>
          </a:bodyPr>
          <a:lstStyle>
            <a:lvl1pPr>
              <a:lnSpc>
                <a:spcPct val="90000"/>
              </a:lnSpc>
              <a:defRPr sz="1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Вставьте фото вашего предприятия, при необходимости переместите его на задний план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0AAE7DE-AEAB-4467-89C7-FB511C3163C6}"/>
              </a:ext>
            </a:extLst>
          </p:cNvPr>
          <p:cNvSpPr/>
          <p:nvPr userDrawn="1"/>
        </p:nvSpPr>
        <p:spPr>
          <a:xfrm>
            <a:off x="7391400" y="1563688"/>
            <a:ext cx="1752600" cy="19827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algn="l"/>
            <a:endParaRPr lang="ru-RU" sz="180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80589EE-46BA-45A5-85CE-1588F62D2A8C}"/>
              </a:ext>
            </a:extLst>
          </p:cNvPr>
          <p:cNvSpPr/>
          <p:nvPr userDrawn="1"/>
        </p:nvSpPr>
        <p:spPr>
          <a:xfrm>
            <a:off x="3482975" y="1563687"/>
            <a:ext cx="3907381" cy="19843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Глубина и выход светлых, 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8F9324-5503-49C9-B7D2-CF566282FE4E}"/>
              </a:ext>
            </a:extLst>
          </p:cNvPr>
          <p:cNvSpPr/>
          <p:nvPr userDrawn="1"/>
        </p:nvSpPr>
        <p:spPr>
          <a:xfrm>
            <a:off x="3479608" y="0"/>
            <a:ext cx="1092199" cy="1569939"/>
          </a:xfrm>
          <a:prstGeom prst="rect">
            <a:avLst/>
          </a:prstGeom>
          <a:solidFill>
            <a:srgbClr val="DD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AA09BE4-46A0-4674-AD42-E2B74131EE0B}"/>
              </a:ext>
            </a:extLst>
          </p:cNvPr>
          <p:cNvSpPr/>
          <p:nvPr userDrawn="1"/>
        </p:nvSpPr>
        <p:spPr>
          <a:xfrm>
            <a:off x="-1" y="1555699"/>
            <a:ext cx="3479801" cy="1990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Операционный доход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68" name="Дуга 67">
            <a:extLst>
              <a:ext uri="{FF2B5EF4-FFF2-40B4-BE49-F238E27FC236}">
                <a16:creationId xmlns:a16="http://schemas.microsoft.com/office/drawing/2014/main" id="{BA8AED59-081E-406D-B01B-196EEF36898A}"/>
              </a:ext>
            </a:extLst>
          </p:cNvPr>
          <p:cNvSpPr>
            <a:spLocks noChangeAspect="1"/>
          </p:cNvSpPr>
          <p:nvPr userDrawn="1"/>
        </p:nvSpPr>
        <p:spPr>
          <a:xfrm rot="19368834">
            <a:off x="7673700" y="1793579"/>
            <a:ext cx="1188000" cy="1188000"/>
          </a:xfrm>
          <a:prstGeom prst="arc">
            <a:avLst>
              <a:gd name="adj1" fmla="val 7537871"/>
              <a:gd name="adj2" fmla="val 2911461"/>
            </a:avLst>
          </a:prstGeom>
          <a:ln w="38100" cap="rnd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8EE3DC2-A133-46C9-B2CA-6D0CA4853369}"/>
              </a:ext>
            </a:extLst>
          </p:cNvPr>
          <p:cNvSpPr/>
          <p:nvPr userDrawn="1"/>
        </p:nvSpPr>
        <p:spPr>
          <a:xfrm>
            <a:off x="4572000" y="3546475"/>
            <a:ext cx="4572000" cy="159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rgbClr val="C33D3D"/>
                </a:solidFill>
                <a:latin typeface="Arial Narrow" panose="020B0606020202030204" pitchFamily="34" charset="0"/>
              </a:rPr>
              <a:t>Индекс механической готовности </a:t>
            </a:r>
            <a:r>
              <a:rPr lang="en-US" sz="1600" dirty="0">
                <a:solidFill>
                  <a:srgbClr val="C33D3D"/>
                </a:solidFill>
                <a:latin typeface="Arial Narrow" panose="020B0606020202030204" pitchFamily="34" charset="0"/>
              </a:rPr>
              <a:t>MA</a:t>
            </a:r>
            <a:r>
              <a:rPr lang="ru-RU" sz="1600" dirty="0">
                <a:solidFill>
                  <a:srgbClr val="C33D3D"/>
                </a:solidFill>
                <a:latin typeface="Arial Narrow" panose="020B0606020202030204" pitchFamily="34" charset="0"/>
              </a:rPr>
              <a:t>, %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93C541B-0BAA-4901-8321-301F9EEC6A4B}"/>
              </a:ext>
            </a:extLst>
          </p:cNvPr>
          <p:cNvSpPr/>
          <p:nvPr userDrawn="1"/>
        </p:nvSpPr>
        <p:spPr>
          <a:xfrm>
            <a:off x="4572000" y="0"/>
            <a:ext cx="4572000" cy="1563688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88B0419-D7F5-42EF-9118-A96C7EDA4154}"/>
              </a:ext>
            </a:extLst>
          </p:cNvPr>
          <p:cNvSpPr/>
          <p:nvPr userDrawn="1"/>
        </p:nvSpPr>
        <p:spPr>
          <a:xfrm>
            <a:off x="0" y="3546475"/>
            <a:ext cx="4572000" cy="1597025"/>
          </a:xfrm>
          <a:prstGeom prst="rect">
            <a:avLst/>
          </a:prstGeom>
          <a:solidFill>
            <a:srgbClr val="CD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marL="0" marR="0" lvl="0" indent="0" algn="l" defTabSz="779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2"/>
                </a:solidFill>
                <a:latin typeface="Arial Narrow" panose="020B0606020202030204" pitchFamily="34" charset="0"/>
              </a:rPr>
              <a:t>Индекс энергоемкости </a:t>
            </a:r>
            <a:r>
              <a:rPr lang="en-US" sz="1600" dirty="0">
                <a:solidFill>
                  <a:schemeClr val="bg2"/>
                </a:solidFill>
                <a:latin typeface="Arial Narrow" panose="020B0606020202030204" pitchFamily="34" charset="0"/>
              </a:rPr>
              <a:t>EII</a:t>
            </a:r>
            <a:endParaRPr lang="ru-RU" sz="16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0" algn="l"/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8695C64-E047-4CC3-ACA0-986547ED6513}"/>
              </a:ext>
            </a:extLst>
          </p:cNvPr>
          <p:cNvGrpSpPr/>
          <p:nvPr userDrawn="1"/>
        </p:nvGrpSpPr>
        <p:grpSpPr>
          <a:xfrm>
            <a:off x="6401651" y="109038"/>
            <a:ext cx="2699464" cy="401436"/>
            <a:chOff x="6401651" y="182190"/>
            <a:chExt cx="2699464" cy="401436"/>
          </a:xfrm>
        </p:grpSpPr>
        <p:sp>
          <p:nvSpPr>
            <p:cNvPr id="83" name="Заголовок 1">
              <a:extLst>
                <a:ext uri="{FF2B5EF4-FFF2-40B4-BE49-F238E27FC236}">
                  <a16:creationId xmlns:a16="http://schemas.microsoft.com/office/drawing/2014/main" id="{99A367F0-01AF-4696-8A6E-403A302CBB7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481383" y="182190"/>
              <a:ext cx="108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5" name="Заголовок 1">
              <a:extLst>
                <a:ext uri="{FF2B5EF4-FFF2-40B4-BE49-F238E27FC236}">
                  <a16:creationId xmlns:a16="http://schemas.microsoft.com/office/drawing/2014/main" id="{E72A3652-0282-4C94-96C1-6AF832E45B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61115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80" name="Заголовок 1">
              <a:extLst>
                <a:ext uri="{FF2B5EF4-FFF2-40B4-BE49-F238E27FC236}">
                  <a16:creationId xmlns:a16="http://schemas.microsoft.com/office/drawing/2014/main" id="{E522B4D9-FF77-462A-9279-7BAA0E9278C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41517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sp>
          <p:nvSpPr>
            <p:cNvPr id="82" name="Заголовок 1">
              <a:extLst>
                <a:ext uri="{FF2B5EF4-FFF2-40B4-BE49-F238E27FC236}">
                  <a16:creationId xmlns:a16="http://schemas.microsoft.com/office/drawing/2014/main" id="{19E14F9B-5B82-4935-8494-0034C112FE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01651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88" name="Заголовок 1">
              <a:extLst>
                <a:ext uri="{FF2B5EF4-FFF2-40B4-BE49-F238E27FC236}">
                  <a16:creationId xmlns:a16="http://schemas.microsoft.com/office/drawing/2014/main" id="{8753E697-2A9A-4D03-BA7F-8BCB31370CE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61115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план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1C20EB1-0CC4-4B79-B8DB-1C5FE580B911}"/>
                </a:ext>
              </a:extLst>
            </p:cNvPr>
            <p:cNvGrpSpPr/>
            <p:nvPr userDrawn="1"/>
          </p:nvGrpSpPr>
          <p:grpSpPr>
            <a:xfrm>
              <a:off x="7481383" y="368182"/>
              <a:ext cx="1079866" cy="215444"/>
              <a:chOff x="7481383" y="368182"/>
              <a:chExt cx="1079866" cy="215444"/>
            </a:xfrm>
          </p:grpSpPr>
          <p:sp>
            <p:nvSpPr>
              <p:cNvPr id="89" name="Заголовок 1">
                <a:extLst>
                  <a:ext uri="{FF2B5EF4-FFF2-40B4-BE49-F238E27FC236}">
                    <a16:creationId xmlns:a16="http://schemas.microsoft.com/office/drawing/2014/main" id="{7F2E145A-E529-4137-A001-DB94B56AE1F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81383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  <p:sp>
            <p:nvSpPr>
              <p:cNvPr id="90" name="Заголовок 1">
                <a:extLst>
                  <a:ext uri="{FF2B5EF4-FFF2-40B4-BE49-F238E27FC236}">
                    <a16:creationId xmlns:a16="http://schemas.microsoft.com/office/drawing/2014/main" id="{E9558DC6-3A0B-4984-9C5A-B81DE06F028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021249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sp>
          <p:nvSpPr>
            <p:cNvPr id="91" name="Заголовок 1">
              <a:extLst>
                <a:ext uri="{FF2B5EF4-FFF2-40B4-BE49-F238E27FC236}">
                  <a16:creationId xmlns:a16="http://schemas.microsoft.com/office/drawing/2014/main" id="{1BB8DEB1-62FF-4EFF-957E-CEED16AF49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41517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факт</a:t>
              </a:r>
            </a:p>
          </p:txBody>
        </p:sp>
        <p:sp>
          <p:nvSpPr>
            <p:cNvPr id="92" name="Заголовок 1">
              <a:extLst>
                <a:ext uri="{FF2B5EF4-FFF2-40B4-BE49-F238E27FC236}">
                  <a16:creationId xmlns:a16="http://schemas.microsoft.com/office/drawing/2014/main" id="{EE314FD1-FBE4-46BD-B02B-6A70BE6558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01651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факт</a:t>
              </a:r>
            </a:p>
          </p:txBody>
        </p:sp>
      </p:grp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756C69B2-939B-4181-A8D1-FA01D1E39B2F}"/>
              </a:ext>
            </a:extLst>
          </p:cNvPr>
          <p:cNvCxnSpPr>
            <a:cxnSpLocks/>
          </p:cNvCxnSpPr>
          <p:nvPr userDrawn="1"/>
        </p:nvCxnSpPr>
        <p:spPr>
          <a:xfrm>
            <a:off x="3605620" y="1824213"/>
            <a:ext cx="144000" cy="0"/>
          </a:xfrm>
          <a:prstGeom prst="line">
            <a:avLst/>
          </a:prstGeom>
          <a:ln w="19050" cap="rnd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5BFAAD2E-4B03-48D5-A5C4-E4377A0FFBE8}"/>
              </a:ext>
            </a:extLst>
          </p:cNvPr>
          <p:cNvCxnSpPr>
            <a:cxnSpLocks/>
          </p:cNvCxnSpPr>
          <p:nvPr userDrawn="1"/>
        </p:nvCxnSpPr>
        <p:spPr>
          <a:xfrm>
            <a:off x="4430903" y="1824213"/>
            <a:ext cx="144000" cy="0"/>
          </a:xfrm>
          <a:prstGeom prst="line">
            <a:avLst/>
          </a:prstGeom>
          <a:ln w="19050" cap="rnd">
            <a:solidFill>
              <a:srgbClr val="006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2EDAB803-4519-4AC5-A622-F511CFB6B019}"/>
              </a:ext>
            </a:extLst>
          </p:cNvPr>
          <p:cNvCxnSpPr/>
          <p:nvPr userDrawn="1"/>
        </p:nvCxnSpPr>
        <p:spPr>
          <a:xfrm flipV="1">
            <a:off x="0" y="3554362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E22893D0-C661-47C8-AEE4-FF152ACA0C21}"/>
              </a:ext>
            </a:extLst>
          </p:cNvPr>
          <p:cNvCxnSpPr>
            <a:cxnSpLocks/>
          </p:cNvCxnSpPr>
          <p:nvPr userDrawn="1"/>
        </p:nvCxnSpPr>
        <p:spPr>
          <a:xfrm>
            <a:off x="7390845" y="1562100"/>
            <a:ext cx="0" cy="19964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7B22BA5C-9FE4-439D-BD18-4B06EC9514C4}"/>
              </a:ext>
            </a:extLst>
          </p:cNvPr>
          <p:cNvCxnSpPr>
            <a:cxnSpLocks/>
          </p:cNvCxnSpPr>
          <p:nvPr userDrawn="1"/>
        </p:nvCxnSpPr>
        <p:spPr>
          <a:xfrm>
            <a:off x="4571445" y="-19318"/>
            <a:ext cx="0" cy="15697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95AA0A17-7327-4811-8BA3-F0F919575A20}"/>
              </a:ext>
            </a:extLst>
          </p:cNvPr>
          <p:cNvCxnSpPr>
            <a:cxnSpLocks/>
          </p:cNvCxnSpPr>
          <p:nvPr userDrawn="1"/>
        </p:nvCxnSpPr>
        <p:spPr>
          <a:xfrm>
            <a:off x="0" y="156363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3727452-2269-4BDA-ACEC-46D93FA60675}"/>
              </a:ext>
            </a:extLst>
          </p:cNvPr>
          <p:cNvSpPr txBox="1"/>
          <p:nvPr userDrawn="1"/>
        </p:nvSpPr>
        <p:spPr>
          <a:xfrm>
            <a:off x="3479800" y="1048703"/>
            <a:ext cx="109080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FED56F-7ADB-4045-BBF2-6B1F9FC981C8}"/>
              </a:ext>
            </a:extLst>
          </p:cNvPr>
          <p:cNvSpPr txBox="1"/>
          <p:nvPr userDrawn="1"/>
        </p:nvSpPr>
        <p:spPr>
          <a:xfrm>
            <a:off x="3479800" y="724957"/>
            <a:ext cx="10908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</a:t>
            </a:r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F5AAE468-B3AA-40E5-8FC2-F982E393D4C2}"/>
              </a:ext>
            </a:extLst>
          </p:cNvPr>
          <p:cNvGrpSpPr/>
          <p:nvPr userDrawn="1"/>
        </p:nvGrpSpPr>
        <p:grpSpPr>
          <a:xfrm>
            <a:off x="82676" y="3110404"/>
            <a:ext cx="3331221" cy="436071"/>
            <a:chOff x="616076" y="3110404"/>
            <a:chExt cx="3331221" cy="436071"/>
          </a:xfrm>
        </p:grpSpPr>
        <p:sp>
          <p:nvSpPr>
            <p:cNvPr id="150" name="Заголовок 1">
              <a:extLst>
                <a:ext uri="{FF2B5EF4-FFF2-40B4-BE49-F238E27FC236}">
                  <a16:creationId xmlns:a16="http://schemas.microsoft.com/office/drawing/2014/main" id="{7602B6E0-AEA8-4BA5-9CDF-DA7594D4C1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43112" y="3294680"/>
              <a:ext cx="1147763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grpSp>
          <p:nvGrpSpPr>
            <p:cNvPr id="173" name="Группа 172">
              <a:extLst>
                <a:ext uri="{FF2B5EF4-FFF2-40B4-BE49-F238E27FC236}">
                  <a16:creationId xmlns:a16="http://schemas.microsoft.com/office/drawing/2014/main" id="{0B02F7BA-346D-42FB-B248-B39D16DD202C}"/>
                </a:ext>
              </a:extLst>
            </p:cNvPr>
            <p:cNvGrpSpPr/>
            <p:nvPr userDrawn="1"/>
          </p:nvGrpSpPr>
          <p:grpSpPr>
            <a:xfrm>
              <a:off x="3407297" y="3110404"/>
              <a:ext cx="540000" cy="436071"/>
              <a:chOff x="2921522" y="3110404"/>
              <a:chExt cx="540000" cy="436071"/>
            </a:xfrm>
          </p:grpSpPr>
          <p:sp>
            <p:nvSpPr>
              <p:cNvPr id="151" name="Заголовок 1">
                <a:extLst>
                  <a:ext uri="{FF2B5EF4-FFF2-40B4-BE49-F238E27FC236}">
                    <a16:creationId xmlns:a16="http://schemas.microsoft.com/office/drawing/2014/main" id="{BE01D468-8106-4E22-95AA-5625BD6C418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21522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202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154" name="Заголовок 1">
                <a:extLst>
                  <a:ext uri="{FF2B5EF4-FFF2-40B4-BE49-F238E27FC236}">
                    <a16:creationId xmlns:a16="http://schemas.microsoft.com/office/drawing/2014/main" id="{12C2F6BD-0B84-424B-B3CA-013443D430E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21522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</p:grp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id="{7DAACBEB-D21B-4016-B7F4-E69E6ECF70A3}"/>
                </a:ext>
              </a:extLst>
            </p:cNvPr>
            <p:cNvGrpSpPr/>
            <p:nvPr userDrawn="1"/>
          </p:nvGrpSpPr>
          <p:grpSpPr>
            <a:xfrm>
              <a:off x="2013240" y="3110404"/>
              <a:ext cx="1241791" cy="215444"/>
              <a:chOff x="7367083" y="368182"/>
              <a:chExt cx="1241791" cy="215444"/>
            </a:xfrm>
          </p:grpSpPr>
          <p:sp>
            <p:nvSpPr>
              <p:cNvPr id="158" name="Заголовок 1">
                <a:extLst>
                  <a:ext uri="{FF2B5EF4-FFF2-40B4-BE49-F238E27FC236}">
                    <a16:creationId xmlns:a16="http://schemas.microsoft.com/office/drawing/2014/main" id="{E870441E-930D-4BF9-AD79-369AC39538D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367083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  <p:sp>
            <p:nvSpPr>
              <p:cNvPr id="159" name="Заголовок 1">
                <a:extLst>
                  <a:ext uri="{FF2B5EF4-FFF2-40B4-BE49-F238E27FC236}">
                    <a16:creationId xmlns:a16="http://schemas.microsoft.com/office/drawing/2014/main" id="{C4C6709C-56BB-4EB5-B0D7-CF16FAFFB88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068874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BAD8E602-D707-46B9-A6FD-201ECA4AADBB}"/>
                </a:ext>
              </a:extLst>
            </p:cNvPr>
            <p:cNvGrpSpPr/>
            <p:nvPr userDrawn="1"/>
          </p:nvGrpSpPr>
          <p:grpSpPr>
            <a:xfrm>
              <a:off x="1301924" y="3110404"/>
              <a:ext cx="540000" cy="436071"/>
              <a:chOff x="1301924" y="3110404"/>
              <a:chExt cx="540000" cy="436071"/>
            </a:xfrm>
          </p:grpSpPr>
          <p:sp>
            <p:nvSpPr>
              <p:cNvPr id="152" name="Заголовок 1">
                <a:extLst>
                  <a:ext uri="{FF2B5EF4-FFF2-40B4-BE49-F238E27FC236}">
                    <a16:creationId xmlns:a16="http://schemas.microsoft.com/office/drawing/2014/main" id="{B8BD8C99-63AF-4E0D-99D3-BD6F1127E32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202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156" name="Заголовок 1">
                <a:extLst>
                  <a:ext uri="{FF2B5EF4-FFF2-40B4-BE49-F238E27FC236}">
                    <a16:creationId xmlns:a16="http://schemas.microsoft.com/office/drawing/2014/main" id="{63A79BB2-CF5F-4BF6-99CA-83EB99DA352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grpSp>
          <p:nvGrpSpPr>
            <p:cNvPr id="162" name="Группа 161">
              <a:extLst>
                <a:ext uri="{FF2B5EF4-FFF2-40B4-BE49-F238E27FC236}">
                  <a16:creationId xmlns:a16="http://schemas.microsoft.com/office/drawing/2014/main" id="{47C6D8C8-7F2F-4F5F-873E-33CF0F04FD73}"/>
                </a:ext>
              </a:extLst>
            </p:cNvPr>
            <p:cNvGrpSpPr/>
            <p:nvPr userDrawn="1"/>
          </p:nvGrpSpPr>
          <p:grpSpPr>
            <a:xfrm>
              <a:off x="616076" y="3110404"/>
              <a:ext cx="540000" cy="436071"/>
              <a:chOff x="1301924" y="3110404"/>
              <a:chExt cx="540000" cy="436071"/>
            </a:xfrm>
          </p:grpSpPr>
          <p:sp>
            <p:nvSpPr>
              <p:cNvPr id="163" name="Заголовок 1">
                <a:extLst>
                  <a:ext uri="{FF2B5EF4-FFF2-40B4-BE49-F238E27FC236}">
                    <a16:creationId xmlns:a16="http://schemas.microsoft.com/office/drawing/2014/main" id="{4070E44D-2CF1-4107-9834-88A316B7B9D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</a:p>
            </p:txBody>
          </p:sp>
          <p:sp>
            <p:nvSpPr>
              <p:cNvPr id="164" name="Заголовок 1">
                <a:extLst>
                  <a:ext uri="{FF2B5EF4-FFF2-40B4-BE49-F238E27FC236}">
                    <a16:creationId xmlns:a16="http://schemas.microsoft.com/office/drawing/2014/main" id="{B51027FB-A951-4219-BE2F-B0A512CCE0E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B2A5128E-2302-4065-B588-848771A7C3F2}"/>
              </a:ext>
            </a:extLst>
          </p:cNvPr>
          <p:cNvGrpSpPr/>
          <p:nvPr userDrawn="1"/>
        </p:nvGrpSpPr>
        <p:grpSpPr>
          <a:xfrm>
            <a:off x="704399" y="4876316"/>
            <a:ext cx="3163202" cy="251795"/>
            <a:chOff x="4824030" y="4876316"/>
            <a:chExt cx="3163202" cy="251795"/>
          </a:xfrm>
        </p:grpSpPr>
        <p:sp>
          <p:nvSpPr>
            <p:cNvPr id="178" name="Заголовок 1">
              <a:extLst>
                <a:ext uri="{FF2B5EF4-FFF2-40B4-BE49-F238E27FC236}">
                  <a16:creationId xmlns:a16="http://schemas.microsoft.com/office/drawing/2014/main" id="{DD65A786-CA7B-4ED4-A37F-0BEDD56848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79" name="Заголовок 1">
              <a:extLst>
                <a:ext uri="{FF2B5EF4-FFF2-40B4-BE49-F238E27FC236}">
                  <a16:creationId xmlns:a16="http://schemas.microsoft.com/office/drawing/2014/main" id="{67A57F27-DAC5-44EB-BE23-62D7C54683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180" name="Заголовок 1">
              <a:extLst>
                <a:ext uri="{FF2B5EF4-FFF2-40B4-BE49-F238E27FC236}">
                  <a16:creationId xmlns:a16="http://schemas.microsoft.com/office/drawing/2014/main" id="{EE88FF5A-765B-4C30-BFE3-FB00DE350BA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181" name="Заголовок 1">
              <a:extLst>
                <a:ext uri="{FF2B5EF4-FFF2-40B4-BE49-F238E27FC236}">
                  <a16:creationId xmlns:a16="http://schemas.microsoft.com/office/drawing/2014/main" id="{9C6E1625-BCD4-4E63-B724-0D005C6D4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82" name="Заголовок 1">
              <a:extLst>
                <a:ext uri="{FF2B5EF4-FFF2-40B4-BE49-F238E27FC236}">
                  <a16:creationId xmlns:a16="http://schemas.microsoft.com/office/drawing/2014/main" id="{11528EC6-4689-4310-A099-BC61035B59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836E0877-1D21-41BE-9F64-0297FF95B01A}"/>
              </a:ext>
            </a:extLst>
          </p:cNvPr>
          <p:cNvCxnSpPr>
            <a:cxnSpLocks/>
          </p:cNvCxnSpPr>
          <p:nvPr userDrawn="1"/>
        </p:nvCxnSpPr>
        <p:spPr>
          <a:xfrm>
            <a:off x="4589733" y="3573779"/>
            <a:ext cx="0" cy="15697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3ECC5981-A97F-4F8B-A633-76BA2713C8C9}"/>
              </a:ext>
            </a:extLst>
          </p:cNvPr>
          <p:cNvGrpSpPr/>
          <p:nvPr userDrawn="1"/>
        </p:nvGrpSpPr>
        <p:grpSpPr>
          <a:xfrm>
            <a:off x="3872712" y="3296268"/>
            <a:ext cx="3163202" cy="251795"/>
            <a:chOff x="4824030" y="4876316"/>
            <a:chExt cx="3163202" cy="251795"/>
          </a:xfrm>
        </p:grpSpPr>
        <p:sp>
          <p:nvSpPr>
            <p:cNvPr id="187" name="Заголовок 1">
              <a:extLst>
                <a:ext uri="{FF2B5EF4-FFF2-40B4-BE49-F238E27FC236}">
                  <a16:creationId xmlns:a16="http://schemas.microsoft.com/office/drawing/2014/main" id="{FFE1BF19-1FAF-4116-B9D9-DF8C852FBC1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88" name="Заголовок 1">
              <a:extLst>
                <a:ext uri="{FF2B5EF4-FFF2-40B4-BE49-F238E27FC236}">
                  <a16:creationId xmlns:a16="http://schemas.microsoft.com/office/drawing/2014/main" id="{D90A3544-8F71-49FC-8E78-3F71AA9A486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89" name="Заголовок 1">
              <a:extLst>
                <a:ext uri="{FF2B5EF4-FFF2-40B4-BE49-F238E27FC236}">
                  <a16:creationId xmlns:a16="http://schemas.microsoft.com/office/drawing/2014/main" id="{E015953E-2B1C-4EFD-959E-C03F1C97A1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190" name="Заголовок 1">
              <a:extLst>
                <a:ext uri="{FF2B5EF4-FFF2-40B4-BE49-F238E27FC236}">
                  <a16:creationId xmlns:a16="http://schemas.microsoft.com/office/drawing/2014/main" id="{CA665B9D-9FFF-4A29-9A21-58C7DB3DD0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91" name="Заголовок 1">
              <a:extLst>
                <a:ext uri="{FF2B5EF4-FFF2-40B4-BE49-F238E27FC236}">
                  <a16:creationId xmlns:a16="http://schemas.microsoft.com/office/drawing/2014/main" id="{084C7C19-EDDB-442D-A52B-EAEA4F177CD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C0510C7C-CF7E-44CE-BA4B-353E24F79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7" b="107"/>
          <a:stretch/>
        </p:blipFill>
        <p:spPr>
          <a:xfrm>
            <a:off x="3858533" y="0"/>
            <a:ext cx="341049" cy="34104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54B0BE0-FFC9-4E49-8704-424171D80D81}"/>
              </a:ext>
            </a:extLst>
          </p:cNvPr>
          <p:cNvSpPr txBox="1"/>
          <p:nvPr userDrawn="1"/>
        </p:nvSpPr>
        <p:spPr>
          <a:xfrm>
            <a:off x="7390800" y="3081595"/>
            <a:ext cx="1753200" cy="44319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Эффект за 2022 год</a:t>
            </a:r>
            <a:b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 Дорожной карте</a:t>
            </a:r>
          </a:p>
        </p:txBody>
      </p:sp>
      <p:sp>
        <p:nvSpPr>
          <p:cNvPr id="195" name="Текст 8">
            <a:extLst>
              <a:ext uri="{FF2B5EF4-FFF2-40B4-BE49-F238E27FC236}">
                <a16:creationId xmlns:a16="http://schemas.microsoft.com/office/drawing/2014/main" id="{2DF492B5-FF30-4C60-85F2-91D81A9DD1D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89382" y="1959930"/>
            <a:ext cx="756637" cy="615553"/>
          </a:xfrm>
          <a:noFill/>
          <a:ln>
            <a:noFill/>
          </a:ln>
        </p:spPr>
        <p:txBody>
          <a:bodyPr wrap="square" lIns="0" anchor="b" anchorCtr="0">
            <a:spAutoFit/>
          </a:bodyPr>
          <a:lstStyle>
            <a:lvl1pPr algn="ctr">
              <a:defRPr sz="4000" b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5,8</a:t>
            </a:r>
          </a:p>
        </p:txBody>
      </p: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2200C8A3-C4C2-4DF7-A441-CF33AEB40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" r="35" b="19587"/>
          <a:stretch/>
        </p:blipFill>
        <p:spPr>
          <a:xfrm>
            <a:off x="3701707" y="22434"/>
            <a:ext cx="648000" cy="648000"/>
          </a:xfrm>
          <a:prstGeom prst="rect">
            <a:avLst/>
          </a:prstGeom>
        </p:spPr>
      </p:pic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5FA35561-5564-4EFF-BE19-61F580D4A644}"/>
              </a:ext>
            </a:extLst>
          </p:cNvPr>
          <p:cNvGrpSpPr/>
          <p:nvPr userDrawn="1"/>
        </p:nvGrpSpPr>
        <p:grpSpPr>
          <a:xfrm>
            <a:off x="5276399" y="4876316"/>
            <a:ext cx="3163202" cy="251795"/>
            <a:chOff x="4824030" y="4876316"/>
            <a:chExt cx="3163202" cy="251795"/>
          </a:xfrm>
        </p:grpSpPr>
        <p:sp>
          <p:nvSpPr>
            <p:cNvPr id="204" name="Заголовок 1">
              <a:extLst>
                <a:ext uri="{FF2B5EF4-FFF2-40B4-BE49-F238E27FC236}">
                  <a16:creationId xmlns:a16="http://schemas.microsoft.com/office/drawing/2014/main" id="{E379607F-3D5C-4BA4-AA40-ECC23601F23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05" name="Заголовок 1">
              <a:extLst>
                <a:ext uri="{FF2B5EF4-FFF2-40B4-BE49-F238E27FC236}">
                  <a16:creationId xmlns:a16="http://schemas.microsoft.com/office/drawing/2014/main" id="{DAE9A5AA-6140-4029-9CB2-A37E8D4DFD3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206" name="Заголовок 1">
              <a:extLst>
                <a:ext uri="{FF2B5EF4-FFF2-40B4-BE49-F238E27FC236}">
                  <a16:creationId xmlns:a16="http://schemas.microsoft.com/office/drawing/2014/main" id="{728FB6B2-0528-4A58-8329-C97C0BAECE3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207" name="Заголовок 1">
              <a:extLst>
                <a:ext uri="{FF2B5EF4-FFF2-40B4-BE49-F238E27FC236}">
                  <a16:creationId xmlns:a16="http://schemas.microsoft.com/office/drawing/2014/main" id="{7A8ABD4A-CDF5-4ACA-8761-0D162B53857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08" name="Заголовок 1">
              <a:extLst>
                <a:ext uri="{FF2B5EF4-FFF2-40B4-BE49-F238E27FC236}">
                  <a16:creationId xmlns:a16="http://schemas.microsoft.com/office/drawing/2014/main" id="{67F15E21-C5FA-4FF1-A6BD-60D3A7491DE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10" name="Текст 8">
            <a:extLst>
              <a:ext uri="{FF2B5EF4-FFF2-40B4-BE49-F238E27FC236}">
                <a16:creationId xmlns:a16="http://schemas.microsoft.com/office/drawing/2014/main" id="{5E7A9F19-C3D0-4FD8-8DB5-DC59F2F43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7826" y="2521594"/>
            <a:ext cx="391142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млрд</a:t>
            </a:r>
          </a:p>
        </p:txBody>
      </p:sp>
      <p:sp>
        <p:nvSpPr>
          <p:cNvPr id="111" name="Текст 8">
            <a:extLst>
              <a:ext uri="{FF2B5EF4-FFF2-40B4-BE49-F238E27FC236}">
                <a16:creationId xmlns:a16="http://schemas.microsoft.com/office/drawing/2014/main" id="{12D85DF8-BEC5-4B7D-A32E-FB7C08FE4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0089" y="2521594"/>
            <a:ext cx="144000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₽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06D58AE-5DD7-4C1B-8D36-A9476C30940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131202"/>
            <a:ext cx="2813050" cy="307777"/>
          </a:xfrm>
          <a:solidFill>
            <a:srgbClr val="DD0030"/>
          </a:solidFill>
          <a:ln>
            <a:noFill/>
          </a:ln>
        </p:spPr>
        <p:txBody>
          <a:bodyPr lIns="72000" anchor="b" anchorCtr="0">
            <a:spAutoFit/>
          </a:bodyPr>
          <a:lstStyle>
            <a:lvl1pPr>
              <a:defRPr sz="20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Пермский НПЗ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5A221BD8-0F65-45EB-A1B7-8C71140F6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782" y="1616438"/>
            <a:ext cx="736018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млрд руб.</a:t>
            </a:r>
          </a:p>
        </p:txBody>
      </p:sp>
      <p:pic>
        <p:nvPicPr>
          <p:cNvPr id="22" name="Рисунок 21" descr="Монеты контур">
            <a:extLst>
              <a:ext uri="{FF2B5EF4-FFF2-40B4-BE49-F238E27FC236}">
                <a16:creationId xmlns:a16="http://schemas.microsoft.com/office/drawing/2014/main" id="{B5E4E166-2A18-4134-A64C-801A3188F5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367738" y="2485043"/>
            <a:ext cx="659650" cy="659650"/>
          </a:xfrm>
          <a:prstGeom prst="rect">
            <a:avLst/>
          </a:prstGeom>
        </p:spPr>
      </p:pic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34ACCB7B-E37B-4590-BC94-B759D6EEB8EE}"/>
              </a:ext>
            </a:extLst>
          </p:cNvPr>
          <p:cNvCxnSpPr>
            <a:cxnSpLocks/>
          </p:cNvCxnSpPr>
          <p:nvPr userDrawn="1"/>
        </p:nvCxnSpPr>
        <p:spPr>
          <a:xfrm>
            <a:off x="3491880" y="-32018"/>
            <a:ext cx="0" cy="3593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75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906">
          <p15:clr>
            <a:srgbClr val="FBAE40"/>
          </p15:clr>
        </p15:guide>
        <p15:guide id="4" orient="horz" pos="1233">
          <p15:clr>
            <a:srgbClr val="FBAE40"/>
          </p15:clr>
        </p15:guide>
        <p15:guide id="5" orient="horz" pos="1983">
          <p15:clr>
            <a:srgbClr val="FBAE40"/>
          </p15:clr>
        </p15:guide>
        <p15:guide id="6" orient="horz" pos="2210">
          <p15:clr>
            <a:srgbClr val="FBAE40"/>
          </p15:clr>
        </p15:guide>
        <p15:guide id="7" pos="1090">
          <p15:clr>
            <a:srgbClr val="FBAE40"/>
          </p15:clr>
        </p15:guide>
        <p15:guide id="8" pos="3556">
          <p15:clr>
            <a:srgbClr val="FBAE40"/>
          </p15:clr>
        </p15:guide>
        <p15:guide id="9" pos="3969">
          <p15:clr>
            <a:srgbClr val="FBAE40"/>
          </p15:clr>
        </p15:guide>
        <p15:guide id="10" pos="4656">
          <p15:clr>
            <a:srgbClr val="FBAE40"/>
          </p15:clr>
        </p15:guide>
        <p15:guide id="11" pos="1772">
          <p15:clr>
            <a:srgbClr val="FBAE40"/>
          </p15:clr>
        </p15:guide>
        <p15:guide id="12" pos="2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зитка для СТ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B0152B-30B2-49F8-A652-E11BDBEC32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67100" cy="1547813"/>
          </a:xfrm>
          <a:solidFill>
            <a:schemeClr val="bg1">
              <a:lumMod val="95000"/>
            </a:schemeClr>
          </a:solidFill>
        </p:spPr>
        <p:txBody>
          <a:bodyPr lIns="72000" tIns="72000" anchor="t" anchorCtr="0">
            <a:normAutofit/>
          </a:bodyPr>
          <a:lstStyle>
            <a:lvl1pPr>
              <a:lnSpc>
                <a:spcPct val="90000"/>
              </a:lnSpc>
              <a:defRPr sz="1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Вставьте фото вашего предприятия, при необходимости переместите его на задний план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0AAE7DE-AEAB-4467-89C7-FB511C3163C6}"/>
              </a:ext>
            </a:extLst>
          </p:cNvPr>
          <p:cNvSpPr/>
          <p:nvPr userDrawn="1"/>
        </p:nvSpPr>
        <p:spPr>
          <a:xfrm>
            <a:off x="7391400" y="1563688"/>
            <a:ext cx="1752600" cy="19827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algn="l"/>
            <a:endParaRPr lang="ru-RU" sz="180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80589EE-46BA-45A5-85CE-1588F62D2A8C}"/>
              </a:ext>
            </a:extLst>
          </p:cNvPr>
          <p:cNvSpPr/>
          <p:nvPr userDrawn="1"/>
        </p:nvSpPr>
        <p:spPr>
          <a:xfrm>
            <a:off x="3486807" y="1563687"/>
            <a:ext cx="3903549" cy="19843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Максимальная выработка этилена в сутки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, тонн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8F9324-5503-49C9-B7D2-CF566282FE4E}"/>
              </a:ext>
            </a:extLst>
          </p:cNvPr>
          <p:cNvSpPr/>
          <p:nvPr userDrawn="1"/>
        </p:nvSpPr>
        <p:spPr>
          <a:xfrm>
            <a:off x="3479608" y="0"/>
            <a:ext cx="1092199" cy="1569939"/>
          </a:xfrm>
          <a:prstGeom prst="rect">
            <a:avLst/>
          </a:prstGeom>
          <a:solidFill>
            <a:srgbClr val="DD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AA09BE4-46A0-4674-AD42-E2B74131EE0B}"/>
              </a:ext>
            </a:extLst>
          </p:cNvPr>
          <p:cNvSpPr/>
          <p:nvPr userDrawn="1"/>
        </p:nvSpPr>
        <p:spPr>
          <a:xfrm>
            <a:off x="-1" y="1555699"/>
            <a:ext cx="3479801" cy="1990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Операционный доход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68" name="Дуга 67">
            <a:extLst>
              <a:ext uri="{FF2B5EF4-FFF2-40B4-BE49-F238E27FC236}">
                <a16:creationId xmlns:a16="http://schemas.microsoft.com/office/drawing/2014/main" id="{BA8AED59-081E-406D-B01B-196EEF36898A}"/>
              </a:ext>
            </a:extLst>
          </p:cNvPr>
          <p:cNvSpPr>
            <a:spLocks noChangeAspect="1"/>
          </p:cNvSpPr>
          <p:nvPr userDrawn="1"/>
        </p:nvSpPr>
        <p:spPr>
          <a:xfrm rot="19368834">
            <a:off x="7673700" y="1793579"/>
            <a:ext cx="1188000" cy="1188000"/>
          </a:xfrm>
          <a:prstGeom prst="arc">
            <a:avLst>
              <a:gd name="adj1" fmla="val 7537871"/>
              <a:gd name="adj2" fmla="val 2911461"/>
            </a:avLst>
          </a:prstGeom>
          <a:ln w="38100" cap="rnd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8EE3DC2-A133-46C9-B2CA-6D0CA4853369}"/>
              </a:ext>
            </a:extLst>
          </p:cNvPr>
          <p:cNvSpPr/>
          <p:nvPr userDrawn="1"/>
        </p:nvSpPr>
        <p:spPr>
          <a:xfrm>
            <a:off x="4572000" y="3546475"/>
            <a:ext cx="4572000" cy="159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rgbClr val="C33D3D"/>
                </a:solidFill>
                <a:latin typeface="Arial Narrow" panose="020B0606020202030204" pitchFamily="34" charset="0"/>
              </a:rPr>
              <a:t>Выработка полипропилена</a:t>
            </a:r>
            <a:r>
              <a:rPr lang="ru-RU" sz="1400" dirty="0">
                <a:solidFill>
                  <a:srgbClr val="C33D3D"/>
                </a:solidFill>
                <a:latin typeface="Arial Narrow" panose="020B0606020202030204" pitchFamily="34" charset="0"/>
              </a:rPr>
              <a:t>, тыс. т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93C541B-0BAA-4901-8321-301F9EEC6A4B}"/>
              </a:ext>
            </a:extLst>
          </p:cNvPr>
          <p:cNvSpPr/>
          <p:nvPr userDrawn="1"/>
        </p:nvSpPr>
        <p:spPr>
          <a:xfrm>
            <a:off x="4572000" y="0"/>
            <a:ext cx="4572000" cy="1563688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88B0419-D7F5-42EF-9118-A96C7EDA4154}"/>
              </a:ext>
            </a:extLst>
          </p:cNvPr>
          <p:cNvSpPr/>
          <p:nvPr userDrawn="1"/>
        </p:nvSpPr>
        <p:spPr>
          <a:xfrm>
            <a:off x="0" y="3546475"/>
            <a:ext cx="4572000" cy="1597025"/>
          </a:xfrm>
          <a:prstGeom prst="rect">
            <a:avLst/>
          </a:prstGeom>
          <a:solidFill>
            <a:srgbClr val="CD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marL="0" marR="0" lvl="0" indent="0" algn="l" defTabSz="779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2"/>
                </a:solidFill>
                <a:latin typeface="Arial Narrow" panose="020B0606020202030204" pitchFamily="34" charset="0"/>
              </a:rPr>
              <a:t>Выработка полиэтилена</a:t>
            </a:r>
            <a:r>
              <a:rPr lang="ru-RU" sz="1400" dirty="0">
                <a:solidFill>
                  <a:schemeClr val="bg2"/>
                </a:solidFill>
                <a:latin typeface="Arial Narrow" panose="020B0606020202030204" pitchFamily="34" charset="0"/>
              </a:rPr>
              <a:t>, тыс. т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l"/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8695C64-E047-4CC3-ACA0-986547ED6513}"/>
              </a:ext>
            </a:extLst>
          </p:cNvPr>
          <p:cNvGrpSpPr/>
          <p:nvPr userDrawn="1"/>
        </p:nvGrpSpPr>
        <p:grpSpPr>
          <a:xfrm>
            <a:off x="6401651" y="109038"/>
            <a:ext cx="2699464" cy="401436"/>
            <a:chOff x="6401651" y="182190"/>
            <a:chExt cx="2699464" cy="401436"/>
          </a:xfrm>
        </p:grpSpPr>
        <p:sp>
          <p:nvSpPr>
            <p:cNvPr id="83" name="Заголовок 1">
              <a:extLst>
                <a:ext uri="{FF2B5EF4-FFF2-40B4-BE49-F238E27FC236}">
                  <a16:creationId xmlns:a16="http://schemas.microsoft.com/office/drawing/2014/main" id="{99A367F0-01AF-4696-8A6E-403A302CBB7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481383" y="182190"/>
              <a:ext cx="108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5" name="Заголовок 1">
              <a:extLst>
                <a:ext uri="{FF2B5EF4-FFF2-40B4-BE49-F238E27FC236}">
                  <a16:creationId xmlns:a16="http://schemas.microsoft.com/office/drawing/2014/main" id="{E72A3652-0282-4C94-96C1-6AF832E45B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61115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80" name="Заголовок 1">
              <a:extLst>
                <a:ext uri="{FF2B5EF4-FFF2-40B4-BE49-F238E27FC236}">
                  <a16:creationId xmlns:a16="http://schemas.microsoft.com/office/drawing/2014/main" id="{E522B4D9-FF77-462A-9279-7BAA0E9278C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41517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82" name="Заголовок 1">
              <a:extLst>
                <a:ext uri="{FF2B5EF4-FFF2-40B4-BE49-F238E27FC236}">
                  <a16:creationId xmlns:a16="http://schemas.microsoft.com/office/drawing/2014/main" id="{19E14F9B-5B82-4935-8494-0034C112FE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01651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88" name="Заголовок 1">
              <a:extLst>
                <a:ext uri="{FF2B5EF4-FFF2-40B4-BE49-F238E27FC236}">
                  <a16:creationId xmlns:a16="http://schemas.microsoft.com/office/drawing/2014/main" id="{8753E697-2A9A-4D03-BA7F-8BCB31370CE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61115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план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1C20EB1-0CC4-4B79-B8DB-1C5FE580B911}"/>
                </a:ext>
              </a:extLst>
            </p:cNvPr>
            <p:cNvGrpSpPr/>
            <p:nvPr userDrawn="1"/>
          </p:nvGrpSpPr>
          <p:grpSpPr>
            <a:xfrm>
              <a:off x="7481383" y="368182"/>
              <a:ext cx="1079866" cy="215444"/>
              <a:chOff x="7481383" y="368182"/>
              <a:chExt cx="1079866" cy="215444"/>
            </a:xfrm>
          </p:grpSpPr>
          <p:sp>
            <p:nvSpPr>
              <p:cNvPr id="89" name="Заголовок 1">
                <a:extLst>
                  <a:ext uri="{FF2B5EF4-FFF2-40B4-BE49-F238E27FC236}">
                    <a16:creationId xmlns:a16="http://schemas.microsoft.com/office/drawing/2014/main" id="{7F2E145A-E529-4137-A001-DB94B56AE1F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81383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  <p:sp>
            <p:nvSpPr>
              <p:cNvPr id="90" name="Заголовок 1">
                <a:extLst>
                  <a:ext uri="{FF2B5EF4-FFF2-40B4-BE49-F238E27FC236}">
                    <a16:creationId xmlns:a16="http://schemas.microsoft.com/office/drawing/2014/main" id="{E9558DC6-3A0B-4984-9C5A-B81DE06F028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021249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sp>
          <p:nvSpPr>
            <p:cNvPr id="91" name="Заголовок 1">
              <a:extLst>
                <a:ext uri="{FF2B5EF4-FFF2-40B4-BE49-F238E27FC236}">
                  <a16:creationId xmlns:a16="http://schemas.microsoft.com/office/drawing/2014/main" id="{1BB8DEB1-62FF-4EFF-957E-CEED16AF49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41517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факт</a:t>
              </a:r>
            </a:p>
          </p:txBody>
        </p:sp>
        <p:sp>
          <p:nvSpPr>
            <p:cNvPr id="92" name="Заголовок 1">
              <a:extLst>
                <a:ext uri="{FF2B5EF4-FFF2-40B4-BE49-F238E27FC236}">
                  <a16:creationId xmlns:a16="http://schemas.microsoft.com/office/drawing/2014/main" id="{EE314FD1-FBE4-46BD-B02B-6A70BE6558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01651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факт</a:t>
              </a:r>
            </a:p>
          </p:txBody>
        </p:sp>
      </p:grp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2EDAB803-4519-4AC5-A622-F511CFB6B019}"/>
              </a:ext>
            </a:extLst>
          </p:cNvPr>
          <p:cNvCxnSpPr/>
          <p:nvPr userDrawn="1"/>
        </p:nvCxnSpPr>
        <p:spPr>
          <a:xfrm flipV="1">
            <a:off x="0" y="3554362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E22893D0-C661-47C8-AEE4-FF152ACA0C21}"/>
              </a:ext>
            </a:extLst>
          </p:cNvPr>
          <p:cNvCxnSpPr>
            <a:cxnSpLocks/>
          </p:cNvCxnSpPr>
          <p:nvPr userDrawn="1"/>
        </p:nvCxnSpPr>
        <p:spPr>
          <a:xfrm>
            <a:off x="7390845" y="1562100"/>
            <a:ext cx="0" cy="19964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7B22BA5C-9FE4-439D-BD18-4B06EC9514C4}"/>
              </a:ext>
            </a:extLst>
          </p:cNvPr>
          <p:cNvCxnSpPr>
            <a:cxnSpLocks/>
          </p:cNvCxnSpPr>
          <p:nvPr userDrawn="1"/>
        </p:nvCxnSpPr>
        <p:spPr>
          <a:xfrm>
            <a:off x="4571445" y="0"/>
            <a:ext cx="0" cy="1552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95AA0A17-7327-4811-8BA3-F0F919575A20}"/>
              </a:ext>
            </a:extLst>
          </p:cNvPr>
          <p:cNvCxnSpPr>
            <a:cxnSpLocks/>
          </p:cNvCxnSpPr>
          <p:nvPr userDrawn="1"/>
        </p:nvCxnSpPr>
        <p:spPr>
          <a:xfrm>
            <a:off x="0" y="156363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3727452-2269-4BDA-ACEC-46D93FA60675}"/>
              </a:ext>
            </a:extLst>
          </p:cNvPr>
          <p:cNvSpPr txBox="1"/>
          <p:nvPr userDrawn="1"/>
        </p:nvSpPr>
        <p:spPr>
          <a:xfrm>
            <a:off x="3479800" y="1048703"/>
            <a:ext cx="109080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FED56F-7ADB-4045-BBF2-6B1F9FC981C8}"/>
              </a:ext>
            </a:extLst>
          </p:cNvPr>
          <p:cNvSpPr txBox="1"/>
          <p:nvPr userDrawn="1"/>
        </p:nvSpPr>
        <p:spPr>
          <a:xfrm>
            <a:off x="3479800" y="724957"/>
            <a:ext cx="10908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</a:t>
            </a:r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F5AAE468-B3AA-40E5-8FC2-F982E393D4C2}"/>
              </a:ext>
            </a:extLst>
          </p:cNvPr>
          <p:cNvGrpSpPr/>
          <p:nvPr userDrawn="1"/>
        </p:nvGrpSpPr>
        <p:grpSpPr>
          <a:xfrm>
            <a:off x="82676" y="3110404"/>
            <a:ext cx="3331221" cy="436071"/>
            <a:chOff x="616076" y="3110404"/>
            <a:chExt cx="3331221" cy="436071"/>
          </a:xfrm>
        </p:grpSpPr>
        <p:sp>
          <p:nvSpPr>
            <p:cNvPr id="150" name="Заголовок 1">
              <a:extLst>
                <a:ext uri="{FF2B5EF4-FFF2-40B4-BE49-F238E27FC236}">
                  <a16:creationId xmlns:a16="http://schemas.microsoft.com/office/drawing/2014/main" id="{7602B6E0-AEA8-4BA5-9CDF-DA7594D4C1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43112" y="3294680"/>
              <a:ext cx="1147763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grpSp>
          <p:nvGrpSpPr>
            <p:cNvPr id="173" name="Группа 172">
              <a:extLst>
                <a:ext uri="{FF2B5EF4-FFF2-40B4-BE49-F238E27FC236}">
                  <a16:creationId xmlns:a16="http://schemas.microsoft.com/office/drawing/2014/main" id="{0B02F7BA-346D-42FB-B248-B39D16DD202C}"/>
                </a:ext>
              </a:extLst>
            </p:cNvPr>
            <p:cNvGrpSpPr/>
            <p:nvPr userDrawn="1"/>
          </p:nvGrpSpPr>
          <p:grpSpPr>
            <a:xfrm>
              <a:off x="3407297" y="3110404"/>
              <a:ext cx="540000" cy="436071"/>
              <a:chOff x="2921522" y="3110404"/>
              <a:chExt cx="540000" cy="436071"/>
            </a:xfrm>
          </p:grpSpPr>
          <p:sp>
            <p:nvSpPr>
              <p:cNvPr id="151" name="Заголовок 1">
                <a:extLst>
                  <a:ext uri="{FF2B5EF4-FFF2-40B4-BE49-F238E27FC236}">
                    <a16:creationId xmlns:a16="http://schemas.microsoft.com/office/drawing/2014/main" id="{BE01D468-8106-4E22-95AA-5625BD6C418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21522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202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154" name="Заголовок 1">
                <a:extLst>
                  <a:ext uri="{FF2B5EF4-FFF2-40B4-BE49-F238E27FC236}">
                    <a16:creationId xmlns:a16="http://schemas.microsoft.com/office/drawing/2014/main" id="{12C2F6BD-0B84-424B-B3CA-013443D430E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21522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</p:grp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id="{7DAACBEB-D21B-4016-B7F4-E69E6ECF70A3}"/>
                </a:ext>
              </a:extLst>
            </p:cNvPr>
            <p:cNvGrpSpPr/>
            <p:nvPr userDrawn="1"/>
          </p:nvGrpSpPr>
          <p:grpSpPr>
            <a:xfrm>
              <a:off x="2013240" y="3110404"/>
              <a:ext cx="1241791" cy="215444"/>
              <a:chOff x="7367083" y="368182"/>
              <a:chExt cx="1241791" cy="215444"/>
            </a:xfrm>
          </p:grpSpPr>
          <p:sp>
            <p:nvSpPr>
              <p:cNvPr id="158" name="Заголовок 1">
                <a:extLst>
                  <a:ext uri="{FF2B5EF4-FFF2-40B4-BE49-F238E27FC236}">
                    <a16:creationId xmlns:a16="http://schemas.microsoft.com/office/drawing/2014/main" id="{E870441E-930D-4BF9-AD79-369AC39538D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367083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  <p:sp>
            <p:nvSpPr>
              <p:cNvPr id="159" name="Заголовок 1">
                <a:extLst>
                  <a:ext uri="{FF2B5EF4-FFF2-40B4-BE49-F238E27FC236}">
                    <a16:creationId xmlns:a16="http://schemas.microsoft.com/office/drawing/2014/main" id="{C4C6709C-56BB-4EB5-B0D7-CF16FAFFB88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068874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BAD8E602-D707-46B9-A6FD-201ECA4AADBB}"/>
                </a:ext>
              </a:extLst>
            </p:cNvPr>
            <p:cNvGrpSpPr/>
            <p:nvPr userDrawn="1"/>
          </p:nvGrpSpPr>
          <p:grpSpPr>
            <a:xfrm>
              <a:off x="1301924" y="3110404"/>
              <a:ext cx="540000" cy="436071"/>
              <a:chOff x="1301924" y="3110404"/>
              <a:chExt cx="540000" cy="436071"/>
            </a:xfrm>
          </p:grpSpPr>
          <p:sp>
            <p:nvSpPr>
              <p:cNvPr id="152" name="Заголовок 1">
                <a:extLst>
                  <a:ext uri="{FF2B5EF4-FFF2-40B4-BE49-F238E27FC236}">
                    <a16:creationId xmlns:a16="http://schemas.microsoft.com/office/drawing/2014/main" id="{B8BD8C99-63AF-4E0D-99D3-BD6F1127E32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202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156" name="Заголовок 1">
                <a:extLst>
                  <a:ext uri="{FF2B5EF4-FFF2-40B4-BE49-F238E27FC236}">
                    <a16:creationId xmlns:a16="http://schemas.microsoft.com/office/drawing/2014/main" id="{63A79BB2-CF5F-4BF6-99CA-83EB99DA352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grpSp>
          <p:nvGrpSpPr>
            <p:cNvPr id="162" name="Группа 161">
              <a:extLst>
                <a:ext uri="{FF2B5EF4-FFF2-40B4-BE49-F238E27FC236}">
                  <a16:creationId xmlns:a16="http://schemas.microsoft.com/office/drawing/2014/main" id="{47C6D8C8-7F2F-4F5F-873E-33CF0F04FD73}"/>
                </a:ext>
              </a:extLst>
            </p:cNvPr>
            <p:cNvGrpSpPr/>
            <p:nvPr userDrawn="1"/>
          </p:nvGrpSpPr>
          <p:grpSpPr>
            <a:xfrm>
              <a:off x="616076" y="3110404"/>
              <a:ext cx="540000" cy="436071"/>
              <a:chOff x="1301924" y="3110404"/>
              <a:chExt cx="540000" cy="436071"/>
            </a:xfrm>
          </p:grpSpPr>
          <p:sp>
            <p:nvSpPr>
              <p:cNvPr id="163" name="Заголовок 1">
                <a:extLst>
                  <a:ext uri="{FF2B5EF4-FFF2-40B4-BE49-F238E27FC236}">
                    <a16:creationId xmlns:a16="http://schemas.microsoft.com/office/drawing/2014/main" id="{4070E44D-2CF1-4107-9834-88A316B7B9D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</a:p>
            </p:txBody>
          </p:sp>
          <p:sp>
            <p:nvSpPr>
              <p:cNvPr id="164" name="Заголовок 1">
                <a:extLst>
                  <a:ext uri="{FF2B5EF4-FFF2-40B4-BE49-F238E27FC236}">
                    <a16:creationId xmlns:a16="http://schemas.microsoft.com/office/drawing/2014/main" id="{B51027FB-A951-4219-BE2F-B0A512CCE0E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</p:grp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836E0877-1D21-41BE-9F64-0297FF95B01A}"/>
              </a:ext>
            </a:extLst>
          </p:cNvPr>
          <p:cNvCxnSpPr>
            <a:cxnSpLocks/>
          </p:cNvCxnSpPr>
          <p:nvPr userDrawn="1"/>
        </p:nvCxnSpPr>
        <p:spPr>
          <a:xfrm>
            <a:off x="4589733" y="3573779"/>
            <a:ext cx="0" cy="15697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3ECC5981-A97F-4F8B-A633-76BA2713C8C9}"/>
              </a:ext>
            </a:extLst>
          </p:cNvPr>
          <p:cNvGrpSpPr/>
          <p:nvPr userDrawn="1"/>
        </p:nvGrpSpPr>
        <p:grpSpPr>
          <a:xfrm>
            <a:off x="3872712" y="3296268"/>
            <a:ext cx="3163202" cy="251795"/>
            <a:chOff x="4824030" y="4876316"/>
            <a:chExt cx="3163202" cy="251795"/>
          </a:xfrm>
        </p:grpSpPr>
        <p:sp>
          <p:nvSpPr>
            <p:cNvPr id="187" name="Заголовок 1">
              <a:extLst>
                <a:ext uri="{FF2B5EF4-FFF2-40B4-BE49-F238E27FC236}">
                  <a16:creationId xmlns:a16="http://schemas.microsoft.com/office/drawing/2014/main" id="{FFE1BF19-1FAF-4116-B9D9-DF8C852FBC1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88" name="Заголовок 1">
              <a:extLst>
                <a:ext uri="{FF2B5EF4-FFF2-40B4-BE49-F238E27FC236}">
                  <a16:creationId xmlns:a16="http://schemas.microsoft.com/office/drawing/2014/main" id="{D90A3544-8F71-49FC-8E78-3F71AA9A486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89" name="Заголовок 1">
              <a:extLst>
                <a:ext uri="{FF2B5EF4-FFF2-40B4-BE49-F238E27FC236}">
                  <a16:creationId xmlns:a16="http://schemas.microsoft.com/office/drawing/2014/main" id="{E015953E-2B1C-4EFD-959E-C03F1C97A1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190" name="Заголовок 1">
              <a:extLst>
                <a:ext uri="{FF2B5EF4-FFF2-40B4-BE49-F238E27FC236}">
                  <a16:creationId xmlns:a16="http://schemas.microsoft.com/office/drawing/2014/main" id="{CA665B9D-9FFF-4A29-9A21-58C7DB3DD0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91" name="Заголовок 1">
              <a:extLst>
                <a:ext uri="{FF2B5EF4-FFF2-40B4-BE49-F238E27FC236}">
                  <a16:creationId xmlns:a16="http://schemas.microsoft.com/office/drawing/2014/main" id="{084C7C19-EDDB-442D-A52B-EAEA4F177CD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C0510C7C-CF7E-44CE-BA4B-353E24F79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7" b="107"/>
          <a:stretch/>
        </p:blipFill>
        <p:spPr>
          <a:xfrm>
            <a:off x="3858533" y="0"/>
            <a:ext cx="341049" cy="34104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54B0BE0-FFC9-4E49-8704-424171D80D81}"/>
              </a:ext>
            </a:extLst>
          </p:cNvPr>
          <p:cNvSpPr txBox="1"/>
          <p:nvPr userDrawn="1"/>
        </p:nvSpPr>
        <p:spPr>
          <a:xfrm>
            <a:off x="7390800" y="3081595"/>
            <a:ext cx="1753200" cy="44319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Эффект за 2022 год</a:t>
            </a:r>
            <a:b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 Дорожной карте</a:t>
            </a:r>
          </a:p>
        </p:txBody>
      </p:sp>
      <p:sp>
        <p:nvSpPr>
          <p:cNvPr id="195" name="Текст 8">
            <a:extLst>
              <a:ext uri="{FF2B5EF4-FFF2-40B4-BE49-F238E27FC236}">
                <a16:creationId xmlns:a16="http://schemas.microsoft.com/office/drawing/2014/main" id="{2DF492B5-FF30-4C60-85F2-91D81A9DD1D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89382" y="1959930"/>
            <a:ext cx="756637" cy="615553"/>
          </a:xfrm>
          <a:noFill/>
          <a:ln>
            <a:noFill/>
          </a:ln>
        </p:spPr>
        <p:txBody>
          <a:bodyPr wrap="square" lIns="0" anchor="b" anchorCtr="0">
            <a:spAutoFit/>
          </a:bodyPr>
          <a:lstStyle>
            <a:lvl1pPr algn="ctr">
              <a:defRPr sz="4000" b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5,8</a:t>
            </a:r>
          </a:p>
        </p:txBody>
      </p: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2200C8A3-C4C2-4DF7-A441-CF33AEB40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" r="35" b="19587"/>
          <a:stretch/>
        </p:blipFill>
        <p:spPr>
          <a:xfrm>
            <a:off x="3701707" y="22434"/>
            <a:ext cx="648000" cy="648000"/>
          </a:xfrm>
          <a:prstGeom prst="rect">
            <a:avLst/>
          </a:prstGeom>
        </p:spPr>
      </p:pic>
      <p:sp>
        <p:nvSpPr>
          <p:cNvPr id="110" name="Текст 8">
            <a:extLst>
              <a:ext uri="{FF2B5EF4-FFF2-40B4-BE49-F238E27FC236}">
                <a16:creationId xmlns:a16="http://schemas.microsoft.com/office/drawing/2014/main" id="{5E7A9F19-C3D0-4FD8-8DB5-DC59F2F43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7826" y="2521594"/>
            <a:ext cx="391142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млрд</a:t>
            </a:r>
          </a:p>
        </p:txBody>
      </p:sp>
      <p:sp>
        <p:nvSpPr>
          <p:cNvPr id="111" name="Текст 8">
            <a:extLst>
              <a:ext uri="{FF2B5EF4-FFF2-40B4-BE49-F238E27FC236}">
                <a16:creationId xmlns:a16="http://schemas.microsoft.com/office/drawing/2014/main" id="{12D85DF8-BEC5-4B7D-A32E-FB7C08FE4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0089" y="2521594"/>
            <a:ext cx="144000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₽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06D58AE-5DD7-4C1B-8D36-A9476C30940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131202"/>
            <a:ext cx="1730375" cy="307777"/>
          </a:xfrm>
          <a:solidFill>
            <a:srgbClr val="DD0030"/>
          </a:solidFill>
          <a:ln>
            <a:noFill/>
          </a:ln>
        </p:spPr>
        <p:txBody>
          <a:bodyPr wrap="square" lIns="72000" anchor="b" anchorCtr="0">
            <a:spAutoFit/>
          </a:bodyPr>
          <a:lstStyle>
            <a:lvl1pPr>
              <a:defRPr sz="20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Ставролен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5A221BD8-0F65-45EB-A1B7-8C71140F6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782" y="1616438"/>
            <a:ext cx="736018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млрд руб.</a:t>
            </a:r>
          </a:p>
        </p:txBody>
      </p:sp>
      <p:pic>
        <p:nvPicPr>
          <p:cNvPr id="22" name="Рисунок 21" descr="Монеты контур">
            <a:extLst>
              <a:ext uri="{FF2B5EF4-FFF2-40B4-BE49-F238E27FC236}">
                <a16:creationId xmlns:a16="http://schemas.microsoft.com/office/drawing/2014/main" id="{B5E4E166-2A18-4134-A64C-801A3188F5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367738" y="2485043"/>
            <a:ext cx="659650" cy="659650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19B6C4B9-F442-47E8-8D89-AE337CE6A763}"/>
              </a:ext>
            </a:extLst>
          </p:cNvPr>
          <p:cNvGrpSpPr/>
          <p:nvPr userDrawn="1"/>
        </p:nvGrpSpPr>
        <p:grpSpPr>
          <a:xfrm>
            <a:off x="704399" y="4876316"/>
            <a:ext cx="3163202" cy="251795"/>
            <a:chOff x="4824030" y="4876316"/>
            <a:chExt cx="3163202" cy="251795"/>
          </a:xfrm>
        </p:grpSpPr>
        <p:sp>
          <p:nvSpPr>
            <p:cNvPr id="76" name="Заголовок 1">
              <a:extLst>
                <a:ext uri="{FF2B5EF4-FFF2-40B4-BE49-F238E27FC236}">
                  <a16:creationId xmlns:a16="http://schemas.microsoft.com/office/drawing/2014/main" id="{944BC3F6-9F28-43F4-807B-F77F540CB6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77" name="Заголовок 1">
              <a:extLst>
                <a:ext uri="{FF2B5EF4-FFF2-40B4-BE49-F238E27FC236}">
                  <a16:creationId xmlns:a16="http://schemas.microsoft.com/office/drawing/2014/main" id="{71FB0984-22F3-4700-AAFE-DE35324E98D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78" name="Заголовок 1">
              <a:extLst>
                <a:ext uri="{FF2B5EF4-FFF2-40B4-BE49-F238E27FC236}">
                  <a16:creationId xmlns:a16="http://schemas.microsoft.com/office/drawing/2014/main" id="{72E39131-6246-43ED-8ECA-8D9E4F477E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79" name="Заголовок 1">
              <a:extLst>
                <a:ext uri="{FF2B5EF4-FFF2-40B4-BE49-F238E27FC236}">
                  <a16:creationId xmlns:a16="http://schemas.microsoft.com/office/drawing/2014/main" id="{3CF8F089-6E06-4239-8806-89B2BFFEF20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1" name="Заголовок 1">
              <a:extLst>
                <a:ext uri="{FF2B5EF4-FFF2-40B4-BE49-F238E27FC236}">
                  <a16:creationId xmlns:a16="http://schemas.microsoft.com/office/drawing/2014/main" id="{94AE02CB-F026-4FDD-834E-3DB16340F8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934A4F53-3BA7-4BB6-82BB-42535544FFE6}"/>
              </a:ext>
            </a:extLst>
          </p:cNvPr>
          <p:cNvGrpSpPr/>
          <p:nvPr userDrawn="1"/>
        </p:nvGrpSpPr>
        <p:grpSpPr>
          <a:xfrm>
            <a:off x="5276399" y="4876316"/>
            <a:ext cx="3163202" cy="251795"/>
            <a:chOff x="4824030" y="4876316"/>
            <a:chExt cx="3163202" cy="251795"/>
          </a:xfrm>
        </p:grpSpPr>
        <p:sp>
          <p:nvSpPr>
            <p:cNvPr id="93" name="Заголовок 1">
              <a:extLst>
                <a:ext uri="{FF2B5EF4-FFF2-40B4-BE49-F238E27FC236}">
                  <a16:creationId xmlns:a16="http://schemas.microsoft.com/office/drawing/2014/main" id="{1FA93515-9371-4745-A919-8CF5A584CA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94" name="Заголовок 1">
              <a:extLst>
                <a:ext uri="{FF2B5EF4-FFF2-40B4-BE49-F238E27FC236}">
                  <a16:creationId xmlns:a16="http://schemas.microsoft.com/office/drawing/2014/main" id="{104503C1-4E5D-4A00-8E8A-26CAFC08D1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95" name="Заголовок 1">
              <a:extLst>
                <a:ext uri="{FF2B5EF4-FFF2-40B4-BE49-F238E27FC236}">
                  <a16:creationId xmlns:a16="http://schemas.microsoft.com/office/drawing/2014/main" id="{B588E07A-EE1A-429E-9014-EA29C0435CA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96" name="Заголовок 1">
              <a:extLst>
                <a:ext uri="{FF2B5EF4-FFF2-40B4-BE49-F238E27FC236}">
                  <a16:creationId xmlns:a16="http://schemas.microsoft.com/office/drawing/2014/main" id="{E1464001-EB0C-4064-8A87-EAA908B47B1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97" name="Заголовок 1">
              <a:extLst>
                <a:ext uri="{FF2B5EF4-FFF2-40B4-BE49-F238E27FC236}">
                  <a16:creationId xmlns:a16="http://schemas.microsoft.com/office/drawing/2014/main" id="{32D1A4C9-6CB6-4292-B149-EB42A3DDCCB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F9EDB3D1-C5C8-4842-BBC8-511E1B21892B}"/>
              </a:ext>
            </a:extLst>
          </p:cNvPr>
          <p:cNvCxnSpPr>
            <a:cxnSpLocks/>
          </p:cNvCxnSpPr>
          <p:nvPr userDrawn="1"/>
        </p:nvCxnSpPr>
        <p:spPr>
          <a:xfrm>
            <a:off x="3491880" y="0"/>
            <a:ext cx="0" cy="3548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61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906">
          <p15:clr>
            <a:srgbClr val="FBAE40"/>
          </p15:clr>
        </p15:guide>
        <p15:guide id="4" orient="horz" pos="1233">
          <p15:clr>
            <a:srgbClr val="FBAE40"/>
          </p15:clr>
        </p15:guide>
        <p15:guide id="5" orient="horz" pos="1983">
          <p15:clr>
            <a:srgbClr val="FBAE40"/>
          </p15:clr>
        </p15:guide>
        <p15:guide id="6" orient="horz" pos="2210">
          <p15:clr>
            <a:srgbClr val="FBAE40"/>
          </p15:clr>
        </p15:guide>
        <p15:guide id="7" pos="1090">
          <p15:clr>
            <a:srgbClr val="FBAE40"/>
          </p15:clr>
        </p15:guide>
        <p15:guide id="8" pos="3556">
          <p15:clr>
            <a:srgbClr val="FBAE40"/>
          </p15:clr>
        </p15:guide>
        <p15:guide id="9" pos="3969">
          <p15:clr>
            <a:srgbClr val="FBAE40"/>
          </p15:clr>
        </p15:guide>
        <p15:guide id="10" pos="4656">
          <p15:clr>
            <a:srgbClr val="FBAE40"/>
          </p15:clr>
        </p15:guide>
        <p15:guide id="11" pos="1772">
          <p15:clr>
            <a:srgbClr val="FBAE40"/>
          </p15:clr>
        </p15:guide>
        <p15:guide id="12" pos="21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зитка для СОР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B0152B-30B2-49F8-A652-E11BDBEC32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67100" cy="1547813"/>
          </a:xfrm>
          <a:solidFill>
            <a:schemeClr val="bg1">
              <a:lumMod val="95000"/>
            </a:schemeClr>
          </a:solidFill>
        </p:spPr>
        <p:txBody>
          <a:bodyPr lIns="72000" tIns="72000" anchor="t" anchorCtr="0">
            <a:normAutofit/>
          </a:bodyPr>
          <a:lstStyle>
            <a:lvl1pPr>
              <a:lnSpc>
                <a:spcPct val="90000"/>
              </a:lnSpc>
              <a:defRPr sz="1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Вставьте фото вашего предприятия, при необходимости переместите его на задний план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0AAE7DE-AEAB-4467-89C7-FB511C3163C6}"/>
              </a:ext>
            </a:extLst>
          </p:cNvPr>
          <p:cNvSpPr/>
          <p:nvPr userDrawn="1"/>
        </p:nvSpPr>
        <p:spPr>
          <a:xfrm>
            <a:off x="7391400" y="1563688"/>
            <a:ext cx="1752600" cy="19827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algn="l"/>
            <a:endParaRPr lang="ru-RU" sz="180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80589EE-46BA-45A5-85CE-1588F62D2A8C}"/>
              </a:ext>
            </a:extLst>
          </p:cNvPr>
          <p:cNvSpPr/>
          <p:nvPr userDrawn="1"/>
        </p:nvSpPr>
        <p:spPr>
          <a:xfrm>
            <a:off x="3482791" y="1563687"/>
            <a:ext cx="3907565" cy="19843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Среднесуточная выработка НАК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, тонн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8F9324-5503-49C9-B7D2-CF566282FE4E}"/>
              </a:ext>
            </a:extLst>
          </p:cNvPr>
          <p:cNvSpPr/>
          <p:nvPr userDrawn="1"/>
        </p:nvSpPr>
        <p:spPr>
          <a:xfrm>
            <a:off x="3479608" y="0"/>
            <a:ext cx="1092199" cy="1569939"/>
          </a:xfrm>
          <a:prstGeom prst="rect">
            <a:avLst/>
          </a:prstGeom>
          <a:solidFill>
            <a:srgbClr val="DD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AA09BE4-46A0-4674-AD42-E2B74131EE0B}"/>
              </a:ext>
            </a:extLst>
          </p:cNvPr>
          <p:cNvSpPr/>
          <p:nvPr userDrawn="1"/>
        </p:nvSpPr>
        <p:spPr>
          <a:xfrm>
            <a:off x="-1" y="1555699"/>
            <a:ext cx="3479055" cy="1990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Операционный доход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68" name="Дуга 67">
            <a:extLst>
              <a:ext uri="{FF2B5EF4-FFF2-40B4-BE49-F238E27FC236}">
                <a16:creationId xmlns:a16="http://schemas.microsoft.com/office/drawing/2014/main" id="{BA8AED59-081E-406D-B01B-196EEF36898A}"/>
              </a:ext>
            </a:extLst>
          </p:cNvPr>
          <p:cNvSpPr>
            <a:spLocks noChangeAspect="1"/>
          </p:cNvSpPr>
          <p:nvPr userDrawn="1"/>
        </p:nvSpPr>
        <p:spPr>
          <a:xfrm rot="19368834">
            <a:off x="7673700" y="1793579"/>
            <a:ext cx="1188000" cy="1188000"/>
          </a:xfrm>
          <a:prstGeom prst="arc">
            <a:avLst>
              <a:gd name="adj1" fmla="val 7537871"/>
              <a:gd name="adj2" fmla="val 2911461"/>
            </a:avLst>
          </a:prstGeom>
          <a:ln w="38100" cap="rnd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8EE3DC2-A133-46C9-B2CA-6D0CA4853369}"/>
              </a:ext>
            </a:extLst>
          </p:cNvPr>
          <p:cNvSpPr/>
          <p:nvPr userDrawn="1"/>
        </p:nvSpPr>
        <p:spPr>
          <a:xfrm>
            <a:off x="4572000" y="3546475"/>
            <a:ext cx="4572000" cy="159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rgbClr val="C33D3D"/>
                </a:solidFill>
                <a:latin typeface="Arial Narrow" panose="020B0606020202030204" pitchFamily="34" charset="0"/>
              </a:rPr>
              <a:t>Выработка цианида натрия</a:t>
            </a:r>
            <a:r>
              <a:rPr lang="ru-RU" sz="1400" dirty="0">
                <a:solidFill>
                  <a:srgbClr val="C33D3D"/>
                </a:solidFill>
                <a:latin typeface="Arial Narrow" panose="020B0606020202030204" pitchFamily="34" charset="0"/>
              </a:rPr>
              <a:t>, тыс. т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93C541B-0BAA-4901-8321-301F9EEC6A4B}"/>
              </a:ext>
            </a:extLst>
          </p:cNvPr>
          <p:cNvSpPr/>
          <p:nvPr userDrawn="1"/>
        </p:nvSpPr>
        <p:spPr>
          <a:xfrm>
            <a:off x="4572000" y="0"/>
            <a:ext cx="4572000" cy="1563688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88B0419-D7F5-42EF-9118-A96C7EDA4154}"/>
              </a:ext>
            </a:extLst>
          </p:cNvPr>
          <p:cNvSpPr/>
          <p:nvPr userDrawn="1"/>
        </p:nvSpPr>
        <p:spPr>
          <a:xfrm>
            <a:off x="0" y="3546475"/>
            <a:ext cx="4572000" cy="1597025"/>
          </a:xfrm>
          <a:prstGeom prst="rect">
            <a:avLst/>
          </a:prstGeom>
          <a:solidFill>
            <a:srgbClr val="CD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marL="0" marR="0" lvl="0" indent="0" algn="l" defTabSz="779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2"/>
                </a:solidFill>
                <a:latin typeface="Arial Narrow" panose="020B0606020202030204" pitchFamily="34" charset="0"/>
              </a:rPr>
              <a:t>Выработка НАК</a:t>
            </a:r>
            <a:r>
              <a:rPr lang="ru-RU" sz="1400" dirty="0">
                <a:solidFill>
                  <a:schemeClr val="bg2"/>
                </a:solidFill>
                <a:latin typeface="Arial Narrow" panose="020B0606020202030204" pitchFamily="34" charset="0"/>
              </a:rPr>
              <a:t>, тыс. т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8695C64-E047-4CC3-ACA0-986547ED6513}"/>
              </a:ext>
            </a:extLst>
          </p:cNvPr>
          <p:cNvGrpSpPr/>
          <p:nvPr userDrawn="1"/>
        </p:nvGrpSpPr>
        <p:grpSpPr>
          <a:xfrm>
            <a:off x="6401651" y="109038"/>
            <a:ext cx="2699464" cy="401436"/>
            <a:chOff x="6401651" y="182190"/>
            <a:chExt cx="2699464" cy="401436"/>
          </a:xfrm>
        </p:grpSpPr>
        <p:sp>
          <p:nvSpPr>
            <p:cNvPr id="83" name="Заголовок 1">
              <a:extLst>
                <a:ext uri="{FF2B5EF4-FFF2-40B4-BE49-F238E27FC236}">
                  <a16:creationId xmlns:a16="http://schemas.microsoft.com/office/drawing/2014/main" id="{99A367F0-01AF-4696-8A6E-403A302CBB7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481383" y="182190"/>
              <a:ext cx="108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5" name="Заголовок 1">
              <a:extLst>
                <a:ext uri="{FF2B5EF4-FFF2-40B4-BE49-F238E27FC236}">
                  <a16:creationId xmlns:a16="http://schemas.microsoft.com/office/drawing/2014/main" id="{E72A3652-0282-4C94-96C1-6AF832E45B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61115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80" name="Заголовок 1">
              <a:extLst>
                <a:ext uri="{FF2B5EF4-FFF2-40B4-BE49-F238E27FC236}">
                  <a16:creationId xmlns:a16="http://schemas.microsoft.com/office/drawing/2014/main" id="{E522B4D9-FF77-462A-9279-7BAA0E9278C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41517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82" name="Заголовок 1">
              <a:extLst>
                <a:ext uri="{FF2B5EF4-FFF2-40B4-BE49-F238E27FC236}">
                  <a16:creationId xmlns:a16="http://schemas.microsoft.com/office/drawing/2014/main" id="{19E14F9B-5B82-4935-8494-0034C112FE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01651" y="182190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88" name="Заголовок 1">
              <a:extLst>
                <a:ext uri="{FF2B5EF4-FFF2-40B4-BE49-F238E27FC236}">
                  <a16:creationId xmlns:a16="http://schemas.microsoft.com/office/drawing/2014/main" id="{8753E697-2A9A-4D03-BA7F-8BCB31370CE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61115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план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1C20EB1-0CC4-4B79-B8DB-1C5FE580B911}"/>
                </a:ext>
              </a:extLst>
            </p:cNvPr>
            <p:cNvGrpSpPr/>
            <p:nvPr userDrawn="1"/>
          </p:nvGrpSpPr>
          <p:grpSpPr>
            <a:xfrm>
              <a:off x="7481383" y="368182"/>
              <a:ext cx="1079866" cy="215444"/>
              <a:chOff x="7481383" y="368182"/>
              <a:chExt cx="1079866" cy="215444"/>
            </a:xfrm>
          </p:grpSpPr>
          <p:sp>
            <p:nvSpPr>
              <p:cNvPr id="89" name="Заголовок 1">
                <a:extLst>
                  <a:ext uri="{FF2B5EF4-FFF2-40B4-BE49-F238E27FC236}">
                    <a16:creationId xmlns:a16="http://schemas.microsoft.com/office/drawing/2014/main" id="{7F2E145A-E529-4137-A001-DB94B56AE1F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481383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  <p:sp>
            <p:nvSpPr>
              <p:cNvPr id="90" name="Заголовок 1">
                <a:extLst>
                  <a:ext uri="{FF2B5EF4-FFF2-40B4-BE49-F238E27FC236}">
                    <a16:creationId xmlns:a16="http://schemas.microsoft.com/office/drawing/2014/main" id="{E9558DC6-3A0B-4984-9C5A-B81DE06F028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021249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sp>
          <p:nvSpPr>
            <p:cNvPr id="91" name="Заголовок 1">
              <a:extLst>
                <a:ext uri="{FF2B5EF4-FFF2-40B4-BE49-F238E27FC236}">
                  <a16:creationId xmlns:a16="http://schemas.microsoft.com/office/drawing/2014/main" id="{1BB8DEB1-62FF-4EFF-957E-CEED16AF49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41517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факт</a:t>
              </a:r>
            </a:p>
          </p:txBody>
        </p:sp>
        <p:sp>
          <p:nvSpPr>
            <p:cNvPr id="92" name="Заголовок 1">
              <a:extLst>
                <a:ext uri="{FF2B5EF4-FFF2-40B4-BE49-F238E27FC236}">
                  <a16:creationId xmlns:a16="http://schemas.microsoft.com/office/drawing/2014/main" id="{EE314FD1-FBE4-46BD-B02B-6A70BE6558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01651" y="368182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факт</a:t>
              </a:r>
            </a:p>
          </p:txBody>
        </p:sp>
      </p:grp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2EDAB803-4519-4AC5-A622-F511CFB6B019}"/>
              </a:ext>
            </a:extLst>
          </p:cNvPr>
          <p:cNvCxnSpPr/>
          <p:nvPr userDrawn="1"/>
        </p:nvCxnSpPr>
        <p:spPr>
          <a:xfrm flipV="1">
            <a:off x="0" y="3554362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34ACCB7B-E37B-4590-BC94-B759D6EEB8EE}"/>
              </a:ext>
            </a:extLst>
          </p:cNvPr>
          <p:cNvCxnSpPr>
            <a:cxnSpLocks/>
          </p:cNvCxnSpPr>
          <p:nvPr userDrawn="1"/>
        </p:nvCxnSpPr>
        <p:spPr>
          <a:xfrm>
            <a:off x="3491880" y="0"/>
            <a:ext cx="0" cy="35528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E22893D0-C661-47C8-AEE4-FF152ACA0C21}"/>
              </a:ext>
            </a:extLst>
          </p:cNvPr>
          <p:cNvCxnSpPr>
            <a:cxnSpLocks/>
          </p:cNvCxnSpPr>
          <p:nvPr userDrawn="1"/>
        </p:nvCxnSpPr>
        <p:spPr>
          <a:xfrm>
            <a:off x="7390845" y="1562100"/>
            <a:ext cx="0" cy="19964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7B22BA5C-9FE4-439D-BD18-4B06EC9514C4}"/>
              </a:ext>
            </a:extLst>
          </p:cNvPr>
          <p:cNvCxnSpPr>
            <a:cxnSpLocks/>
          </p:cNvCxnSpPr>
          <p:nvPr userDrawn="1"/>
        </p:nvCxnSpPr>
        <p:spPr>
          <a:xfrm>
            <a:off x="4571445" y="0"/>
            <a:ext cx="0" cy="1557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95AA0A17-7327-4811-8BA3-F0F919575A20}"/>
              </a:ext>
            </a:extLst>
          </p:cNvPr>
          <p:cNvCxnSpPr>
            <a:cxnSpLocks/>
          </p:cNvCxnSpPr>
          <p:nvPr userDrawn="1"/>
        </p:nvCxnSpPr>
        <p:spPr>
          <a:xfrm>
            <a:off x="0" y="156363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3727452-2269-4BDA-ACEC-46D93FA60675}"/>
              </a:ext>
            </a:extLst>
          </p:cNvPr>
          <p:cNvSpPr txBox="1"/>
          <p:nvPr userDrawn="1"/>
        </p:nvSpPr>
        <p:spPr>
          <a:xfrm>
            <a:off x="3479800" y="1048703"/>
            <a:ext cx="109080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FED56F-7ADB-4045-BBF2-6B1F9FC981C8}"/>
              </a:ext>
            </a:extLst>
          </p:cNvPr>
          <p:cNvSpPr txBox="1"/>
          <p:nvPr userDrawn="1"/>
        </p:nvSpPr>
        <p:spPr>
          <a:xfrm>
            <a:off x="3479800" y="724957"/>
            <a:ext cx="10908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</a:t>
            </a:r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F5AAE468-B3AA-40E5-8FC2-F982E393D4C2}"/>
              </a:ext>
            </a:extLst>
          </p:cNvPr>
          <p:cNvGrpSpPr/>
          <p:nvPr userDrawn="1"/>
        </p:nvGrpSpPr>
        <p:grpSpPr>
          <a:xfrm>
            <a:off x="82676" y="3110404"/>
            <a:ext cx="3331221" cy="436071"/>
            <a:chOff x="616076" y="3110404"/>
            <a:chExt cx="3331221" cy="436071"/>
          </a:xfrm>
        </p:grpSpPr>
        <p:sp>
          <p:nvSpPr>
            <p:cNvPr id="150" name="Заголовок 1">
              <a:extLst>
                <a:ext uri="{FF2B5EF4-FFF2-40B4-BE49-F238E27FC236}">
                  <a16:creationId xmlns:a16="http://schemas.microsoft.com/office/drawing/2014/main" id="{7602B6E0-AEA8-4BA5-9CDF-DA7594D4C1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43112" y="3294680"/>
              <a:ext cx="1147763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grpSp>
          <p:nvGrpSpPr>
            <p:cNvPr id="173" name="Группа 172">
              <a:extLst>
                <a:ext uri="{FF2B5EF4-FFF2-40B4-BE49-F238E27FC236}">
                  <a16:creationId xmlns:a16="http://schemas.microsoft.com/office/drawing/2014/main" id="{0B02F7BA-346D-42FB-B248-B39D16DD202C}"/>
                </a:ext>
              </a:extLst>
            </p:cNvPr>
            <p:cNvGrpSpPr/>
            <p:nvPr userDrawn="1"/>
          </p:nvGrpSpPr>
          <p:grpSpPr>
            <a:xfrm>
              <a:off x="3407297" y="3110404"/>
              <a:ext cx="540000" cy="436071"/>
              <a:chOff x="2921522" y="3110404"/>
              <a:chExt cx="540000" cy="436071"/>
            </a:xfrm>
          </p:grpSpPr>
          <p:sp>
            <p:nvSpPr>
              <p:cNvPr id="151" name="Заголовок 1">
                <a:extLst>
                  <a:ext uri="{FF2B5EF4-FFF2-40B4-BE49-F238E27FC236}">
                    <a16:creationId xmlns:a16="http://schemas.microsoft.com/office/drawing/2014/main" id="{BE01D468-8106-4E22-95AA-5625BD6C418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21522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202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154" name="Заголовок 1">
                <a:extLst>
                  <a:ext uri="{FF2B5EF4-FFF2-40B4-BE49-F238E27FC236}">
                    <a16:creationId xmlns:a16="http://schemas.microsoft.com/office/drawing/2014/main" id="{12C2F6BD-0B84-424B-B3CA-013443D430E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921522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</p:grp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id="{7DAACBEB-D21B-4016-B7F4-E69E6ECF70A3}"/>
                </a:ext>
              </a:extLst>
            </p:cNvPr>
            <p:cNvGrpSpPr/>
            <p:nvPr userDrawn="1"/>
          </p:nvGrpSpPr>
          <p:grpSpPr>
            <a:xfrm>
              <a:off x="2013240" y="3110404"/>
              <a:ext cx="1241791" cy="215444"/>
              <a:chOff x="7367083" y="368182"/>
              <a:chExt cx="1241791" cy="215444"/>
            </a:xfrm>
          </p:grpSpPr>
          <p:sp>
            <p:nvSpPr>
              <p:cNvPr id="158" name="Заголовок 1">
                <a:extLst>
                  <a:ext uri="{FF2B5EF4-FFF2-40B4-BE49-F238E27FC236}">
                    <a16:creationId xmlns:a16="http://schemas.microsoft.com/office/drawing/2014/main" id="{E870441E-930D-4BF9-AD79-369AC39538D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367083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план</a:t>
                </a:r>
              </a:p>
            </p:txBody>
          </p:sp>
          <p:sp>
            <p:nvSpPr>
              <p:cNvPr id="159" name="Заголовок 1">
                <a:extLst>
                  <a:ext uri="{FF2B5EF4-FFF2-40B4-BE49-F238E27FC236}">
                    <a16:creationId xmlns:a16="http://schemas.microsoft.com/office/drawing/2014/main" id="{C4C6709C-56BB-4EB5-B0D7-CF16FAFFB88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8068874" y="368182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BAD8E602-D707-46B9-A6FD-201ECA4AADBB}"/>
                </a:ext>
              </a:extLst>
            </p:cNvPr>
            <p:cNvGrpSpPr/>
            <p:nvPr userDrawn="1"/>
          </p:nvGrpSpPr>
          <p:grpSpPr>
            <a:xfrm>
              <a:off x="1301924" y="3110404"/>
              <a:ext cx="540000" cy="436071"/>
              <a:chOff x="1301924" y="3110404"/>
              <a:chExt cx="540000" cy="436071"/>
            </a:xfrm>
          </p:grpSpPr>
          <p:sp>
            <p:nvSpPr>
              <p:cNvPr id="152" name="Заголовок 1">
                <a:extLst>
                  <a:ext uri="{FF2B5EF4-FFF2-40B4-BE49-F238E27FC236}">
                    <a16:creationId xmlns:a16="http://schemas.microsoft.com/office/drawing/2014/main" id="{B8BD8C99-63AF-4E0D-99D3-BD6F1127E32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202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156" name="Заголовок 1">
                <a:extLst>
                  <a:ext uri="{FF2B5EF4-FFF2-40B4-BE49-F238E27FC236}">
                    <a16:creationId xmlns:a16="http://schemas.microsoft.com/office/drawing/2014/main" id="{63A79BB2-CF5F-4BF6-99CA-83EB99DA352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  <p:grpSp>
          <p:nvGrpSpPr>
            <p:cNvPr id="162" name="Группа 161">
              <a:extLst>
                <a:ext uri="{FF2B5EF4-FFF2-40B4-BE49-F238E27FC236}">
                  <a16:creationId xmlns:a16="http://schemas.microsoft.com/office/drawing/2014/main" id="{47C6D8C8-7F2F-4F5F-873E-33CF0F04FD73}"/>
                </a:ext>
              </a:extLst>
            </p:cNvPr>
            <p:cNvGrpSpPr/>
            <p:nvPr userDrawn="1"/>
          </p:nvGrpSpPr>
          <p:grpSpPr>
            <a:xfrm>
              <a:off x="616076" y="3110404"/>
              <a:ext cx="540000" cy="436071"/>
              <a:chOff x="1301924" y="3110404"/>
              <a:chExt cx="540000" cy="436071"/>
            </a:xfrm>
          </p:grpSpPr>
          <p:sp>
            <p:nvSpPr>
              <p:cNvPr id="163" name="Заголовок 1">
                <a:extLst>
                  <a:ext uri="{FF2B5EF4-FFF2-40B4-BE49-F238E27FC236}">
                    <a16:creationId xmlns:a16="http://schemas.microsoft.com/office/drawing/2014/main" id="{4070E44D-2CF1-4107-9834-88A316B7B9D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294680"/>
                <a:ext cx="540000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</a:p>
            </p:txBody>
          </p:sp>
          <p:sp>
            <p:nvSpPr>
              <p:cNvPr id="164" name="Заголовок 1">
                <a:extLst>
                  <a:ext uri="{FF2B5EF4-FFF2-40B4-BE49-F238E27FC236}">
                    <a16:creationId xmlns:a16="http://schemas.microsoft.com/office/drawing/2014/main" id="{B51027FB-A951-4219-BE2F-B0A512CCE0E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301924" y="3110404"/>
                <a:ext cx="540000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факт</a:t>
                </a:r>
              </a:p>
            </p:txBody>
          </p:sp>
        </p:grpSp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B2A5128E-2302-4065-B588-848771A7C3F2}"/>
              </a:ext>
            </a:extLst>
          </p:cNvPr>
          <p:cNvGrpSpPr/>
          <p:nvPr userDrawn="1"/>
        </p:nvGrpSpPr>
        <p:grpSpPr>
          <a:xfrm>
            <a:off x="704399" y="4876316"/>
            <a:ext cx="3163202" cy="251795"/>
            <a:chOff x="4824030" y="4876316"/>
            <a:chExt cx="3163202" cy="251795"/>
          </a:xfrm>
        </p:grpSpPr>
        <p:sp>
          <p:nvSpPr>
            <p:cNvPr id="178" name="Заголовок 1">
              <a:extLst>
                <a:ext uri="{FF2B5EF4-FFF2-40B4-BE49-F238E27FC236}">
                  <a16:creationId xmlns:a16="http://schemas.microsoft.com/office/drawing/2014/main" id="{DD65A786-CA7B-4ED4-A37F-0BEDD56848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79" name="Заголовок 1">
              <a:extLst>
                <a:ext uri="{FF2B5EF4-FFF2-40B4-BE49-F238E27FC236}">
                  <a16:creationId xmlns:a16="http://schemas.microsoft.com/office/drawing/2014/main" id="{67A57F27-DAC5-44EB-BE23-62D7C54683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80" name="Заголовок 1">
              <a:extLst>
                <a:ext uri="{FF2B5EF4-FFF2-40B4-BE49-F238E27FC236}">
                  <a16:creationId xmlns:a16="http://schemas.microsoft.com/office/drawing/2014/main" id="{EE88FF5A-765B-4C30-BFE3-FB00DE350BA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181" name="Заголовок 1">
              <a:extLst>
                <a:ext uri="{FF2B5EF4-FFF2-40B4-BE49-F238E27FC236}">
                  <a16:creationId xmlns:a16="http://schemas.microsoft.com/office/drawing/2014/main" id="{9C6E1625-BCD4-4E63-B724-0D005C6D4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82" name="Заголовок 1">
              <a:extLst>
                <a:ext uri="{FF2B5EF4-FFF2-40B4-BE49-F238E27FC236}">
                  <a16:creationId xmlns:a16="http://schemas.microsoft.com/office/drawing/2014/main" id="{11528EC6-4689-4310-A099-BC61035B59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836E0877-1D21-41BE-9F64-0297FF95B01A}"/>
              </a:ext>
            </a:extLst>
          </p:cNvPr>
          <p:cNvCxnSpPr>
            <a:cxnSpLocks/>
          </p:cNvCxnSpPr>
          <p:nvPr userDrawn="1"/>
        </p:nvCxnSpPr>
        <p:spPr>
          <a:xfrm>
            <a:off x="4589733" y="3573779"/>
            <a:ext cx="0" cy="15697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3ECC5981-A97F-4F8B-A633-76BA2713C8C9}"/>
              </a:ext>
            </a:extLst>
          </p:cNvPr>
          <p:cNvGrpSpPr/>
          <p:nvPr userDrawn="1"/>
        </p:nvGrpSpPr>
        <p:grpSpPr>
          <a:xfrm>
            <a:off x="3872712" y="3296268"/>
            <a:ext cx="3163202" cy="251795"/>
            <a:chOff x="4824030" y="4876316"/>
            <a:chExt cx="3163202" cy="251795"/>
          </a:xfrm>
        </p:grpSpPr>
        <p:sp>
          <p:nvSpPr>
            <p:cNvPr id="187" name="Заголовок 1">
              <a:extLst>
                <a:ext uri="{FF2B5EF4-FFF2-40B4-BE49-F238E27FC236}">
                  <a16:creationId xmlns:a16="http://schemas.microsoft.com/office/drawing/2014/main" id="{FFE1BF19-1FAF-4116-B9D9-DF8C852FBC1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88" name="Заголовок 1">
              <a:extLst>
                <a:ext uri="{FF2B5EF4-FFF2-40B4-BE49-F238E27FC236}">
                  <a16:creationId xmlns:a16="http://schemas.microsoft.com/office/drawing/2014/main" id="{D90A3544-8F71-49FC-8E78-3F71AA9A486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89" name="Заголовок 1">
              <a:extLst>
                <a:ext uri="{FF2B5EF4-FFF2-40B4-BE49-F238E27FC236}">
                  <a16:creationId xmlns:a16="http://schemas.microsoft.com/office/drawing/2014/main" id="{E015953E-2B1C-4EFD-959E-C03F1C97A1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190" name="Заголовок 1">
              <a:extLst>
                <a:ext uri="{FF2B5EF4-FFF2-40B4-BE49-F238E27FC236}">
                  <a16:creationId xmlns:a16="http://schemas.microsoft.com/office/drawing/2014/main" id="{CA665B9D-9FFF-4A29-9A21-58C7DB3DD0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91" name="Заголовок 1">
              <a:extLst>
                <a:ext uri="{FF2B5EF4-FFF2-40B4-BE49-F238E27FC236}">
                  <a16:creationId xmlns:a16="http://schemas.microsoft.com/office/drawing/2014/main" id="{084C7C19-EDDB-442D-A52B-EAEA4F177CD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C0510C7C-CF7E-44CE-BA4B-353E24F79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7" b="107"/>
          <a:stretch/>
        </p:blipFill>
        <p:spPr>
          <a:xfrm>
            <a:off x="3858533" y="0"/>
            <a:ext cx="341049" cy="34104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54B0BE0-FFC9-4E49-8704-424171D80D81}"/>
              </a:ext>
            </a:extLst>
          </p:cNvPr>
          <p:cNvSpPr txBox="1"/>
          <p:nvPr userDrawn="1"/>
        </p:nvSpPr>
        <p:spPr>
          <a:xfrm>
            <a:off x="7390800" y="3081595"/>
            <a:ext cx="1753200" cy="44319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Эффект за 2022 год</a:t>
            </a:r>
            <a:b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 Дорожной карте</a:t>
            </a:r>
          </a:p>
        </p:txBody>
      </p:sp>
      <p:sp>
        <p:nvSpPr>
          <p:cNvPr id="195" name="Текст 8">
            <a:extLst>
              <a:ext uri="{FF2B5EF4-FFF2-40B4-BE49-F238E27FC236}">
                <a16:creationId xmlns:a16="http://schemas.microsoft.com/office/drawing/2014/main" id="{2DF492B5-FF30-4C60-85F2-91D81A9DD1D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57698" y="1959930"/>
            <a:ext cx="864096" cy="615553"/>
          </a:xfrm>
          <a:noFill/>
          <a:ln>
            <a:noFill/>
          </a:ln>
        </p:spPr>
        <p:txBody>
          <a:bodyPr wrap="square" lIns="0" anchor="b" anchorCtr="0">
            <a:spAutoFit/>
          </a:bodyPr>
          <a:lstStyle>
            <a:lvl1pPr algn="l">
              <a:defRPr sz="4000" b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500</a:t>
            </a:r>
          </a:p>
        </p:txBody>
      </p: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2200C8A3-C4C2-4DF7-A441-CF33AEB40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" r="35" b="19587"/>
          <a:stretch/>
        </p:blipFill>
        <p:spPr>
          <a:xfrm>
            <a:off x="3701707" y="22434"/>
            <a:ext cx="648000" cy="648000"/>
          </a:xfrm>
          <a:prstGeom prst="rect">
            <a:avLst/>
          </a:prstGeom>
        </p:spPr>
      </p:pic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5FA35561-5564-4EFF-BE19-61F580D4A644}"/>
              </a:ext>
            </a:extLst>
          </p:cNvPr>
          <p:cNvGrpSpPr/>
          <p:nvPr userDrawn="1"/>
        </p:nvGrpSpPr>
        <p:grpSpPr>
          <a:xfrm>
            <a:off x="5276399" y="4876316"/>
            <a:ext cx="3163202" cy="251795"/>
            <a:chOff x="4824030" y="4876316"/>
            <a:chExt cx="3163202" cy="251795"/>
          </a:xfrm>
        </p:grpSpPr>
        <p:sp>
          <p:nvSpPr>
            <p:cNvPr id="204" name="Заголовок 1">
              <a:extLst>
                <a:ext uri="{FF2B5EF4-FFF2-40B4-BE49-F238E27FC236}">
                  <a16:creationId xmlns:a16="http://schemas.microsoft.com/office/drawing/2014/main" id="{E379607F-3D5C-4BA4-AA40-ECC23601F23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05" name="Заголовок 1">
              <a:extLst>
                <a:ext uri="{FF2B5EF4-FFF2-40B4-BE49-F238E27FC236}">
                  <a16:creationId xmlns:a16="http://schemas.microsoft.com/office/drawing/2014/main" id="{DAE9A5AA-6140-4029-9CB2-A37E8D4DFD3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206" name="Заголовок 1">
              <a:extLst>
                <a:ext uri="{FF2B5EF4-FFF2-40B4-BE49-F238E27FC236}">
                  <a16:creationId xmlns:a16="http://schemas.microsoft.com/office/drawing/2014/main" id="{728FB6B2-0528-4A58-8329-C97C0BAECE3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207" name="Заголовок 1">
              <a:extLst>
                <a:ext uri="{FF2B5EF4-FFF2-40B4-BE49-F238E27FC236}">
                  <a16:creationId xmlns:a16="http://schemas.microsoft.com/office/drawing/2014/main" id="{7A8ABD4A-CDF5-4ACA-8761-0D162B53857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08" name="Заголовок 1">
              <a:extLst>
                <a:ext uri="{FF2B5EF4-FFF2-40B4-BE49-F238E27FC236}">
                  <a16:creationId xmlns:a16="http://schemas.microsoft.com/office/drawing/2014/main" id="{67F15E21-C5FA-4FF1-A6BD-60D3A7491DE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sp>
        <p:nvSpPr>
          <p:cNvPr id="110" name="Текст 8">
            <a:extLst>
              <a:ext uri="{FF2B5EF4-FFF2-40B4-BE49-F238E27FC236}">
                <a16:creationId xmlns:a16="http://schemas.microsoft.com/office/drawing/2014/main" id="{5E7A9F19-C3D0-4FD8-8DB5-DC59F2F43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7482" y="2521594"/>
            <a:ext cx="391142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млн</a:t>
            </a:r>
          </a:p>
        </p:txBody>
      </p:sp>
      <p:sp>
        <p:nvSpPr>
          <p:cNvPr id="111" name="Текст 8">
            <a:extLst>
              <a:ext uri="{FF2B5EF4-FFF2-40B4-BE49-F238E27FC236}">
                <a16:creationId xmlns:a16="http://schemas.microsoft.com/office/drawing/2014/main" id="{12D85DF8-BEC5-4B7D-A32E-FB7C08FE4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9745" y="2521594"/>
            <a:ext cx="144000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₽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06D58AE-5DD7-4C1B-8D36-A9476C30940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131202"/>
            <a:ext cx="1907704" cy="307777"/>
          </a:xfrm>
          <a:solidFill>
            <a:srgbClr val="DD0030"/>
          </a:solidFill>
          <a:ln>
            <a:noFill/>
          </a:ln>
        </p:spPr>
        <p:txBody>
          <a:bodyPr wrap="square" lIns="72000" anchor="b" anchorCtr="0">
            <a:spAutoFit/>
          </a:bodyPr>
          <a:lstStyle>
            <a:lvl1pPr>
              <a:defRPr sz="20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Саратоворгсинтез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5A221BD8-0F65-45EB-A1B7-8C71140F6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782" y="1616438"/>
            <a:ext cx="736018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млрд руб.</a:t>
            </a:r>
          </a:p>
        </p:txBody>
      </p:sp>
      <p:pic>
        <p:nvPicPr>
          <p:cNvPr id="22" name="Рисунок 21" descr="Монеты контур">
            <a:extLst>
              <a:ext uri="{FF2B5EF4-FFF2-40B4-BE49-F238E27FC236}">
                <a16:creationId xmlns:a16="http://schemas.microsoft.com/office/drawing/2014/main" id="{B5E4E166-2A18-4134-A64C-801A3188F5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367738" y="2485043"/>
            <a:ext cx="659650" cy="6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3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906">
          <p15:clr>
            <a:srgbClr val="FBAE40"/>
          </p15:clr>
        </p15:guide>
        <p15:guide id="4" orient="horz" pos="1233">
          <p15:clr>
            <a:srgbClr val="FBAE40"/>
          </p15:clr>
        </p15:guide>
        <p15:guide id="5" orient="horz" pos="1983">
          <p15:clr>
            <a:srgbClr val="FBAE40"/>
          </p15:clr>
        </p15:guide>
        <p15:guide id="6" orient="horz" pos="2210">
          <p15:clr>
            <a:srgbClr val="FBAE40"/>
          </p15:clr>
        </p15:guide>
        <p15:guide id="7" pos="1090">
          <p15:clr>
            <a:srgbClr val="FBAE40"/>
          </p15:clr>
        </p15:guide>
        <p15:guide id="8" pos="3556">
          <p15:clr>
            <a:srgbClr val="FBAE40"/>
          </p15:clr>
        </p15:guide>
        <p15:guide id="9" pos="3969">
          <p15:clr>
            <a:srgbClr val="FBAE40"/>
          </p15:clr>
        </p15:guide>
        <p15:guide id="10" pos="4656">
          <p15:clr>
            <a:srgbClr val="FBAE40"/>
          </p15:clr>
        </p15:guide>
        <p15:guide id="11" pos="1772">
          <p15:clr>
            <a:srgbClr val="FBAE40"/>
          </p15:clr>
        </p15:guide>
        <p15:guide id="12" pos="21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безопас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B40FF4-4216-407C-BD14-2AF9603F3FBB}"/>
              </a:ext>
            </a:extLst>
          </p:cNvPr>
          <p:cNvGrpSpPr/>
          <p:nvPr userDrawn="1"/>
        </p:nvGrpSpPr>
        <p:grpSpPr>
          <a:xfrm>
            <a:off x="3975738" y="738741"/>
            <a:ext cx="540000" cy="540117"/>
            <a:chOff x="3975738" y="738741"/>
            <a:chExt cx="540000" cy="540117"/>
          </a:xfrm>
        </p:grpSpPr>
        <p:pic>
          <p:nvPicPr>
            <p:cNvPr id="86" name="Рисунок 85" descr="Фабрика контур">
              <a:extLst>
                <a:ext uri="{FF2B5EF4-FFF2-40B4-BE49-F238E27FC236}">
                  <a16:creationId xmlns:a16="http://schemas.microsoft.com/office/drawing/2014/main" id="{2530A9E2-27D7-4329-AE96-9E0CEEA350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75738" y="738858"/>
              <a:ext cx="540000" cy="540000"/>
            </a:xfrm>
            <a:prstGeom prst="rect">
              <a:avLst/>
            </a:prstGeom>
          </p:spPr>
        </p:pic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303A5A15-EDC1-41A0-A127-25550B8BD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067" y="738741"/>
              <a:ext cx="250733" cy="203731"/>
            </a:xfrm>
            <a:custGeom>
              <a:avLst/>
              <a:gdLst>
                <a:gd name="connsiteX0" fmla="*/ 457200 w 457200"/>
                <a:gd name="connsiteY0" fmla="*/ 354825 h 371494"/>
                <a:gd name="connsiteX1" fmla="*/ 332423 w 457200"/>
                <a:gd name="connsiteY1" fmla="*/ 354825 h 371494"/>
                <a:gd name="connsiteX2" fmla="*/ 417938 w 457200"/>
                <a:gd name="connsiteY2" fmla="*/ 304886 h 371494"/>
                <a:gd name="connsiteX3" fmla="*/ 340785 w 457200"/>
                <a:gd name="connsiteY3" fmla="*/ 303467 h 371494"/>
                <a:gd name="connsiteX4" fmla="*/ 405555 w 457200"/>
                <a:gd name="connsiteY4" fmla="*/ 219646 h 371494"/>
                <a:gd name="connsiteX5" fmla="*/ 299161 w 457200"/>
                <a:gd name="connsiteY5" fmla="*/ 249745 h 371494"/>
                <a:gd name="connsiteX6" fmla="*/ 357930 w 457200"/>
                <a:gd name="connsiteY6" fmla="*/ 95536 h 371494"/>
                <a:gd name="connsiteX7" fmla="*/ 248393 w 457200"/>
                <a:gd name="connsiteY7" fmla="*/ 215932 h 371494"/>
                <a:gd name="connsiteX8" fmla="*/ 226104 w 457200"/>
                <a:gd name="connsiteY8" fmla="*/ 0 h 371494"/>
                <a:gd name="connsiteX9" fmla="*/ 189681 w 457200"/>
                <a:gd name="connsiteY9" fmla="*/ 240287 h 371494"/>
                <a:gd name="connsiteX10" fmla="*/ 132531 w 457200"/>
                <a:gd name="connsiteY10" fmla="*/ 121701 h 371494"/>
                <a:gd name="connsiteX11" fmla="*/ 147533 w 457200"/>
                <a:gd name="connsiteY11" fmla="*/ 261242 h 371494"/>
                <a:gd name="connsiteX12" fmla="*/ 37281 w 457200"/>
                <a:gd name="connsiteY12" fmla="*/ 186376 h 371494"/>
                <a:gd name="connsiteX13" fmla="*/ 105575 w 457200"/>
                <a:gd name="connsiteY13" fmla="*/ 296389 h 371494"/>
                <a:gd name="connsiteX14" fmla="*/ 28575 w 457200"/>
                <a:gd name="connsiteY14" fmla="*/ 287531 h 371494"/>
                <a:gd name="connsiteX15" fmla="*/ 105470 w 457200"/>
                <a:gd name="connsiteY15" fmla="*/ 354825 h 371494"/>
                <a:gd name="connsiteX16" fmla="*/ 0 w 457200"/>
                <a:gd name="connsiteY16" fmla="*/ 354825 h 371494"/>
                <a:gd name="connsiteX17" fmla="*/ 0 w 457200"/>
                <a:gd name="connsiteY17" fmla="*/ 371494 h 371494"/>
                <a:gd name="connsiteX18" fmla="*/ 457200 w 457200"/>
                <a:gd name="connsiteY18" fmla="*/ 371494 h 371494"/>
                <a:gd name="connsiteX19" fmla="*/ 130092 w 457200"/>
                <a:gd name="connsiteY19" fmla="*/ 354187 h 371494"/>
                <a:gd name="connsiteX20" fmla="*/ 79829 w 457200"/>
                <a:gd name="connsiteY20" fmla="*/ 310201 h 371494"/>
                <a:gd name="connsiteX21" fmla="*/ 103642 w 457200"/>
                <a:gd name="connsiteY21" fmla="*/ 312953 h 371494"/>
                <a:gd name="connsiteX22" fmla="*/ 137932 w 457200"/>
                <a:gd name="connsiteY22" fmla="*/ 316887 h 371494"/>
                <a:gd name="connsiteX23" fmla="*/ 119748 w 457200"/>
                <a:gd name="connsiteY23" fmla="*/ 287598 h 371494"/>
                <a:gd name="connsiteX24" fmla="*/ 92821 w 457200"/>
                <a:gd name="connsiteY24" fmla="*/ 244211 h 371494"/>
                <a:gd name="connsiteX25" fmla="*/ 138179 w 457200"/>
                <a:gd name="connsiteY25" fmla="*/ 275015 h 371494"/>
                <a:gd name="connsiteX26" fmla="*/ 167964 w 457200"/>
                <a:gd name="connsiteY26" fmla="*/ 295237 h 371494"/>
                <a:gd name="connsiteX27" fmla="*/ 164154 w 457200"/>
                <a:gd name="connsiteY27" fmla="*/ 259442 h 371494"/>
                <a:gd name="connsiteX28" fmla="*/ 159477 w 457200"/>
                <a:gd name="connsiteY28" fmla="*/ 215903 h 371494"/>
                <a:gd name="connsiteX29" fmla="*/ 174717 w 457200"/>
                <a:gd name="connsiteY29" fmla="*/ 247526 h 371494"/>
                <a:gd name="connsiteX30" fmla="*/ 198120 w 457200"/>
                <a:gd name="connsiteY30" fmla="*/ 296104 h 371494"/>
                <a:gd name="connsiteX31" fmla="*/ 206207 w 457200"/>
                <a:gd name="connsiteY31" fmla="*/ 242811 h 371494"/>
                <a:gd name="connsiteX32" fmla="*/ 223056 w 457200"/>
                <a:gd name="connsiteY32" fmla="*/ 131807 h 371494"/>
                <a:gd name="connsiteX33" fmla="*/ 231915 w 457200"/>
                <a:gd name="connsiteY33" fmla="*/ 217637 h 371494"/>
                <a:gd name="connsiteX34" fmla="*/ 235725 w 457200"/>
                <a:gd name="connsiteY34" fmla="*/ 254708 h 371494"/>
                <a:gd name="connsiteX35" fmla="*/ 260814 w 457200"/>
                <a:gd name="connsiteY35" fmla="*/ 227143 h 371494"/>
                <a:gd name="connsiteX36" fmla="*/ 311077 w 457200"/>
                <a:gd name="connsiteY36" fmla="*/ 171898 h 371494"/>
                <a:gd name="connsiteX37" fmla="*/ 283674 w 457200"/>
                <a:gd name="connsiteY37" fmla="*/ 243811 h 371494"/>
                <a:gd name="connsiteX38" fmla="*/ 271853 w 457200"/>
                <a:gd name="connsiteY38" fmla="*/ 274815 h 371494"/>
                <a:gd name="connsiteX39" fmla="*/ 303781 w 457200"/>
                <a:gd name="connsiteY39" fmla="*/ 265786 h 371494"/>
                <a:gd name="connsiteX40" fmla="*/ 361588 w 457200"/>
                <a:gd name="connsiteY40" fmla="*/ 249431 h 371494"/>
                <a:gd name="connsiteX41" fmla="*/ 327660 w 457200"/>
                <a:gd name="connsiteY41" fmla="*/ 293284 h 371494"/>
                <a:gd name="connsiteX42" fmla="*/ 307400 w 457200"/>
                <a:gd name="connsiteY42" fmla="*/ 319526 h 371494"/>
                <a:gd name="connsiteX43" fmla="*/ 340547 w 457200"/>
                <a:gd name="connsiteY43" fmla="*/ 320135 h 371494"/>
                <a:gd name="connsiteX44" fmla="*/ 358235 w 457200"/>
                <a:gd name="connsiteY44" fmla="*/ 320459 h 371494"/>
                <a:gd name="connsiteX45" fmla="*/ 300476 w 457200"/>
                <a:gd name="connsiteY45" fmla="*/ 354187 h 37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57200" h="371494">
                  <a:moveTo>
                    <a:pt x="457200" y="354825"/>
                  </a:moveTo>
                  <a:lnTo>
                    <a:pt x="332423" y="354825"/>
                  </a:lnTo>
                  <a:lnTo>
                    <a:pt x="417938" y="304886"/>
                  </a:lnTo>
                  <a:lnTo>
                    <a:pt x="340785" y="303467"/>
                  </a:lnTo>
                  <a:lnTo>
                    <a:pt x="405555" y="219646"/>
                  </a:lnTo>
                  <a:lnTo>
                    <a:pt x="299161" y="249745"/>
                  </a:lnTo>
                  <a:lnTo>
                    <a:pt x="357930" y="95536"/>
                  </a:lnTo>
                  <a:lnTo>
                    <a:pt x="248393" y="215932"/>
                  </a:lnTo>
                  <a:lnTo>
                    <a:pt x="226104" y="0"/>
                  </a:lnTo>
                  <a:lnTo>
                    <a:pt x="189681" y="240287"/>
                  </a:lnTo>
                  <a:lnTo>
                    <a:pt x="132531" y="121701"/>
                  </a:lnTo>
                  <a:lnTo>
                    <a:pt x="147533" y="261242"/>
                  </a:lnTo>
                  <a:lnTo>
                    <a:pt x="37281" y="186376"/>
                  </a:lnTo>
                  <a:lnTo>
                    <a:pt x="105575" y="296389"/>
                  </a:lnTo>
                  <a:lnTo>
                    <a:pt x="28575" y="287531"/>
                  </a:lnTo>
                  <a:lnTo>
                    <a:pt x="105470" y="354825"/>
                  </a:lnTo>
                  <a:lnTo>
                    <a:pt x="0" y="354825"/>
                  </a:lnTo>
                  <a:lnTo>
                    <a:pt x="0" y="371494"/>
                  </a:lnTo>
                  <a:lnTo>
                    <a:pt x="457200" y="371494"/>
                  </a:lnTo>
                  <a:close/>
                  <a:moveTo>
                    <a:pt x="130092" y="354187"/>
                  </a:moveTo>
                  <a:lnTo>
                    <a:pt x="79829" y="310201"/>
                  </a:lnTo>
                  <a:lnTo>
                    <a:pt x="103642" y="312953"/>
                  </a:lnTo>
                  <a:lnTo>
                    <a:pt x="137932" y="316887"/>
                  </a:lnTo>
                  <a:lnTo>
                    <a:pt x="119748" y="287598"/>
                  </a:lnTo>
                  <a:lnTo>
                    <a:pt x="92821" y="244211"/>
                  </a:lnTo>
                  <a:lnTo>
                    <a:pt x="138179" y="275015"/>
                  </a:lnTo>
                  <a:lnTo>
                    <a:pt x="167964" y="295237"/>
                  </a:lnTo>
                  <a:lnTo>
                    <a:pt x="164154" y="259442"/>
                  </a:lnTo>
                  <a:lnTo>
                    <a:pt x="159477" y="215903"/>
                  </a:lnTo>
                  <a:lnTo>
                    <a:pt x="174717" y="247526"/>
                  </a:lnTo>
                  <a:lnTo>
                    <a:pt x="198120" y="296104"/>
                  </a:lnTo>
                  <a:lnTo>
                    <a:pt x="206207" y="242811"/>
                  </a:lnTo>
                  <a:lnTo>
                    <a:pt x="223056" y="131807"/>
                  </a:lnTo>
                  <a:lnTo>
                    <a:pt x="231915" y="217637"/>
                  </a:lnTo>
                  <a:lnTo>
                    <a:pt x="235725" y="254708"/>
                  </a:lnTo>
                  <a:lnTo>
                    <a:pt x="260814" y="227143"/>
                  </a:lnTo>
                  <a:lnTo>
                    <a:pt x="311077" y="171898"/>
                  </a:lnTo>
                  <a:lnTo>
                    <a:pt x="283674" y="243811"/>
                  </a:lnTo>
                  <a:lnTo>
                    <a:pt x="271853" y="274815"/>
                  </a:lnTo>
                  <a:lnTo>
                    <a:pt x="303781" y="265786"/>
                  </a:lnTo>
                  <a:lnTo>
                    <a:pt x="361588" y="249431"/>
                  </a:lnTo>
                  <a:lnTo>
                    <a:pt x="327660" y="293284"/>
                  </a:lnTo>
                  <a:lnTo>
                    <a:pt x="307400" y="319526"/>
                  </a:lnTo>
                  <a:lnTo>
                    <a:pt x="340547" y="320135"/>
                  </a:lnTo>
                  <a:lnTo>
                    <a:pt x="358235" y="320459"/>
                  </a:lnTo>
                  <a:lnTo>
                    <a:pt x="300476" y="354187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788C42-ADCB-42BF-8D63-BC4FFBA5F4F8}"/>
              </a:ext>
            </a:extLst>
          </p:cNvPr>
          <p:cNvSpPr/>
          <p:nvPr userDrawn="1"/>
        </p:nvSpPr>
        <p:spPr>
          <a:xfrm>
            <a:off x="388590" y="303498"/>
            <a:ext cx="150962" cy="35687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CF6536-AFD4-4398-86E6-926ABD073A2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1560" y="627534"/>
            <a:ext cx="8136000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C542259D-C1D6-40FE-9C8A-699CBBE9D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FA1C72-C817-450C-8D3F-AAC690ACAA10}"/>
              </a:ext>
            </a:extLst>
          </p:cNvPr>
          <p:cNvSpPr/>
          <p:nvPr userDrawn="1"/>
        </p:nvSpPr>
        <p:spPr>
          <a:xfrm>
            <a:off x="4608504" y="700088"/>
            <a:ext cx="4500000" cy="4032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endParaRPr lang="ru-RU" sz="1800" dirty="0">
              <a:solidFill>
                <a:srgbClr val="C33D3D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00122A-47F4-41E4-BD9A-BC73DA8EE4C7}"/>
              </a:ext>
            </a:extLst>
          </p:cNvPr>
          <p:cNvSpPr/>
          <p:nvPr userDrawn="1"/>
        </p:nvSpPr>
        <p:spPr>
          <a:xfrm>
            <a:off x="4608128" y="1170935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Всего</a:t>
            </a:r>
            <a:endParaRPr lang="ru-RU" sz="1400" dirty="0">
              <a:solidFill>
                <a:srgbClr val="C33D3D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9F6B58-C335-4137-BF6D-D34505797F72}"/>
              </a:ext>
            </a:extLst>
          </p:cNvPr>
          <p:cNvSpPr/>
          <p:nvPr userDrawn="1"/>
        </p:nvSpPr>
        <p:spPr>
          <a:xfrm>
            <a:off x="4608128" y="3399950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Персонал </a:t>
            </a:r>
            <a:b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</a:b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подрядчика</a:t>
            </a:r>
            <a:endParaRPr lang="ru-RU" sz="1600" dirty="0">
              <a:solidFill>
                <a:srgbClr val="C33D3D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26BBC9-1EB1-400E-AF1F-9A4ABCD29102}"/>
              </a:ext>
            </a:extLst>
          </p:cNvPr>
          <p:cNvSpPr/>
          <p:nvPr userDrawn="1"/>
        </p:nvSpPr>
        <p:spPr>
          <a:xfrm>
            <a:off x="35496" y="712783"/>
            <a:ext cx="4500000" cy="403224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41929E0-A7BA-44C5-83CF-F54CC3B88D47}"/>
              </a:ext>
            </a:extLst>
          </p:cNvPr>
          <p:cNvGrpSpPr/>
          <p:nvPr userDrawn="1"/>
        </p:nvGrpSpPr>
        <p:grpSpPr>
          <a:xfrm>
            <a:off x="1208391" y="4408187"/>
            <a:ext cx="3163202" cy="251795"/>
            <a:chOff x="4824030" y="4876316"/>
            <a:chExt cx="3163202" cy="251795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id="{894E09CC-D989-4161-866F-62A53D72E00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46E61E27-750E-4213-A2EB-ACE0CA409C5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5" name="Заголовок 1">
              <a:extLst>
                <a:ext uri="{FF2B5EF4-FFF2-40B4-BE49-F238E27FC236}">
                  <a16:creationId xmlns:a16="http://schemas.microsoft.com/office/drawing/2014/main" id="{5C75C7CE-B473-4632-B33C-386361B21C0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16" name="Заголовок 1">
              <a:extLst>
                <a:ext uri="{FF2B5EF4-FFF2-40B4-BE49-F238E27FC236}">
                  <a16:creationId xmlns:a16="http://schemas.microsoft.com/office/drawing/2014/main" id="{3076EC11-EB8E-4D7E-AA81-BB99935D76F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1EC236F8-D65A-4FEE-96C4-08E8AC90B6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1594AE0-0045-4F4A-8236-E3FCD9722019}"/>
              </a:ext>
            </a:extLst>
          </p:cNvPr>
          <p:cNvGrpSpPr/>
          <p:nvPr userDrawn="1"/>
        </p:nvGrpSpPr>
        <p:grpSpPr>
          <a:xfrm>
            <a:off x="5780519" y="4408187"/>
            <a:ext cx="3163202" cy="251795"/>
            <a:chOff x="4824030" y="4876316"/>
            <a:chExt cx="3163202" cy="251795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id="{24EB30AD-93F7-4673-9B3F-E7C9AED4E6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43456692-9965-4073-875B-CA873291E1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21" name="Заголовок 1">
              <a:extLst>
                <a:ext uri="{FF2B5EF4-FFF2-40B4-BE49-F238E27FC236}">
                  <a16:creationId xmlns:a16="http://schemas.microsoft.com/office/drawing/2014/main" id="{5AF8C5F1-4932-4EE8-B5E2-55417C7E190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id="{3D41134F-7498-4855-8526-97A0F4B8CE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58EA60DD-4851-4AA4-94F9-77B8E6A476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5AE17AD-5FFE-48ED-824A-70645CC34593}"/>
              </a:ext>
            </a:extLst>
          </p:cNvPr>
          <p:cNvSpPr/>
          <p:nvPr userDrawn="1"/>
        </p:nvSpPr>
        <p:spPr>
          <a:xfrm>
            <a:off x="0" y="1216693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Аварии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B7C6DA9-8CBA-4DB7-8AD5-7C629B803B01}"/>
              </a:ext>
            </a:extLst>
          </p:cNvPr>
          <p:cNvSpPr/>
          <p:nvPr userDrawn="1"/>
        </p:nvSpPr>
        <p:spPr>
          <a:xfrm>
            <a:off x="0" y="3399950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Предпосылки к инциденту</a:t>
            </a: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41C49A6-D1CD-4E30-9609-BA22415F6227}"/>
              </a:ext>
            </a:extLst>
          </p:cNvPr>
          <p:cNvSpPr/>
          <p:nvPr userDrawn="1"/>
        </p:nvSpPr>
        <p:spPr>
          <a:xfrm>
            <a:off x="0" y="2308322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Инциденты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A5CE0A0-EE18-4F73-811A-74F121406A0A}"/>
              </a:ext>
            </a:extLst>
          </p:cNvPr>
          <p:cNvSpPr/>
          <p:nvPr userDrawn="1"/>
        </p:nvSpPr>
        <p:spPr>
          <a:xfrm>
            <a:off x="4608128" y="2302397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Собственный </a:t>
            </a:r>
            <a:b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</a:b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персонал</a:t>
            </a:r>
            <a:endParaRPr lang="ru-RU" sz="1400" dirty="0">
              <a:solidFill>
                <a:srgbClr val="C33D3D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9CC2A43-2A87-45E8-BE0F-377C64A55EE7}"/>
              </a:ext>
            </a:extLst>
          </p:cNvPr>
          <p:cNvSpPr/>
          <p:nvPr userDrawn="1"/>
        </p:nvSpPr>
        <p:spPr>
          <a:xfrm>
            <a:off x="35496" y="857006"/>
            <a:ext cx="2491546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0" bIns="0" rtlCol="0" anchor="t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8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Техногенные события</a:t>
            </a:r>
            <a:endParaRPr lang="ru-RU" sz="1800" dirty="0">
              <a:solidFill>
                <a:schemeClr val="tx1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4F530F3-4553-4B97-AD4A-FBD510064D39}"/>
              </a:ext>
            </a:extLst>
          </p:cNvPr>
          <p:cNvSpPr/>
          <p:nvPr userDrawn="1"/>
        </p:nvSpPr>
        <p:spPr>
          <a:xfrm>
            <a:off x="4643849" y="857006"/>
            <a:ext cx="2223029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0" bIns="0" rtlCol="0" anchor="t" anchorCtr="0">
            <a:spAutoFit/>
          </a:bodyPr>
          <a:lstStyle/>
          <a:p>
            <a:pPr marL="0" marR="0" lvl="0" indent="0" algn="l" defTabSz="7790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C33D3D"/>
                </a:solidFill>
                <a:latin typeface="Arial Narrow" panose="020B0606020202030204" pitchFamily="34" charset="0"/>
              </a:rPr>
              <a:t>Несчастные случаи</a:t>
            </a:r>
            <a:endParaRPr lang="ru-RU" sz="1800" dirty="0">
              <a:solidFill>
                <a:srgbClr val="CD5C5C"/>
              </a:solidFill>
              <a:latin typeface="Arial Narrow" panose="020B0606020202030204" pitchFamily="34" charset="0"/>
            </a:endParaRPr>
          </a:p>
        </p:txBody>
      </p:sp>
      <p:pic>
        <p:nvPicPr>
          <p:cNvPr id="53" name="Рисунок 52" descr="Выбрасывание контур">
            <a:extLst>
              <a:ext uri="{FF2B5EF4-FFF2-40B4-BE49-F238E27FC236}">
                <a16:creationId xmlns:a16="http://schemas.microsoft.com/office/drawing/2014/main" id="{C88C4F84-6602-4FAF-AE50-35CCD8CCE9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5463" y="738858"/>
            <a:ext cx="540000" cy="540000"/>
          </a:xfrm>
          <a:prstGeom prst="rect">
            <a:avLst/>
          </a:prstGeom>
        </p:spPr>
      </p:pic>
      <p:pic>
        <p:nvPicPr>
          <p:cNvPr id="90" name="Рисунок 89" descr="Сирена контур">
            <a:extLst>
              <a:ext uri="{FF2B5EF4-FFF2-40B4-BE49-F238E27FC236}">
                <a16:creationId xmlns:a16="http://schemas.microsoft.com/office/drawing/2014/main" id="{9965D9D4-85FE-4E5C-9170-8D04747FE6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9617" y="699542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97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441">
          <p15:clr>
            <a:srgbClr val="FBAE40"/>
          </p15:clr>
        </p15:guide>
        <p15:guide id="4" pos="57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924188-66E6-4983-9ECC-56386C1C1ADA}"/>
              </a:ext>
            </a:extLst>
          </p:cNvPr>
          <p:cNvSpPr/>
          <p:nvPr userDrawn="1"/>
        </p:nvSpPr>
        <p:spPr>
          <a:xfrm>
            <a:off x="0" y="0"/>
            <a:ext cx="9144000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788C42-ADCB-42BF-8D63-BC4FFBA5F4F8}"/>
              </a:ext>
            </a:extLst>
          </p:cNvPr>
          <p:cNvSpPr/>
          <p:nvPr userDrawn="1"/>
        </p:nvSpPr>
        <p:spPr>
          <a:xfrm>
            <a:off x="388590" y="303498"/>
            <a:ext cx="150962" cy="35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69329AE-5E85-4E3C-A5EE-95654C862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2CC8CE2-334B-43E4-B965-C28681F9439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4063" y="1872682"/>
            <a:ext cx="1463063" cy="1800000"/>
            <a:chOff x="3419872" y="1783854"/>
            <a:chExt cx="1167173" cy="1435968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078860B8-FE38-46E1-A64F-631955387717}"/>
                </a:ext>
              </a:extLst>
            </p:cNvPr>
            <p:cNvSpPr/>
            <p:nvPr/>
          </p:nvSpPr>
          <p:spPr>
            <a:xfrm>
              <a:off x="3590891" y="2364727"/>
              <a:ext cx="684076" cy="34204"/>
            </a:xfrm>
            <a:custGeom>
              <a:avLst/>
              <a:gdLst>
                <a:gd name="connsiteX0" fmla="*/ 0 w 381000"/>
                <a:gd name="connsiteY0" fmla="*/ 0 h 19050"/>
                <a:gd name="connsiteX1" fmla="*/ 381000 w 381000"/>
                <a:gd name="connsiteY1" fmla="*/ 0 h 19050"/>
                <a:gd name="connsiteX2" fmla="*/ 381000 w 381000"/>
                <a:gd name="connsiteY2" fmla="*/ 19050 h 19050"/>
                <a:gd name="connsiteX3" fmla="*/ 0 w 3810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9050">
                  <a:moveTo>
                    <a:pt x="0" y="0"/>
                  </a:moveTo>
                  <a:lnTo>
                    <a:pt x="381000" y="0"/>
                  </a:lnTo>
                  <a:lnTo>
                    <a:pt x="381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7E3C733-498D-4C1E-A965-BAD8CECA4CA4}"/>
                </a:ext>
              </a:extLst>
            </p:cNvPr>
            <p:cNvSpPr/>
            <p:nvPr/>
          </p:nvSpPr>
          <p:spPr>
            <a:xfrm>
              <a:off x="3590891" y="2501542"/>
              <a:ext cx="684076" cy="34204"/>
            </a:xfrm>
            <a:custGeom>
              <a:avLst/>
              <a:gdLst>
                <a:gd name="connsiteX0" fmla="*/ 0 w 381000"/>
                <a:gd name="connsiteY0" fmla="*/ 0 h 19050"/>
                <a:gd name="connsiteX1" fmla="*/ 381000 w 381000"/>
                <a:gd name="connsiteY1" fmla="*/ 0 h 19050"/>
                <a:gd name="connsiteX2" fmla="*/ 381000 w 381000"/>
                <a:gd name="connsiteY2" fmla="*/ 19050 h 19050"/>
                <a:gd name="connsiteX3" fmla="*/ 0 w 3810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9050">
                  <a:moveTo>
                    <a:pt x="0" y="0"/>
                  </a:moveTo>
                  <a:lnTo>
                    <a:pt x="381000" y="0"/>
                  </a:lnTo>
                  <a:lnTo>
                    <a:pt x="381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5B4A63B-2105-4868-8DF5-EAF882F36BD8}"/>
                </a:ext>
              </a:extLst>
            </p:cNvPr>
            <p:cNvSpPr/>
            <p:nvPr/>
          </p:nvSpPr>
          <p:spPr>
            <a:xfrm>
              <a:off x="3590891" y="2638357"/>
              <a:ext cx="684076" cy="34204"/>
            </a:xfrm>
            <a:custGeom>
              <a:avLst/>
              <a:gdLst>
                <a:gd name="connsiteX0" fmla="*/ 0 w 381000"/>
                <a:gd name="connsiteY0" fmla="*/ 0 h 19050"/>
                <a:gd name="connsiteX1" fmla="*/ 381000 w 381000"/>
                <a:gd name="connsiteY1" fmla="*/ 0 h 19050"/>
                <a:gd name="connsiteX2" fmla="*/ 381000 w 381000"/>
                <a:gd name="connsiteY2" fmla="*/ 19050 h 19050"/>
                <a:gd name="connsiteX3" fmla="*/ 0 w 3810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9050">
                  <a:moveTo>
                    <a:pt x="0" y="0"/>
                  </a:moveTo>
                  <a:lnTo>
                    <a:pt x="381000" y="0"/>
                  </a:lnTo>
                  <a:lnTo>
                    <a:pt x="381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B2471273-B404-4165-A346-1B7B79BAAC39}"/>
                </a:ext>
              </a:extLst>
            </p:cNvPr>
            <p:cNvSpPr/>
            <p:nvPr/>
          </p:nvSpPr>
          <p:spPr>
            <a:xfrm flipV="1">
              <a:off x="3419872" y="1851670"/>
              <a:ext cx="1026114" cy="1368152"/>
            </a:xfrm>
            <a:custGeom>
              <a:avLst/>
              <a:gdLst>
                <a:gd name="connsiteX0" fmla="*/ 0 w 571500"/>
                <a:gd name="connsiteY0" fmla="*/ 0 h 762000"/>
                <a:gd name="connsiteX1" fmla="*/ 0 w 571500"/>
                <a:gd name="connsiteY1" fmla="*/ 762000 h 762000"/>
                <a:gd name="connsiteX2" fmla="*/ 571500 w 571500"/>
                <a:gd name="connsiteY2" fmla="*/ 762000 h 762000"/>
                <a:gd name="connsiteX3" fmla="*/ 571500 w 571500"/>
                <a:gd name="connsiteY3" fmla="*/ 205607 h 762000"/>
                <a:gd name="connsiteX4" fmla="*/ 365893 w 571500"/>
                <a:gd name="connsiteY4" fmla="*/ 0 h 762000"/>
                <a:gd name="connsiteX5" fmla="*/ 371637 w 571500"/>
                <a:gd name="connsiteY5" fmla="*/ 32680 h 762000"/>
                <a:gd name="connsiteX6" fmla="*/ 538820 w 571500"/>
                <a:gd name="connsiteY6" fmla="*/ 199863 h 762000"/>
                <a:gd name="connsiteX7" fmla="*/ 538819 w 571500"/>
                <a:gd name="connsiteY7" fmla="*/ 199997 h 762000"/>
                <a:gd name="connsiteX8" fmla="*/ 538753 w 571500"/>
                <a:gd name="connsiteY8" fmla="*/ 200025 h 762000"/>
                <a:gd name="connsiteX9" fmla="*/ 371475 w 571500"/>
                <a:gd name="connsiteY9" fmla="*/ 200025 h 762000"/>
                <a:gd name="connsiteX10" fmla="*/ 371475 w 571500"/>
                <a:gd name="connsiteY10" fmla="*/ 32747 h 762000"/>
                <a:gd name="connsiteX11" fmla="*/ 371571 w 571500"/>
                <a:gd name="connsiteY11" fmla="*/ 32653 h 762000"/>
                <a:gd name="connsiteX12" fmla="*/ 371637 w 571500"/>
                <a:gd name="connsiteY12" fmla="*/ 32680 h 762000"/>
                <a:gd name="connsiteX13" fmla="*/ 19050 w 571500"/>
                <a:gd name="connsiteY13" fmla="*/ 742950 h 762000"/>
                <a:gd name="connsiteX14" fmla="*/ 19050 w 571500"/>
                <a:gd name="connsiteY14" fmla="*/ 19050 h 762000"/>
                <a:gd name="connsiteX15" fmla="*/ 352425 w 571500"/>
                <a:gd name="connsiteY15" fmla="*/ 19050 h 762000"/>
                <a:gd name="connsiteX16" fmla="*/ 352425 w 571500"/>
                <a:gd name="connsiteY16" fmla="*/ 219075 h 762000"/>
                <a:gd name="connsiteX17" fmla="*/ 552450 w 571500"/>
                <a:gd name="connsiteY17" fmla="*/ 219075 h 762000"/>
                <a:gd name="connsiteX18" fmla="*/ 552450 w 571500"/>
                <a:gd name="connsiteY18" fmla="*/ 7429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0" h="762000">
                  <a:moveTo>
                    <a:pt x="0" y="0"/>
                  </a:moveTo>
                  <a:lnTo>
                    <a:pt x="0" y="762000"/>
                  </a:lnTo>
                  <a:lnTo>
                    <a:pt x="571500" y="762000"/>
                  </a:lnTo>
                  <a:lnTo>
                    <a:pt x="571500" y="205607"/>
                  </a:lnTo>
                  <a:lnTo>
                    <a:pt x="365893" y="0"/>
                  </a:lnTo>
                  <a:close/>
                  <a:moveTo>
                    <a:pt x="371637" y="32680"/>
                  </a:moveTo>
                  <a:lnTo>
                    <a:pt x="538820" y="199863"/>
                  </a:lnTo>
                  <a:cubicBezTo>
                    <a:pt x="538857" y="199900"/>
                    <a:pt x="538856" y="199961"/>
                    <a:pt x="538819" y="199997"/>
                  </a:cubicBezTo>
                  <a:cubicBezTo>
                    <a:pt x="538801" y="200015"/>
                    <a:pt x="538778" y="200025"/>
                    <a:pt x="538753" y="200025"/>
                  </a:cubicBezTo>
                  <a:lnTo>
                    <a:pt x="371475" y="200025"/>
                  </a:lnTo>
                  <a:lnTo>
                    <a:pt x="371475" y="32747"/>
                  </a:lnTo>
                  <a:cubicBezTo>
                    <a:pt x="371476" y="32695"/>
                    <a:pt x="371519" y="32653"/>
                    <a:pt x="371571" y="32653"/>
                  </a:cubicBezTo>
                  <a:cubicBezTo>
                    <a:pt x="371596" y="32654"/>
                    <a:pt x="371620" y="32663"/>
                    <a:pt x="371637" y="32680"/>
                  </a:cubicBezTo>
                  <a:close/>
                  <a:moveTo>
                    <a:pt x="19050" y="742950"/>
                  </a:moveTo>
                  <a:lnTo>
                    <a:pt x="19050" y="19050"/>
                  </a:lnTo>
                  <a:lnTo>
                    <a:pt x="352425" y="19050"/>
                  </a:lnTo>
                  <a:lnTo>
                    <a:pt x="352425" y="219075"/>
                  </a:lnTo>
                  <a:lnTo>
                    <a:pt x="552450" y="219075"/>
                  </a:lnTo>
                  <a:lnTo>
                    <a:pt x="552450" y="7429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28903E75-1218-40CB-B400-825DEC798074}"/>
                </a:ext>
              </a:extLst>
            </p:cNvPr>
            <p:cNvSpPr/>
            <p:nvPr/>
          </p:nvSpPr>
          <p:spPr>
            <a:xfrm>
              <a:off x="3590891" y="2775172"/>
              <a:ext cx="324936" cy="34204"/>
            </a:xfrm>
            <a:custGeom>
              <a:avLst/>
              <a:gdLst>
                <a:gd name="connsiteX0" fmla="*/ 0 w 180975"/>
                <a:gd name="connsiteY0" fmla="*/ 0 h 19050"/>
                <a:gd name="connsiteX1" fmla="*/ 180975 w 180975"/>
                <a:gd name="connsiteY1" fmla="*/ 0 h 19050"/>
                <a:gd name="connsiteX2" fmla="*/ 180975 w 180975"/>
                <a:gd name="connsiteY2" fmla="*/ 19050 h 19050"/>
                <a:gd name="connsiteX3" fmla="*/ 0 w 1809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9050">
                  <a:moveTo>
                    <a:pt x="0" y="0"/>
                  </a:moveTo>
                  <a:lnTo>
                    <a:pt x="180975" y="0"/>
                  </a:lnTo>
                  <a:lnTo>
                    <a:pt x="1809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59F8A06-3B02-44BE-BE87-5D07CEAA261C}"/>
                </a:ext>
              </a:extLst>
            </p:cNvPr>
            <p:cNvSpPr/>
            <p:nvPr/>
          </p:nvSpPr>
          <p:spPr>
            <a:xfrm>
              <a:off x="3590891" y="2911988"/>
              <a:ext cx="324936" cy="34204"/>
            </a:xfrm>
            <a:custGeom>
              <a:avLst/>
              <a:gdLst>
                <a:gd name="connsiteX0" fmla="*/ 0 w 180975"/>
                <a:gd name="connsiteY0" fmla="*/ 0 h 19050"/>
                <a:gd name="connsiteX1" fmla="*/ 180975 w 180975"/>
                <a:gd name="connsiteY1" fmla="*/ 0 h 19050"/>
                <a:gd name="connsiteX2" fmla="*/ 180975 w 180975"/>
                <a:gd name="connsiteY2" fmla="*/ 19050 h 19050"/>
                <a:gd name="connsiteX3" fmla="*/ 0 w 1809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9050">
                  <a:moveTo>
                    <a:pt x="0" y="0"/>
                  </a:moveTo>
                  <a:lnTo>
                    <a:pt x="180975" y="0"/>
                  </a:lnTo>
                  <a:lnTo>
                    <a:pt x="1809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5E027BC-ADBC-4C62-9D79-C56ED6640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4667" y="1783854"/>
              <a:ext cx="130908" cy="360000"/>
            </a:xfrm>
            <a:custGeom>
              <a:avLst/>
              <a:gdLst>
                <a:gd name="connsiteX0" fmla="*/ 160973 w 323850"/>
                <a:gd name="connsiteY0" fmla="*/ 762000 h 762000"/>
                <a:gd name="connsiteX1" fmla="*/ 162877 w 323850"/>
                <a:gd name="connsiteY1" fmla="*/ 762000 h 762000"/>
                <a:gd name="connsiteX2" fmla="*/ 323850 w 323850"/>
                <a:gd name="connsiteY2" fmla="*/ 601028 h 762000"/>
                <a:gd name="connsiteX3" fmla="*/ 323850 w 323850"/>
                <a:gd name="connsiteY3" fmla="*/ 400050 h 762000"/>
                <a:gd name="connsiteX4" fmla="*/ 304800 w 323850"/>
                <a:gd name="connsiteY4" fmla="*/ 400050 h 762000"/>
                <a:gd name="connsiteX5" fmla="*/ 304800 w 323850"/>
                <a:gd name="connsiteY5" fmla="*/ 601028 h 762000"/>
                <a:gd name="connsiteX6" fmla="*/ 162877 w 323850"/>
                <a:gd name="connsiteY6" fmla="*/ 742950 h 762000"/>
                <a:gd name="connsiteX7" fmla="*/ 160973 w 323850"/>
                <a:gd name="connsiteY7" fmla="*/ 742950 h 762000"/>
                <a:gd name="connsiteX8" fmla="*/ 19050 w 323850"/>
                <a:gd name="connsiteY8" fmla="*/ 601028 h 762000"/>
                <a:gd name="connsiteX9" fmla="*/ 19050 w 323850"/>
                <a:gd name="connsiteY9" fmla="*/ 113348 h 762000"/>
                <a:gd name="connsiteX10" fmla="*/ 113348 w 323850"/>
                <a:gd name="connsiteY10" fmla="*/ 19050 h 762000"/>
                <a:gd name="connsiteX11" fmla="*/ 115252 w 323850"/>
                <a:gd name="connsiteY11" fmla="*/ 19050 h 762000"/>
                <a:gd name="connsiteX12" fmla="*/ 209550 w 323850"/>
                <a:gd name="connsiteY12" fmla="*/ 113348 h 762000"/>
                <a:gd name="connsiteX13" fmla="*/ 209550 w 323850"/>
                <a:gd name="connsiteY13" fmla="*/ 562928 h 762000"/>
                <a:gd name="connsiteX14" fmla="*/ 162877 w 323850"/>
                <a:gd name="connsiteY14" fmla="*/ 609600 h 762000"/>
                <a:gd name="connsiteX15" fmla="*/ 160973 w 323850"/>
                <a:gd name="connsiteY15" fmla="*/ 609600 h 762000"/>
                <a:gd name="connsiteX16" fmla="*/ 114300 w 323850"/>
                <a:gd name="connsiteY16" fmla="*/ 562928 h 762000"/>
                <a:gd name="connsiteX17" fmla="*/ 114300 w 323850"/>
                <a:gd name="connsiteY17" fmla="*/ 333375 h 762000"/>
                <a:gd name="connsiteX18" fmla="*/ 95250 w 323850"/>
                <a:gd name="connsiteY18" fmla="*/ 333375 h 762000"/>
                <a:gd name="connsiteX19" fmla="*/ 95250 w 323850"/>
                <a:gd name="connsiteY19" fmla="*/ 562928 h 762000"/>
                <a:gd name="connsiteX20" fmla="*/ 160973 w 323850"/>
                <a:gd name="connsiteY20" fmla="*/ 628650 h 762000"/>
                <a:gd name="connsiteX21" fmla="*/ 162877 w 323850"/>
                <a:gd name="connsiteY21" fmla="*/ 628650 h 762000"/>
                <a:gd name="connsiteX22" fmla="*/ 228600 w 323850"/>
                <a:gd name="connsiteY22" fmla="*/ 562928 h 762000"/>
                <a:gd name="connsiteX23" fmla="*/ 228600 w 323850"/>
                <a:gd name="connsiteY23" fmla="*/ 113348 h 762000"/>
                <a:gd name="connsiteX24" fmla="*/ 115252 w 323850"/>
                <a:gd name="connsiteY24" fmla="*/ 0 h 762000"/>
                <a:gd name="connsiteX25" fmla="*/ 113348 w 323850"/>
                <a:gd name="connsiteY25" fmla="*/ 0 h 762000"/>
                <a:gd name="connsiteX26" fmla="*/ 0 w 323850"/>
                <a:gd name="connsiteY26" fmla="*/ 113348 h 762000"/>
                <a:gd name="connsiteX27" fmla="*/ 0 w 323850"/>
                <a:gd name="connsiteY27" fmla="*/ 601028 h 762000"/>
                <a:gd name="connsiteX28" fmla="*/ 160973 w 323850"/>
                <a:gd name="connsiteY28" fmla="*/ 762000 h 762000"/>
                <a:gd name="connsiteX0" fmla="*/ 160973 w 323850"/>
                <a:gd name="connsiteY0" fmla="*/ 762000 h 762000"/>
                <a:gd name="connsiteX1" fmla="*/ 162877 w 323850"/>
                <a:gd name="connsiteY1" fmla="*/ 762000 h 762000"/>
                <a:gd name="connsiteX2" fmla="*/ 323850 w 323850"/>
                <a:gd name="connsiteY2" fmla="*/ 601028 h 762000"/>
                <a:gd name="connsiteX3" fmla="*/ 304800 w 323850"/>
                <a:gd name="connsiteY3" fmla="*/ 400050 h 762000"/>
                <a:gd name="connsiteX4" fmla="*/ 304800 w 323850"/>
                <a:gd name="connsiteY4" fmla="*/ 601028 h 762000"/>
                <a:gd name="connsiteX5" fmla="*/ 162877 w 323850"/>
                <a:gd name="connsiteY5" fmla="*/ 742950 h 762000"/>
                <a:gd name="connsiteX6" fmla="*/ 160973 w 323850"/>
                <a:gd name="connsiteY6" fmla="*/ 742950 h 762000"/>
                <a:gd name="connsiteX7" fmla="*/ 19050 w 323850"/>
                <a:gd name="connsiteY7" fmla="*/ 601028 h 762000"/>
                <a:gd name="connsiteX8" fmla="*/ 19050 w 323850"/>
                <a:gd name="connsiteY8" fmla="*/ 113348 h 762000"/>
                <a:gd name="connsiteX9" fmla="*/ 113348 w 323850"/>
                <a:gd name="connsiteY9" fmla="*/ 19050 h 762000"/>
                <a:gd name="connsiteX10" fmla="*/ 115252 w 323850"/>
                <a:gd name="connsiteY10" fmla="*/ 19050 h 762000"/>
                <a:gd name="connsiteX11" fmla="*/ 209550 w 323850"/>
                <a:gd name="connsiteY11" fmla="*/ 113348 h 762000"/>
                <a:gd name="connsiteX12" fmla="*/ 209550 w 323850"/>
                <a:gd name="connsiteY12" fmla="*/ 562928 h 762000"/>
                <a:gd name="connsiteX13" fmla="*/ 162877 w 323850"/>
                <a:gd name="connsiteY13" fmla="*/ 609600 h 762000"/>
                <a:gd name="connsiteX14" fmla="*/ 160973 w 323850"/>
                <a:gd name="connsiteY14" fmla="*/ 609600 h 762000"/>
                <a:gd name="connsiteX15" fmla="*/ 114300 w 323850"/>
                <a:gd name="connsiteY15" fmla="*/ 562928 h 762000"/>
                <a:gd name="connsiteX16" fmla="*/ 114300 w 323850"/>
                <a:gd name="connsiteY16" fmla="*/ 333375 h 762000"/>
                <a:gd name="connsiteX17" fmla="*/ 95250 w 323850"/>
                <a:gd name="connsiteY17" fmla="*/ 333375 h 762000"/>
                <a:gd name="connsiteX18" fmla="*/ 95250 w 323850"/>
                <a:gd name="connsiteY18" fmla="*/ 562928 h 762000"/>
                <a:gd name="connsiteX19" fmla="*/ 160973 w 323850"/>
                <a:gd name="connsiteY19" fmla="*/ 628650 h 762000"/>
                <a:gd name="connsiteX20" fmla="*/ 162877 w 323850"/>
                <a:gd name="connsiteY20" fmla="*/ 628650 h 762000"/>
                <a:gd name="connsiteX21" fmla="*/ 228600 w 323850"/>
                <a:gd name="connsiteY21" fmla="*/ 562928 h 762000"/>
                <a:gd name="connsiteX22" fmla="*/ 228600 w 323850"/>
                <a:gd name="connsiteY22" fmla="*/ 113348 h 762000"/>
                <a:gd name="connsiteX23" fmla="*/ 115252 w 323850"/>
                <a:gd name="connsiteY23" fmla="*/ 0 h 762000"/>
                <a:gd name="connsiteX24" fmla="*/ 113348 w 323850"/>
                <a:gd name="connsiteY24" fmla="*/ 0 h 762000"/>
                <a:gd name="connsiteX25" fmla="*/ 0 w 323850"/>
                <a:gd name="connsiteY25" fmla="*/ 113348 h 762000"/>
                <a:gd name="connsiteX26" fmla="*/ 0 w 323850"/>
                <a:gd name="connsiteY26" fmla="*/ 601028 h 762000"/>
                <a:gd name="connsiteX27" fmla="*/ 160973 w 323850"/>
                <a:gd name="connsiteY27" fmla="*/ 762000 h 762000"/>
                <a:gd name="connsiteX0" fmla="*/ 160973 w 323850"/>
                <a:gd name="connsiteY0" fmla="*/ 762000 h 762000"/>
                <a:gd name="connsiteX1" fmla="*/ 162877 w 323850"/>
                <a:gd name="connsiteY1" fmla="*/ 762000 h 762000"/>
                <a:gd name="connsiteX2" fmla="*/ 323850 w 323850"/>
                <a:gd name="connsiteY2" fmla="*/ 601028 h 762000"/>
                <a:gd name="connsiteX3" fmla="*/ 304800 w 323850"/>
                <a:gd name="connsiteY3" fmla="*/ 601028 h 762000"/>
                <a:gd name="connsiteX4" fmla="*/ 162877 w 323850"/>
                <a:gd name="connsiteY4" fmla="*/ 742950 h 762000"/>
                <a:gd name="connsiteX5" fmla="*/ 160973 w 323850"/>
                <a:gd name="connsiteY5" fmla="*/ 742950 h 762000"/>
                <a:gd name="connsiteX6" fmla="*/ 19050 w 323850"/>
                <a:gd name="connsiteY6" fmla="*/ 601028 h 762000"/>
                <a:gd name="connsiteX7" fmla="*/ 19050 w 323850"/>
                <a:gd name="connsiteY7" fmla="*/ 113348 h 762000"/>
                <a:gd name="connsiteX8" fmla="*/ 113348 w 323850"/>
                <a:gd name="connsiteY8" fmla="*/ 19050 h 762000"/>
                <a:gd name="connsiteX9" fmla="*/ 115252 w 323850"/>
                <a:gd name="connsiteY9" fmla="*/ 19050 h 762000"/>
                <a:gd name="connsiteX10" fmla="*/ 209550 w 323850"/>
                <a:gd name="connsiteY10" fmla="*/ 113348 h 762000"/>
                <a:gd name="connsiteX11" fmla="*/ 209550 w 323850"/>
                <a:gd name="connsiteY11" fmla="*/ 562928 h 762000"/>
                <a:gd name="connsiteX12" fmla="*/ 162877 w 323850"/>
                <a:gd name="connsiteY12" fmla="*/ 609600 h 762000"/>
                <a:gd name="connsiteX13" fmla="*/ 160973 w 323850"/>
                <a:gd name="connsiteY13" fmla="*/ 609600 h 762000"/>
                <a:gd name="connsiteX14" fmla="*/ 114300 w 323850"/>
                <a:gd name="connsiteY14" fmla="*/ 562928 h 762000"/>
                <a:gd name="connsiteX15" fmla="*/ 114300 w 323850"/>
                <a:gd name="connsiteY15" fmla="*/ 333375 h 762000"/>
                <a:gd name="connsiteX16" fmla="*/ 95250 w 323850"/>
                <a:gd name="connsiteY16" fmla="*/ 333375 h 762000"/>
                <a:gd name="connsiteX17" fmla="*/ 95250 w 323850"/>
                <a:gd name="connsiteY17" fmla="*/ 562928 h 762000"/>
                <a:gd name="connsiteX18" fmla="*/ 160973 w 323850"/>
                <a:gd name="connsiteY18" fmla="*/ 628650 h 762000"/>
                <a:gd name="connsiteX19" fmla="*/ 162877 w 323850"/>
                <a:gd name="connsiteY19" fmla="*/ 628650 h 762000"/>
                <a:gd name="connsiteX20" fmla="*/ 228600 w 323850"/>
                <a:gd name="connsiteY20" fmla="*/ 562928 h 762000"/>
                <a:gd name="connsiteX21" fmla="*/ 228600 w 323850"/>
                <a:gd name="connsiteY21" fmla="*/ 113348 h 762000"/>
                <a:gd name="connsiteX22" fmla="*/ 115252 w 323850"/>
                <a:gd name="connsiteY22" fmla="*/ 0 h 762000"/>
                <a:gd name="connsiteX23" fmla="*/ 113348 w 323850"/>
                <a:gd name="connsiteY23" fmla="*/ 0 h 762000"/>
                <a:gd name="connsiteX24" fmla="*/ 0 w 323850"/>
                <a:gd name="connsiteY24" fmla="*/ 113348 h 762000"/>
                <a:gd name="connsiteX25" fmla="*/ 0 w 323850"/>
                <a:gd name="connsiteY25" fmla="*/ 601028 h 762000"/>
                <a:gd name="connsiteX26" fmla="*/ 160973 w 323850"/>
                <a:gd name="connsiteY26" fmla="*/ 762000 h 762000"/>
                <a:gd name="connsiteX0" fmla="*/ 160973 w 323850"/>
                <a:gd name="connsiteY0" fmla="*/ 762000 h 762000"/>
                <a:gd name="connsiteX1" fmla="*/ 162877 w 323850"/>
                <a:gd name="connsiteY1" fmla="*/ 762000 h 762000"/>
                <a:gd name="connsiteX2" fmla="*/ 323850 w 323850"/>
                <a:gd name="connsiteY2" fmla="*/ 601028 h 762000"/>
                <a:gd name="connsiteX3" fmla="*/ 162877 w 323850"/>
                <a:gd name="connsiteY3" fmla="*/ 742950 h 762000"/>
                <a:gd name="connsiteX4" fmla="*/ 160973 w 323850"/>
                <a:gd name="connsiteY4" fmla="*/ 742950 h 762000"/>
                <a:gd name="connsiteX5" fmla="*/ 19050 w 323850"/>
                <a:gd name="connsiteY5" fmla="*/ 601028 h 762000"/>
                <a:gd name="connsiteX6" fmla="*/ 19050 w 323850"/>
                <a:gd name="connsiteY6" fmla="*/ 113348 h 762000"/>
                <a:gd name="connsiteX7" fmla="*/ 113348 w 323850"/>
                <a:gd name="connsiteY7" fmla="*/ 19050 h 762000"/>
                <a:gd name="connsiteX8" fmla="*/ 115252 w 323850"/>
                <a:gd name="connsiteY8" fmla="*/ 19050 h 762000"/>
                <a:gd name="connsiteX9" fmla="*/ 209550 w 323850"/>
                <a:gd name="connsiteY9" fmla="*/ 113348 h 762000"/>
                <a:gd name="connsiteX10" fmla="*/ 209550 w 323850"/>
                <a:gd name="connsiteY10" fmla="*/ 562928 h 762000"/>
                <a:gd name="connsiteX11" fmla="*/ 162877 w 323850"/>
                <a:gd name="connsiteY11" fmla="*/ 609600 h 762000"/>
                <a:gd name="connsiteX12" fmla="*/ 160973 w 323850"/>
                <a:gd name="connsiteY12" fmla="*/ 609600 h 762000"/>
                <a:gd name="connsiteX13" fmla="*/ 114300 w 323850"/>
                <a:gd name="connsiteY13" fmla="*/ 562928 h 762000"/>
                <a:gd name="connsiteX14" fmla="*/ 114300 w 323850"/>
                <a:gd name="connsiteY14" fmla="*/ 333375 h 762000"/>
                <a:gd name="connsiteX15" fmla="*/ 95250 w 323850"/>
                <a:gd name="connsiteY15" fmla="*/ 333375 h 762000"/>
                <a:gd name="connsiteX16" fmla="*/ 95250 w 323850"/>
                <a:gd name="connsiteY16" fmla="*/ 562928 h 762000"/>
                <a:gd name="connsiteX17" fmla="*/ 160973 w 323850"/>
                <a:gd name="connsiteY17" fmla="*/ 628650 h 762000"/>
                <a:gd name="connsiteX18" fmla="*/ 162877 w 323850"/>
                <a:gd name="connsiteY18" fmla="*/ 628650 h 762000"/>
                <a:gd name="connsiteX19" fmla="*/ 228600 w 323850"/>
                <a:gd name="connsiteY19" fmla="*/ 562928 h 762000"/>
                <a:gd name="connsiteX20" fmla="*/ 228600 w 323850"/>
                <a:gd name="connsiteY20" fmla="*/ 113348 h 762000"/>
                <a:gd name="connsiteX21" fmla="*/ 115252 w 323850"/>
                <a:gd name="connsiteY21" fmla="*/ 0 h 762000"/>
                <a:gd name="connsiteX22" fmla="*/ 113348 w 323850"/>
                <a:gd name="connsiteY22" fmla="*/ 0 h 762000"/>
                <a:gd name="connsiteX23" fmla="*/ 0 w 323850"/>
                <a:gd name="connsiteY23" fmla="*/ 113348 h 762000"/>
                <a:gd name="connsiteX24" fmla="*/ 0 w 323850"/>
                <a:gd name="connsiteY24" fmla="*/ 601028 h 762000"/>
                <a:gd name="connsiteX25" fmla="*/ 160973 w 323850"/>
                <a:gd name="connsiteY25" fmla="*/ 762000 h 762000"/>
                <a:gd name="connsiteX0" fmla="*/ 160973 w 228600"/>
                <a:gd name="connsiteY0" fmla="*/ 762000 h 762000"/>
                <a:gd name="connsiteX1" fmla="*/ 162877 w 228600"/>
                <a:gd name="connsiteY1" fmla="*/ 762000 h 762000"/>
                <a:gd name="connsiteX2" fmla="*/ 162877 w 228600"/>
                <a:gd name="connsiteY2" fmla="*/ 742950 h 762000"/>
                <a:gd name="connsiteX3" fmla="*/ 160973 w 228600"/>
                <a:gd name="connsiteY3" fmla="*/ 742950 h 762000"/>
                <a:gd name="connsiteX4" fmla="*/ 19050 w 228600"/>
                <a:gd name="connsiteY4" fmla="*/ 601028 h 762000"/>
                <a:gd name="connsiteX5" fmla="*/ 19050 w 228600"/>
                <a:gd name="connsiteY5" fmla="*/ 113348 h 762000"/>
                <a:gd name="connsiteX6" fmla="*/ 113348 w 228600"/>
                <a:gd name="connsiteY6" fmla="*/ 19050 h 762000"/>
                <a:gd name="connsiteX7" fmla="*/ 115252 w 228600"/>
                <a:gd name="connsiteY7" fmla="*/ 19050 h 762000"/>
                <a:gd name="connsiteX8" fmla="*/ 209550 w 228600"/>
                <a:gd name="connsiteY8" fmla="*/ 113348 h 762000"/>
                <a:gd name="connsiteX9" fmla="*/ 209550 w 228600"/>
                <a:gd name="connsiteY9" fmla="*/ 562928 h 762000"/>
                <a:gd name="connsiteX10" fmla="*/ 162877 w 228600"/>
                <a:gd name="connsiteY10" fmla="*/ 609600 h 762000"/>
                <a:gd name="connsiteX11" fmla="*/ 160973 w 228600"/>
                <a:gd name="connsiteY11" fmla="*/ 609600 h 762000"/>
                <a:gd name="connsiteX12" fmla="*/ 114300 w 228600"/>
                <a:gd name="connsiteY12" fmla="*/ 562928 h 762000"/>
                <a:gd name="connsiteX13" fmla="*/ 114300 w 228600"/>
                <a:gd name="connsiteY13" fmla="*/ 333375 h 762000"/>
                <a:gd name="connsiteX14" fmla="*/ 95250 w 228600"/>
                <a:gd name="connsiteY14" fmla="*/ 333375 h 762000"/>
                <a:gd name="connsiteX15" fmla="*/ 95250 w 228600"/>
                <a:gd name="connsiteY15" fmla="*/ 562928 h 762000"/>
                <a:gd name="connsiteX16" fmla="*/ 160973 w 228600"/>
                <a:gd name="connsiteY16" fmla="*/ 628650 h 762000"/>
                <a:gd name="connsiteX17" fmla="*/ 162877 w 228600"/>
                <a:gd name="connsiteY17" fmla="*/ 628650 h 762000"/>
                <a:gd name="connsiteX18" fmla="*/ 228600 w 228600"/>
                <a:gd name="connsiteY18" fmla="*/ 562928 h 762000"/>
                <a:gd name="connsiteX19" fmla="*/ 228600 w 228600"/>
                <a:gd name="connsiteY19" fmla="*/ 113348 h 762000"/>
                <a:gd name="connsiteX20" fmla="*/ 115252 w 228600"/>
                <a:gd name="connsiteY20" fmla="*/ 0 h 762000"/>
                <a:gd name="connsiteX21" fmla="*/ 113348 w 228600"/>
                <a:gd name="connsiteY21" fmla="*/ 0 h 762000"/>
                <a:gd name="connsiteX22" fmla="*/ 0 w 228600"/>
                <a:gd name="connsiteY22" fmla="*/ 113348 h 762000"/>
                <a:gd name="connsiteX23" fmla="*/ 0 w 228600"/>
                <a:gd name="connsiteY23" fmla="*/ 601028 h 762000"/>
                <a:gd name="connsiteX24" fmla="*/ 160973 w 228600"/>
                <a:gd name="connsiteY24" fmla="*/ 762000 h 762000"/>
                <a:gd name="connsiteX0" fmla="*/ 160973 w 228600"/>
                <a:gd name="connsiteY0" fmla="*/ 762000 h 762000"/>
                <a:gd name="connsiteX1" fmla="*/ 162877 w 228600"/>
                <a:gd name="connsiteY1" fmla="*/ 762000 h 762000"/>
                <a:gd name="connsiteX2" fmla="*/ 162877 w 228600"/>
                <a:gd name="connsiteY2" fmla="*/ 742950 h 762000"/>
                <a:gd name="connsiteX3" fmla="*/ 19050 w 228600"/>
                <a:gd name="connsiteY3" fmla="*/ 601028 h 762000"/>
                <a:gd name="connsiteX4" fmla="*/ 19050 w 228600"/>
                <a:gd name="connsiteY4" fmla="*/ 113348 h 762000"/>
                <a:gd name="connsiteX5" fmla="*/ 113348 w 228600"/>
                <a:gd name="connsiteY5" fmla="*/ 19050 h 762000"/>
                <a:gd name="connsiteX6" fmla="*/ 115252 w 228600"/>
                <a:gd name="connsiteY6" fmla="*/ 19050 h 762000"/>
                <a:gd name="connsiteX7" fmla="*/ 209550 w 228600"/>
                <a:gd name="connsiteY7" fmla="*/ 113348 h 762000"/>
                <a:gd name="connsiteX8" fmla="*/ 209550 w 228600"/>
                <a:gd name="connsiteY8" fmla="*/ 562928 h 762000"/>
                <a:gd name="connsiteX9" fmla="*/ 162877 w 228600"/>
                <a:gd name="connsiteY9" fmla="*/ 609600 h 762000"/>
                <a:gd name="connsiteX10" fmla="*/ 160973 w 228600"/>
                <a:gd name="connsiteY10" fmla="*/ 609600 h 762000"/>
                <a:gd name="connsiteX11" fmla="*/ 114300 w 228600"/>
                <a:gd name="connsiteY11" fmla="*/ 562928 h 762000"/>
                <a:gd name="connsiteX12" fmla="*/ 114300 w 228600"/>
                <a:gd name="connsiteY12" fmla="*/ 333375 h 762000"/>
                <a:gd name="connsiteX13" fmla="*/ 95250 w 228600"/>
                <a:gd name="connsiteY13" fmla="*/ 333375 h 762000"/>
                <a:gd name="connsiteX14" fmla="*/ 95250 w 228600"/>
                <a:gd name="connsiteY14" fmla="*/ 562928 h 762000"/>
                <a:gd name="connsiteX15" fmla="*/ 160973 w 228600"/>
                <a:gd name="connsiteY15" fmla="*/ 628650 h 762000"/>
                <a:gd name="connsiteX16" fmla="*/ 162877 w 228600"/>
                <a:gd name="connsiteY16" fmla="*/ 628650 h 762000"/>
                <a:gd name="connsiteX17" fmla="*/ 228600 w 228600"/>
                <a:gd name="connsiteY17" fmla="*/ 562928 h 762000"/>
                <a:gd name="connsiteX18" fmla="*/ 228600 w 228600"/>
                <a:gd name="connsiteY18" fmla="*/ 113348 h 762000"/>
                <a:gd name="connsiteX19" fmla="*/ 115252 w 228600"/>
                <a:gd name="connsiteY19" fmla="*/ 0 h 762000"/>
                <a:gd name="connsiteX20" fmla="*/ 113348 w 228600"/>
                <a:gd name="connsiteY20" fmla="*/ 0 h 762000"/>
                <a:gd name="connsiteX21" fmla="*/ 0 w 228600"/>
                <a:gd name="connsiteY21" fmla="*/ 113348 h 762000"/>
                <a:gd name="connsiteX22" fmla="*/ 0 w 228600"/>
                <a:gd name="connsiteY22" fmla="*/ 601028 h 762000"/>
                <a:gd name="connsiteX23" fmla="*/ 160973 w 228600"/>
                <a:gd name="connsiteY23" fmla="*/ 762000 h 762000"/>
                <a:gd name="connsiteX0" fmla="*/ 0 w 228600"/>
                <a:gd name="connsiteY0" fmla="*/ 601028 h 762000"/>
                <a:gd name="connsiteX1" fmla="*/ 162877 w 228600"/>
                <a:gd name="connsiteY1" fmla="*/ 762000 h 762000"/>
                <a:gd name="connsiteX2" fmla="*/ 162877 w 228600"/>
                <a:gd name="connsiteY2" fmla="*/ 742950 h 762000"/>
                <a:gd name="connsiteX3" fmla="*/ 19050 w 228600"/>
                <a:gd name="connsiteY3" fmla="*/ 601028 h 762000"/>
                <a:gd name="connsiteX4" fmla="*/ 19050 w 228600"/>
                <a:gd name="connsiteY4" fmla="*/ 113348 h 762000"/>
                <a:gd name="connsiteX5" fmla="*/ 113348 w 228600"/>
                <a:gd name="connsiteY5" fmla="*/ 19050 h 762000"/>
                <a:gd name="connsiteX6" fmla="*/ 115252 w 228600"/>
                <a:gd name="connsiteY6" fmla="*/ 19050 h 762000"/>
                <a:gd name="connsiteX7" fmla="*/ 209550 w 228600"/>
                <a:gd name="connsiteY7" fmla="*/ 113348 h 762000"/>
                <a:gd name="connsiteX8" fmla="*/ 209550 w 228600"/>
                <a:gd name="connsiteY8" fmla="*/ 562928 h 762000"/>
                <a:gd name="connsiteX9" fmla="*/ 162877 w 228600"/>
                <a:gd name="connsiteY9" fmla="*/ 609600 h 762000"/>
                <a:gd name="connsiteX10" fmla="*/ 160973 w 228600"/>
                <a:gd name="connsiteY10" fmla="*/ 609600 h 762000"/>
                <a:gd name="connsiteX11" fmla="*/ 114300 w 228600"/>
                <a:gd name="connsiteY11" fmla="*/ 562928 h 762000"/>
                <a:gd name="connsiteX12" fmla="*/ 114300 w 228600"/>
                <a:gd name="connsiteY12" fmla="*/ 333375 h 762000"/>
                <a:gd name="connsiteX13" fmla="*/ 95250 w 228600"/>
                <a:gd name="connsiteY13" fmla="*/ 333375 h 762000"/>
                <a:gd name="connsiteX14" fmla="*/ 95250 w 228600"/>
                <a:gd name="connsiteY14" fmla="*/ 562928 h 762000"/>
                <a:gd name="connsiteX15" fmla="*/ 160973 w 228600"/>
                <a:gd name="connsiteY15" fmla="*/ 628650 h 762000"/>
                <a:gd name="connsiteX16" fmla="*/ 162877 w 228600"/>
                <a:gd name="connsiteY16" fmla="*/ 628650 h 762000"/>
                <a:gd name="connsiteX17" fmla="*/ 228600 w 228600"/>
                <a:gd name="connsiteY17" fmla="*/ 562928 h 762000"/>
                <a:gd name="connsiteX18" fmla="*/ 228600 w 228600"/>
                <a:gd name="connsiteY18" fmla="*/ 113348 h 762000"/>
                <a:gd name="connsiteX19" fmla="*/ 115252 w 228600"/>
                <a:gd name="connsiteY19" fmla="*/ 0 h 762000"/>
                <a:gd name="connsiteX20" fmla="*/ 113348 w 228600"/>
                <a:gd name="connsiteY20" fmla="*/ 0 h 762000"/>
                <a:gd name="connsiteX21" fmla="*/ 0 w 228600"/>
                <a:gd name="connsiteY21" fmla="*/ 113348 h 762000"/>
                <a:gd name="connsiteX22" fmla="*/ 0 w 228600"/>
                <a:gd name="connsiteY22" fmla="*/ 601028 h 762000"/>
                <a:gd name="connsiteX0" fmla="*/ 0 w 228600"/>
                <a:gd name="connsiteY0" fmla="*/ 601028 h 762000"/>
                <a:gd name="connsiteX1" fmla="*/ 162877 w 228600"/>
                <a:gd name="connsiteY1" fmla="*/ 762000 h 762000"/>
                <a:gd name="connsiteX2" fmla="*/ 19050 w 228600"/>
                <a:gd name="connsiteY2" fmla="*/ 601028 h 762000"/>
                <a:gd name="connsiteX3" fmla="*/ 19050 w 228600"/>
                <a:gd name="connsiteY3" fmla="*/ 113348 h 762000"/>
                <a:gd name="connsiteX4" fmla="*/ 113348 w 228600"/>
                <a:gd name="connsiteY4" fmla="*/ 19050 h 762000"/>
                <a:gd name="connsiteX5" fmla="*/ 115252 w 228600"/>
                <a:gd name="connsiteY5" fmla="*/ 19050 h 762000"/>
                <a:gd name="connsiteX6" fmla="*/ 209550 w 228600"/>
                <a:gd name="connsiteY6" fmla="*/ 113348 h 762000"/>
                <a:gd name="connsiteX7" fmla="*/ 209550 w 228600"/>
                <a:gd name="connsiteY7" fmla="*/ 562928 h 762000"/>
                <a:gd name="connsiteX8" fmla="*/ 162877 w 228600"/>
                <a:gd name="connsiteY8" fmla="*/ 609600 h 762000"/>
                <a:gd name="connsiteX9" fmla="*/ 160973 w 228600"/>
                <a:gd name="connsiteY9" fmla="*/ 609600 h 762000"/>
                <a:gd name="connsiteX10" fmla="*/ 114300 w 228600"/>
                <a:gd name="connsiteY10" fmla="*/ 562928 h 762000"/>
                <a:gd name="connsiteX11" fmla="*/ 114300 w 228600"/>
                <a:gd name="connsiteY11" fmla="*/ 333375 h 762000"/>
                <a:gd name="connsiteX12" fmla="*/ 95250 w 228600"/>
                <a:gd name="connsiteY12" fmla="*/ 333375 h 762000"/>
                <a:gd name="connsiteX13" fmla="*/ 95250 w 228600"/>
                <a:gd name="connsiteY13" fmla="*/ 562928 h 762000"/>
                <a:gd name="connsiteX14" fmla="*/ 160973 w 228600"/>
                <a:gd name="connsiteY14" fmla="*/ 628650 h 762000"/>
                <a:gd name="connsiteX15" fmla="*/ 162877 w 228600"/>
                <a:gd name="connsiteY15" fmla="*/ 628650 h 762000"/>
                <a:gd name="connsiteX16" fmla="*/ 228600 w 228600"/>
                <a:gd name="connsiteY16" fmla="*/ 562928 h 762000"/>
                <a:gd name="connsiteX17" fmla="*/ 228600 w 228600"/>
                <a:gd name="connsiteY17" fmla="*/ 113348 h 762000"/>
                <a:gd name="connsiteX18" fmla="*/ 115252 w 228600"/>
                <a:gd name="connsiteY18" fmla="*/ 0 h 762000"/>
                <a:gd name="connsiteX19" fmla="*/ 113348 w 228600"/>
                <a:gd name="connsiteY19" fmla="*/ 0 h 762000"/>
                <a:gd name="connsiteX20" fmla="*/ 0 w 228600"/>
                <a:gd name="connsiteY20" fmla="*/ 113348 h 762000"/>
                <a:gd name="connsiteX21" fmla="*/ 0 w 228600"/>
                <a:gd name="connsiteY21" fmla="*/ 601028 h 762000"/>
                <a:gd name="connsiteX0" fmla="*/ 0 w 228600"/>
                <a:gd name="connsiteY0" fmla="*/ 601028 h 661988"/>
                <a:gd name="connsiteX1" fmla="*/ 19050 w 228600"/>
                <a:gd name="connsiteY1" fmla="*/ 601028 h 661988"/>
                <a:gd name="connsiteX2" fmla="*/ 19050 w 228600"/>
                <a:gd name="connsiteY2" fmla="*/ 113348 h 661988"/>
                <a:gd name="connsiteX3" fmla="*/ 113348 w 228600"/>
                <a:gd name="connsiteY3" fmla="*/ 19050 h 661988"/>
                <a:gd name="connsiteX4" fmla="*/ 115252 w 228600"/>
                <a:gd name="connsiteY4" fmla="*/ 19050 h 661988"/>
                <a:gd name="connsiteX5" fmla="*/ 209550 w 228600"/>
                <a:gd name="connsiteY5" fmla="*/ 113348 h 661988"/>
                <a:gd name="connsiteX6" fmla="*/ 209550 w 228600"/>
                <a:gd name="connsiteY6" fmla="*/ 562928 h 661988"/>
                <a:gd name="connsiteX7" fmla="*/ 162877 w 228600"/>
                <a:gd name="connsiteY7" fmla="*/ 609600 h 661988"/>
                <a:gd name="connsiteX8" fmla="*/ 160973 w 228600"/>
                <a:gd name="connsiteY8" fmla="*/ 609600 h 661988"/>
                <a:gd name="connsiteX9" fmla="*/ 114300 w 228600"/>
                <a:gd name="connsiteY9" fmla="*/ 562928 h 661988"/>
                <a:gd name="connsiteX10" fmla="*/ 114300 w 228600"/>
                <a:gd name="connsiteY10" fmla="*/ 333375 h 661988"/>
                <a:gd name="connsiteX11" fmla="*/ 95250 w 228600"/>
                <a:gd name="connsiteY11" fmla="*/ 333375 h 661988"/>
                <a:gd name="connsiteX12" fmla="*/ 95250 w 228600"/>
                <a:gd name="connsiteY12" fmla="*/ 562928 h 661988"/>
                <a:gd name="connsiteX13" fmla="*/ 160973 w 228600"/>
                <a:gd name="connsiteY13" fmla="*/ 628650 h 661988"/>
                <a:gd name="connsiteX14" fmla="*/ 162877 w 228600"/>
                <a:gd name="connsiteY14" fmla="*/ 628650 h 661988"/>
                <a:gd name="connsiteX15" fmla="*/ 228600 w 228600"/>
                <a:gd name="connsiteY15" fmla="*/ 562928 h 661988"/>
                <a:gd name="connsiteX16" fmla="*/ 228600 w 228600"/>
                <a:gd name="connsiteY16" fmla="*/ 113348 h 661988"/>
                <a:gd name="connsiteX17" fmla="*/ 115252 w 228600"/>
                <a:gd name="connsiteY17" fmla="*/ 0 h 661988"/>
                <a:gd name="connsiteX18" fmla="*/ 113348 w 228600"/>
                <a:gd name="connsiteY18" fmla="*/ 0 h 661988"/>
                <a:gd name="connsiteX19" fmla="*/ 0 w 228600"/>
                <a:gd name="connsiteY19" fmla="*/ 113348 h 661988"/>
                <a:gd name="connsiteX20" fmla="*/ 0 w 228600"/>
                <a:gd name="connsiteY20" fmla="*/ 601028 h 661988"/>
                <a:gd name="connsiteX0" fmla="*/ 0 w 228600"/>
                <a:gd name="connsiteY0" fmla="*/ 601028 h 628650"/>
                <a:gd name="connsiteX1" fmla="*/ 19050 w 228600"/>
                <a:gd name="connsiteY1" fmla="*/ 113348 h 628650"/>
                <a:gd name="connsiteX2" fmla="*/ 113348 w 228600"/>
                <a:gd name="connsiteY2" fmla="*/ 19050 h 628650"/>
                <a:gd name="connsiteX3" fmla="*/ 115252 w 228600"/>
                <a:gd name="connsiteY3" fmla="*/ 19050 h 628650"/>
                <a:gd name="connsiteX4" fmla="*/ 209550 w 228600"/>
                <a:gd name="connsiteY4" fmla="*/ 113348 h 628650"/>
                <a:gd name="connsiteX5" fmla="*/ 209550 w 228600"/>
                <a:gd name="connsiteY5" fmla="*/ 562928 h 628650"/>
                <a:gd name="connsiteX6" fmla="*/ 162877 w 228600"/>
                <a:gd name="connsiteY6" fmla="*/ 609600 h 628650"/>
                <a:gd name="connsiteX7" fmla="*/ 160973 w 228600"/>
                <a:gd name="connsiteY7" fmla="*/ 609600 h 628650"/>
                <a:gd name="connsiteX8" fmla="*/ 114300 w 228600"/>
                <a:gd name="connsiteY8" fmla="*/ 562928 h 628650"/>
                <a:gd name="connsiteX9" fmla="*/ 114300 w 228600"/>
                <a:gd name="connsiteY9" fmla="*/ 333375 h 628650"/>
                <a:gd name="connsiteX10" fmla="*/ 95250 w 228600"/>
                <a:gd name="connsiteY10" fmla="*/ 333375 h 628650"/>
                <a:gd name="connsiteX11" fmla="*/ 95250 w 228600"/>
                <a:gd name="connsiteY11" fmla="*/ 562928 h 628650"/>
                <a:gd name="connsiteX12" fmla="*/ 160973 w 228600"/>
                <a:gd name="connsiteY12" fmla="*/ 628650 h 628650"/>
                <a:gd name="connsiteX13" fmla="*/ 162877 w 228600"/>
                <a:gd name="connsiteY13" fmla="*/ 628650 h 628650"/>
                <a:gd name="connsiteX14" fmla="*/ 228600 w 228600"/>
                <a:gd name="connsiteY14" fmla="*/ 562928 h 628650"/>
                <a:gd name="connsiteX15" fmla="*/ 228600 w 228600"/>
                <a:gd name="connsiteY15" fmla="*/ 113348 h 628650"/>
                <a:gd name="connsiteX16" fmla="*/ 115252 w 228600"/>
                <a:gd name="connsiteY16" fmla="*/ 0 h 628650"/>
                <a:gd name="connsiteX17" fmla="*/ 113348 w 228600"/>
                <a:gd name="connsiteY17" fmla="*/ 0 h 628650"/>
                <a:gd name="connsiteX18" fmla="*/ 0 w 228600"/>
                <a:gd name="connsiteY18" fmla="*/ 113348 h 628650"/>
                <a:gd name="connsiteX19" fmla="*/ 0 w 228600"/>
                <a:gd name="connsiteY19" fmla="*/ 601028 h 628650"/>
                <a:gd name="connsiteX0" fmla="*/ 0 w 228600"/>
                <a:gd name="connsiteY0" fmla="*/ 113348 h 628650"/>
                <a:gd name="connsiteX1" fmla="*/ 19050 w 228600"/>
                <a:gd name="connsiteY1" fmla="*/ 113348 h 628650"/>
                <a:gd name="connsiteX2" fmla="*/ 113348 w 228600"/>
                <a:gd name="connsiteY2" fmla="*/ 19050 h 628650"/>
                <a:gd name="connsiteX3" fmla="*/ 115252 w 228600"/>
                <a:gd name="connsiteY3" fmla="*/ 19050 h 628650"/>
                <a:gd name="connsiteX4" fmla="*/ 209550 w 228600"/>
                <a:gd name="connsiteY4" fmla="*/ 113348 h 628650"/>
                <a:gd name="connsiteX5" fmla="*/ 209550 w 228600"/>
                <a:gd name="connsiteY5" fmla="*/ 562928 h 628650"/>
                <a:gd name="connsiteX6" fmla="*/ 162877 w 228600"/>
                <a:gd name="connsiteY6" fmla="*/ 609600 h 628650"/>
                <a:gd name="connsiteX7" fmla="*/ 160973 w 228600"/>
                <a:gd name="connsiteY7" fmla="*/ 609600 h 628650"/>
                <a:gd name="connsiteX8" fmla="*/ 114300 w 228600"/>
                <a:gd name="connsiteY8" fmla="*/ 562928 h 628650"/>
                <a:gd name="connsiteX9" fmla="*/ 114300 w 228600"/>
                <a:gd name="connsiteY9" fmla="*/ 333375 h 628650"/>
                <a:gd name="connsiteX10" fmla="*/ 95250 w 228600"/>
                <a:gd name="connsiteY10" fmla="*/ 333375 h 628650"/>
                <a:gd name="connsiteX11" fmla="*/ 95250 w 228600"/>
                <a:gd name="connsiteY11" fmla="*/ 562928 h 628650"/>
                <a:gd name="connsiteX12" fmla="*/ 160973 w 228600"/>
                <a:gd name="connsiteY12" fmla="*/ 628650 h 628650"/>
                <a:gd name="connsiteX13" fmla="*/ 162877 w 228600"/>
                <a:gd name="connsiteY13" fmla="*/ 628650 h 628650"/>
                <a:gd name="connsiteX14" fmla="*/ 228600 w 228600"/>
                <a:gd name="connsiteY14" fmla="*/ 562928 h 628650"/>
                <a:gd name="connsiteX15" fmla="*/ 228600 w 228600"/>
                <a:gd name="connsiteY15" fmla="*/ 113348 h 628650"/>
                <a:gd name="connsiteX16" fmla="*/ 115252 w 228600"/>
                <a:gd name="connsiteY16" fmla="*/ 0 h 628650"/>
                <a:gd name="connsiteX17" fmla="*/ 113348 w 228600"/>
                <a:gd name="connsiteY17" fmla="*/ 0 h 628650"/>
                <a:gd name="connsiteX18" fmla="*/ 0 w 228600"/>
                <a:gd name="connsiteY18" fmla="*/ 11334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8600" h="628650">
                  <a:moveTo>
                    <a:pt x="0" y="113348"/>
                  </a:moveTo>
                  <a:lnTo>
                    <a:pt x="19050" y="113348"/>
                  </a:lnTo>
                  <a:cubicBezTo>
                    <a:pt x="19108" y="61292"/>
                    <a:pt x="61292" y="19108"/>
                    <a:pt x="113348" y="19050"/>
                  </a:cubicBezTo>
                  <a:lnTo>
                    <a:pt x="115252" y="19050"/>
                  </a:lnTo>
                  <a:cubicBezTo>
                    <a:pt x="167308" y="19108"/>
                    <a:pt x="209492" y="61292"/>
                    <a:pt x="209550" y="113348"/>
                  </a:cubicBezTo>
                  <a:lnTo>
                    <a:pt x="209550" y="562928"/>
                  </a:lnTo>
                  <a:cubicBezTo>
                    <a:pt x="209523" y="588694"/>
                    <a:pt x="188644" y="609573"/>
                    <a:pt x="162877" y="609600"/>
                  </a:cubicBezTo>
                  <a:lnTo>
                    <a:pt x="160973" y="609600"/>
                  </a:lnTo>
                  <a:cubicBezTo>
                    <a:pt x="135207" y="609573"/>
                    <a:pt x="114327" y="588694"/>
                    <a:pt x="114300" y="562928"/>
                  </a:cubicBezTo>
                  <a:lnTo>
                    <a:pt x="114300" y="333375"/>
                  </a:lnTo>
                  <a:lnTo>
                    <a:pt x="95250" y="333375"/>
                  </a:lnTo>
                  <a:lnTo>
                    <a:pt x="95250" y="562928"/>
                  </a:lnTo>
                  <a:cubicBezTo>
                    <a:pt x="95287" y="599210"/>
                    <a:pt x="124690" y="628613"/>
                    <a:pt x="160973" y="628650"/>
                  </a:cubicBezTo>
                  <a:lnTo>
                    <a:pt x="162877" y="628650"/>
                  </a:lnTo>
                  <a:cubicBezTo>
                    <a:pt x="199160" y="628613"/>
                    <a:pt x="228563" y="599210"/>
                    <a:pt x="228600" y="562928"/>
                  </a:cubicBezTo>
                  <a:lnTo>
                    <a:pt x="228600" y="113348"/>
                  </a:lnTo>
                  <a:cubicBezTo>
                    <a:pt x="228531" y="50776"/>
                    <a:pt x="177824" y="68"/>
                    <a:pt x="115252" y="0"/>
                  </a:cubicBezTo>
                  <a:lnTo>
                    <a:pt x="113348" y="0"/>
                  </a:lnTo>
                  <a:cubicBezTo>
                    <a:pt x="50776" y="68"/>
                    <a:pt x="69" y="50776"/>
                    <a:pt x="0" y="1133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Фигура, имеющая форму буквы L 16">
              <a:extLst>
                <a:ext uri="{FF2B5EF4-FFF2-40B4-BE49-F238E27FC236}">
                  <a16:creationId xmlns:a16="http://schemas.microsoft.com/office/drawing/2014/main" id="{872D1133-DB68-4419-BD69-6CBC53B5BAFD}"/>
                </a:ext>
              </a:extLst>
            </p:cNvPr>
            <p:cNvSpPr/>
            <p:nvPr/>
          </p:nvSpPr>
          <p:spPr>
            <a:xfrm flipH="1">
              <a:off x="4171950" y="1851822"/>
              <a:ext cx="358426" cy="1368000"/>
            </a:xfrm>
            <a:prstGeom prst="corner">
              <a:avLst>
                <a:gd name="adj1" fmla="val 9048"/>
                <a:gd name="adj2" fmla="val 976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F289AB-9B68-439E-8867-E0A550329FF2}"/>
                </a:ext>
              </a:extLst>
            </p:cNvPr>
            <p:cNvSpPr/>
            <p:nvPr/>
          </p:nvSpPr>
          <p:spPr>
            <a:xfrm>
              <a:off x="4551045" y="1851670"/>
              <a:ext cx="36000" cy="13681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99F0C9-542B-4584-A69F-D4843E009C08}"/>
              </a:ext>
            </a:extLst>
          </p:cNvPr>
          <p:cNvSpPr txBox="1"/>
          <p:nvPr userDrawn="1"/>
        </p:nvSpPr>
        <p:spPr>
          <a:xfrm>
            <a:off x="611559" y="242002"/>
            <a:ext cx="8137154" cy="36933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012176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981">
          <p15:clr>
            <a:srgbClr val="FBAE40"/>
          </p15:clr>
        </p15:guide>
        <p15:guide id="3" orient="horz" pos="503">
          <p15:clr>
            <a:srgbClr val="FBAE40"/>
          </p15:clr>
        </p15:guide>
        <p15:guide id="4" pos="5738">
          <p15:clr>
            <a:srgbClr val="FBAE40"/>
          </p15:clr>
        </p15:guide>
        <p15:guide id="7" pos="2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вертик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1"/>
            <a:ext cx="2520000" cy="514350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13" tIns="38957" rIns="77913" bIns="38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C6B53-2D2F-406D-844E-605E17505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40" y="4804523"/>
            <a:ext cx="1137600" cy="21351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FFB39E-C8D5-4143-B081-64666C0E7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69"/>
            <a:ext cx="2483768" cy="1163395"/>
          </a:xfrm>
          <a:prstGeom prst="rect">
            <a:avLst/>
          </a:prstGeom>
        </p:spPr>
        <p:txBody>
          <a:bodyPr vert="horz" lIns="7200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Короткий заголовок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6975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5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pos="5738">
          <p15:clr>
            <a:srgbClr val="FBAE40"/>
          </p15:clr>
        </p15:guide>
        <p15:guide id="4" orient="horz" pos="32">
          <p15:clr>
            <a:srgbClr val="FBAE40"/>
          </p15:clr>
        </p15:guide>
        <p15:guide id="6" pos="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арбониз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1"/>
            <a:ext cx="25200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13" tIns="38957" rIns="77913" bIns="38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FFB39E-C8D5-4143-B081-64666C0E7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69"/>
            <a:ext cx="2448000" cy="1163395"/>
          </a:xfrm>
          <a:prstGeom prst="rect">
            <a:avLst/>
          </a:prstGeom>
        </p:spPr>
        <p:txBody>
          <a:bodyPr vert="horz" lIns="7200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rgbClr val="2494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Короткий 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8C3AB0-7C79-4F18-85CE-FE56BC770F6D}"/>
              </a:ext>
            </a:extLst>
          </p:cNvPr>
          <p:cNvSpPr/>
          <p:nvPr userDrawn="1"/>
        </p:nvSpPr>
        <p:spPr>
          <a:xfrm>
            <a:off x="2454140" y="1"/>
            <a:ext cx="72000" cy="5143500"/>
          </a:xfrm>
          <a:prstGeom prst="rect">
            <a:avLst/>
          </a:prstGeom>
          <a:solidFill>
            <a:srgbClr val="249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AFD7C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B2894C1-5B15-4F4D-94CD-21BFEC6CD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41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5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pos="5738">
          <p15:clr>
            <a:srgbClr val="FBAE40"/>
          </p15:clr>
        </p15:guide>
        <p15:guide id="4" orient="horz" pos="32">
          <p15:clr>
            <a:srgbClr val="FBAE40"/>
          </p15:clr>
        </p15:guide>
        <p15:guide id="6" pos="2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вестиционный про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1"/>
            <a:ext cx="34925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13" tIns="38957" rIns="77913" bIns="38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FFB39E-C8D5-4143-B081-64666C0E7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0"/>
            <a:ext cx="3404872" cy="845120"/>
          </a:xfrm>
          <a:prstGeom prst="rect">
            <a:avLst/>
          </a:prstGeom>
        </p:spPr>
        <p:txBody>
          <a:bodyPr vert="horz" lIns="7200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Короткий заголовок слайда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A50C7E8-3E7A-4C06-B5C3-BDFA876CF5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D4045F-C5F4-4B52-A79E-3C3DA7479283}"/>
              </a:ext>
            </a:extLst>
          </p:cNvPr>
          <p:cNvSpPr txBox="1"/>
          <p:nvPr userDrawn="1"/>
        </p:nvSpPr>
        <p:spPr>
          <a:xfrm>
            <a:off x="92620" y="3263825"/>
            <a:ext cx="1920330" cy="2492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36000" tIns="0" rIns="0" bIns="0" rtlCol="0">
            <a:spAutoFit/>
          </a:bodyPr>
          <a:lstStyle/>
          <a:p>
            <a:pPr marL="0" marR="0" lvl="0" indent="0" algn="l" defTabSz="7790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Несчастные случаи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886022-2F34-43C5-AE7F-AC5D5A4F68BE}"/>
              </a:ext>
            </a:extLst>
          </p:cNvPr>
          <p:cNvSpPr/>
          <p:nvPr userDrawn="1"/>
        </p:nvSpPr>
        <p:spPr>
          <a:xfrm>
            <a:off x="0" y="4112274"/>
            <a:ext cx="1188000" cy="418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t" anchorCtr="0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sz="1600" baseline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Персонал</a:t>
            </a:r>
            <a:br>
              <a:rPr lang="ru-RU" sz="1600" baseline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baseline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подрядчика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1B271D-C513-4A7B-928D-D798D9016483}"/>
              </a:ext>
            </a:extLst>
          </p:cNvPr>
          <p:cNvSpPr/>
          <p:nvPr userDrawn="1"/>
        </p:nvSpPr>
        <p:spPr>
          <a:xfrm>
            <a:off x="0" y="1340063"/>
            <a:ext cx="1188000" cy="20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t" anchorCtr="0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sz="16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Аварии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57C4A-05A5-48FF-817C-4D072E8DBDE8}"/>
              </a:ext>
            </a:extLst>
          </p:cNvPr>
          <p:cNvSpPr/>
          <p:nvPr userDrawn="1"/>
        </p:nvSpPr>
        <p:spPr>
          <a:xfrm>
            <a:off x="0" y="2797053"/>
            <a:ext cx="1188000" cy="418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t" anchorCtr="0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sz="16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Предпосылки</a:t>
            </a:r>
            <a:br>
              <a:rPr lang="ru-RU" sz="16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 инциденту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7D10BD-EE88-4557-85B0-D79B10558F47}"/>
              </a:ext>
            </a:extLst>
          </p:cNvPr>
          <p:cNvSpPr/>
          <p:nvPr userDrawn="1"/>
        </p:nvSpPr>
        <p:spPr>
          <a:xfrm>
            <a:off x="0" y="1992825"/>
            <a:ext cx="1188000" cy="20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t" anchorCtr="0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sz="16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Инциденты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92D61A8-59C2-4DE4-B793-74100850FCC8}"/>
              </a:ext>
            </a:extLst>
          </p:cNvPr>
          <p:cNvSpPr/>
          <p:nvPr userDrawn="1"/>
        </p:nvSpPr>
        <p:spPr>
          <a:xfrm>
            <a:off x="0" y="3598760"/>
            <a:ext cx="1188000" cy="418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t" anchorCtr="0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sz="1600" baseline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Собственный</a:t>
            </a:r>
            <a:br>
              <a:rPr lang="ru-RU" sz="1600" baseline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baseline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персонал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E5A910F-F42E-4378-A6E6-5C6EDA70A631}"/>
              </a:ext>
            </a:extLst>
          </p:cNvPr>
          <p:cNvGrpSpPr/>
          <p:nvPr userDrawn="1"/>
        </p:nvGrpSpPr>
        <p:grpSpPr>
          <a:xfrm>
            <a:off x="1172872" y="4530850"/>
            <a:ext cx="2232000" cy="246221"/>
            <a:chOff x="1172872" y="5764034"/>
            <a:chExt cx="2232000" cy="246221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id="{DC608DD4-58F8-4F4F-8CEF-D15E062429FF}"/>
                </a:ext>
              </a:extLst>
            </p:cNvPr>
            <p:cNvSpPr txBox="1">
              <a:spLocks/>
            </p:cNvSpPr>
            <p:nvPr/>
          </p:nvSpPr>
          <p:spPr>
            <a:xfrm>
              <a:off x="2549872" y="5764034"/>
              <a:ext cx="396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A2C770C5-9002-45D5-BA47-175341059CA7}"/>
                </a:ext>
              </a:extLst>
            </p:cNvPr>
            <p:cNvSpPr txBox="1">
              <a:spLocks/>
            </p:cNvSpPr>
            <p:nvPr/>
          </p:nvSpPr>
          <p:spPr>
            <a:xfrm>
              <a:off x="1631872" y="5764034"/>
              <a:ext cx="396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21" name="Заголовок 1">
              <a:extLst>
                <a:ext uri="{FF2B5EF4-FFF2-40B4-BE49-F238E27FC236}">
                  <a16:creationId xmlns:a16="http://schemas.microsoft.com/office/drawing/2014/main" id="{7AF9216D-5599-40BC-B620-0A14629CFAEE}"/>
                </a:ext>
              </a:extLst>
            </p:cNvPr>
            <p:cNvSpPr txBox="1">
              <a:spLocks/>
            </p:cNvSpPr>
            <p:nvPr/>
          </p:nvSpPr>
          <p:spPr>
            <a:xfrm>
              <a:off x="2090872" y="5764034"/>
              <a:ext cx="396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id="{28A9755F-8DBE-4D59-B788-33AB86E71CB7}"/>
                </a:ext>
              </a:extLst>
            </p:cNvPr>
            <p:cNvSpPr txBox="1">
              <a:spLocks/>
            </p:cNvSpPr>
            <p:nvPr/>
          </p:nvSpPr>
          <p:spPr>
            <a:xfrm>
              <a:off x="1172872" y="5764034"/>
              <a:ext cx="396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B30E0AA8-23F1-45FB-A56D-C4D69AA1CBAF}"/>
                </a:ext>
              </a:extLst>
            </p:cNvPr>
            <p:cNvSpPr txBox="1">
              <a:spLocks/>
            </p:cNvSpPr>
            <p:nvPr/>
          </p:nvSpPr>
          <p:spPr>
            <a:xfrm>
              <a:off x="3008872" y="5764034"/>
              <a:ext cx="396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8669AF0-7E48-41DB-8FC5-B9CFCA8B49B3}"/>
              </a:ext>
            </a:extLst>
          </p:cNvPr>
          <p:cNvCxnSpPr>
            <a:cxnSpLocks/>
          </p:cNvCxnSpPr>
          <p:nvPr userDrawn="1"/>
        </p:nvCxnSpPr>
        <p:spPr>
          <a:xfrm>
            <a:off x="107756" y="1549351"/>
            <a:ext cx="324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AB00C84-29FB-4BE8-94B6-D6773B8FA521}"/>
              </a:ext>
            </a:extLst>
          </p:cNvPr>
          <p:cNvCxnSpPr>
            <a:cxnSpLocks/>
          </p:cNvCxnSpPr>
          <p:nvPr userDrawn="1"/>
        </p:nvCxnSpPr>
        <p:spPr>
          <a:xfrm>
            <a:off x="107756" y="2202113"/>
            <a:ext cx="324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BB5AB08-ADC8-414D-9DEE-F6808A9425F9}"/>
              </a:ext>
            </a:extLst>
          </p:cNvPr>
          <p:cNvCxnSpPr>
            <a:cxnSpLocks/>
          </p:cNvCxnSpPr>
          <p:nvPr userDrawn="1"/>
        </p:nvCxnSpPr>
        <p:spPr>
          <a:xfrm>
            <a:off x="107756" y="4017336"/>
            <a:ext cx="3240000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7DC56C5-AC8D-422E-9BA8-C3D58FA9FDA1}"/>
              </a:ext>
            </a:extLst>
          </p:cNvPr>
          <p:cNvCxnSpPr>
            <a:cxnSpLocks/>
          </p:cNvCxnSpPr>
          <p:nvPr userDrawn="1"/>
        </p:nvCxnSpPr>
        <p:spPr>
          <a:xfrm>
            <a:off x="107756" y="3215629"/>
            <a:ext cx="324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295868E-CF76-4526-99FE-AD5272CC1332}"/>
              </a:ext>
            </a:extLst>
          </p:cNvPr>
          <p:cNvCxnSpPr>
            <a:cxnSpLocks/>
          </p:cNvCxnSpPr>
          <p:nvPr userDrawn="1"/>
        </p:nvCxnSpPr>
        <p:spPr>
          <a:xfrm>
            <a:off x="107756" y="4530850"/>
            <a:ext cx="3240000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300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90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pos="5738">
          <p15:clr>
            <a:srgbClr val="FBAE40"/>
          </p15:clr>
        </p15:guide>
        <p15:guide id="4" orient="horz" pos="32">
          <p15:clr>
            <a:srgbClr val="FBAE40"/>
          </p15:clr>
        </p15:guide>
        <p15:guide id="6" pos="2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51470"/>
            <a:ext cx="8137154" cy="5598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Заголовок слайда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58" y="700089"/>
            <a:ext cx="8137155" cy="4103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7851705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7851705" y="4894010"/>
            <a:ext cx="897008" cy="2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b="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2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8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4" r:id="rId11"/>
    <p:sldLayoutId id="2147483685" r:id="rId12"/>
  </p:sldLayoutIdLst>
  <p:hf hdr="0" dt="0"/>
  <p:txStyles>
    <p:titleStyle>
      <a:lvl1pPr algn="l" defTabSz="779074" rtl="0" eaLnBrk="1" latinLnBrk="0" hangingPunct="1">
        <a:lnSpc>
          <a:spcPct val="90000"/>
        </a:lnSpc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0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558148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1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142455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992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529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066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2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9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86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23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6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9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e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699542"/>
            <a:ext cx="8496944" cy="1102519"/>
          </a:xfrm>
        </p:spPr>
        <p:txBody>
          <a:bodyPr/>
          <a:lstStyle/>
          <a:p>
            <a:pPr algn="ctr"/>
            <a:r>
              <a:rPr lang="ru-RU" sz="3200" dirty="0"/>
              <a:t>«Обучение с гарантированным трудоустройством</a:t>
            </a:r>
            <a:r>
              <a:rPr lang="ru-RU" sz="3600" dirty="0"/>
              <a:t>»</a:t>
            </a:r>
            <a:endParaRPr lang="ru-RU" sz="3000" dirty="0"/>
          </a:p>
        </p:txBody>
      </p:sp>
      <p:sp>
        <p:nvSpPr>
          <p:cNvPr id="3" name="Текст 11"/>
          <p:cNvSpPr txBox="1">
            <a:spLocks/>
          </p:cNvSpPr>
          <p:nvPr/>
        </p:nvSpPr>
        <p:spPr>
          <a:xfrm>
            <a:off x="323528" y="4227934"/>
            <a:ext cx="8496944" cy="597341"/>
          </a:xfrm>
          <a:prstGeom prst="rect">
            <a:avLst/>
          </a:prstGeom>
        </p:spPr>
        <p:txBody>
          <a:bodyPr lIns="77916" tIns="38958" rIns="77916" bIns="38958"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Корпоративная группа ООО «ЛУКОЙЛ-УНП»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C4D63D-7C6B-4D29-88A7-F3AA36C9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/>
          <a:stretch/>
        </p:blipFill>
        <p:spPr>
          <a:xfrm>
            <a:off x="5076056" y="1993123"/>
            <a:ext cx="2154133" cy="1568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D3FAC1-E76A-4615-9C7F-DAE353A05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58" y="1985125"/>
            <a:ext cx="1436179" cy="17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</p:spPr>
        <p:txBody>
          <a:bodyPr>
            <a:normAutofit/>
          </a:bodyPr>
          <a:lstStyle/>
          <a:p>
            <a:r>
              <a:rPr lang="ru-RU" sz="2000" dirty="0"/>
              <a:t>Лабораторный комплекс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08CCEE-C544-49FD-A122-1F8FEB069A0A}"/>
              </a:ext>
            </a:extLst>
          </p:cNvPr>
          <p:cNvSpPr/>
          <p:nvPr/>
        </p:nvSpPr>
        <p:spPr>
          <a:xfrm>
            <a:off x="406245" y="757424"/>
            <a:ext cx="8289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dirty="0"/>
              <a:t>Лаборатория технического анализа и контроля производства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Лаборатория оборудования нефтегазоперерабатывающего производства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Специализированные химические лаборатории </a:t>
            </a:r>
          </a:p>
          <a:p>
            <a:pPr algn="ctr"/>
            <a:endParaRPr lang="ru-RU" sz="1200" dirty="0"/>
          </a:p>
          <a:p>
            <a:r>
              <a:rPr lang="ru-RU" sz="1200" dirty="0"/>
              <a:t>В рамках учебного процесса предполагается использование учебного оборудования, приборов испытательной лаборатории, а также станков механического цеха ООО «ЛУКОЙЛ-УНП»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36FF08-8A41-4F7A-93A3-D9DE59CC1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10663"/>
          <a:stretch/>
        </p:blipFill>
        <p:spPr>
          <a:xfrm>
            <a:off x="2752405" y="2135018"/>
            <a:ext cx="3013489" cy="16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63C03C-39D0-475A-A94D-604AA5BDC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80816"/>
            <a:ext cx="2430000" cy="16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07F3A0-D144-46B5-AEDD-6BEA044C3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80816"/>
            <a:ext cx="235146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 txBox="1">
            <a:spLocks/>
          </p:cNvSpPr>
          <p:nvPr/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/>
              <a:t>Учебно-практический полигон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2C6189-BBA1-424C-A08F-2D1FC3B0FAD6}"/>
              </a:ext>
            </a:extLst>
          </p:cNvPr>
          <p:cNvSpPr/>
          <p:nvPr/>
        </p:nvSpPr>
        <p:spPr>
          <a:xfrm>
            <a:off x="609664" y="699542"/>
            <a:ext cx="8088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</a:rPr>
              <a:t>Учебно-практический полигон</a:t>
            </a:r>
            <a:r>
              <a:rPr lang="ru-RU" sz="1200" dirty="0"/>
              <a:t> позволяет познакомить  студентов с тонкостями технологических процессов добычи, транспортировки и переработки нефти в условиях, максимально приближенных к реальным.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79E2EC-4FC3-4E11-8F12-213804471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99" y="1158925"/>
            <a:ext cx="2320374" cy="174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710B59-B590-4A6B-9606-98EA8C46F2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3"/>
          <a:stretch/>
        </p:blipFill>
        <p:spPr>
          <a:xfrm>
            <a:off x="4788024" y="3037177"/>
            <a:ext cx="3419125" cy="1754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B52E1E-13D5-4483-843F-492B6D66A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5109" b="11502"/>
          <a:stretch/>
        </p:blipFill>
        <p:spPr>
          <a:xfrm>
            <a:off x="625163" y="1155661"/>
            <a:ext cx="3458280" cy="18815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8DA388-36B7-4488-BBA6-63D580CF1F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88859"/>
            <a:ext cx="2477374" cy="16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EA171393-F0E3-491D-BDE3-9E5D66BC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</p:spPr>
        <p:txBody>
          <a:bodyPr>
            <a:normAutofit/>
          </a:bodyPr>
          <a:lstStyle/>
          <a:p>
            <a:r>
              <a:rPr lang="ru-RU" dirty="0"/>
              <a:t>Адаптация учебного плана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271B14-6A4A-4FEC-B8EA-1B0A37C197B9}"/>
              </a:ext>
            </a:extLst>
          </p:cNvPr>
          <p:cNvSpPr/>
          <p:nvPr/>
        </p:nvSpPr>
        <p:spPr>
          <a:xfrm>
            <a:off x="6300192" y="1059582"/>
            <a:ext cx="2268086" cy="156966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студентами необходимых знаний и навыков, проводится работа по адаптации учебного плана к требованиям производства, а также действующих профессиональных стандартов рабочих профессий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48458214"/>
              </p:ext>
            </p:extLst>
          </p:nvPr>
        </p:nvGraphicFramePr>
        <p:xfrm>
          <a:off x="600477" y="699542"/>
          <a:ext cx="5339675" cy="398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11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C9A20E-6987-413E-8A31-36C83B0E6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219822"/>
            <a:ext cx="1944216" cy="1458163"/>
          </a:xfrm>
          <a:prstGeom prst="rect">
            <a:avLst/>
          </a:prstGeom>
          <a:effectLst>
            <a:glow rad="25400">
              <a:schemeClr val="bg1"/>
            </a:glow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5636C6-5DDC-4211-8AB2-8FCD89567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75606"/>
            <a:ext cx="4732082" cy="3156264"/>
          </a:xfrm>
          <a:prstGeom prst="rect">
            <a:avLst/>
          </a:prstGeom>
          <a:effectLst>
            <a:glow rad="25400">
              <a:schemeClr val="bg1"/>
            </a:glow>
            <a:softEdge rad="63500"/>
          </a:effectLst>
        </p:spPr>
      </p:pic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 txBox="1">
            <a:spLocks/>
          </p:cNvSpPr>
          <p:nvPr/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/>
              <a:t>Успешный старт образовательного проекта в 2022 года. Набор первой коммерческой группы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C22BC-4E27-4BE6-ACDE-F069B2490052}"/>
              </a:ext>
            </a:extLst>
          </p:cNvPr>
          <p:cNvSpPr txBox="1"/>
          <p:nvPr/>
        </p:nvSpPr>
        <p:spPr>
          <a:xfrm>
            <a:off x="4140691" y="734917"/>
            <a:ext cx="4571603" cy="9510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1200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В первую группу зачислены </a:t>
            </a:r>
            <a:r>
              <a:rPr lang="ru-RU" sz="1200" b="1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27 </a:t>
            </a:r>
            <a:r>
              <a:rPr lang="ru-RU" sz="1200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выпускников школ из </a:t>
            </a:r>
            <a:r>
              <a:rPr lang="ru-RU" sz="1200" b="1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677</a:t>
            </a:r>
            <a:r>
              <a:rPr lang="ru-RU" sz="1200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 принявших участие в тестировании и изъявивших желание связать свою жизнь с нефтепереработкой. В настоящее время обучение продолжают </a:t>
            </a:r>
            <a:r>
              <a:rPr lang="ru-RU" sz="1200" b="1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25 </a:t>
            </a:r>
            <a:r>
              <a:rPr lang="ru-RU" sz="1200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человека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-RU" sz="1200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Из </a:t>
            </a:r>
            <a:r>
              <a:rPr lang="ru-RU" sz="1200" b="1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23 </a:t>
            </a:r>
            <a:r>
              <a:rPr lang="ru-RU" sz="1200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принятых во вторую группу – обучаются </a:t>
            </a:r>
            <a:r>
              <a:rPr lang="ru-RU" sz="1200" b="1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21 </a:t>
            </a:r>
            <a:r>
              <a:rPr lang="ru-RU" sz="1200" dirty="0">
                <a:solidFill>
                  <a:srgbClr val="262626">
                    <a:hueOff val="0"/>
                    <a:satOff val="0"/>
                    <a:lumOff val="0"/>
                    <a:alphaOff val="0"/>
                  </a:srgbClr>
                </a:solidFill>
              </a:rPr>
              <a:t>человек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A00D34-C5E4-452A-B7AD-2E76B73B5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681" y="2258880"/>
            <a:ext cx="2283812" cy="1522541"/>
          </a:xfrm>
          <a:prstGeom prst="rect">
            <a:avLst/>
          </a:prstGeom>
          <a:effectLst>
            <a:glow rad="25400">
              <a:schemeClr val="bg1"/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4059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2492EE-2153-4A2F-A231-985969125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30" y="1923678"/>
            <a:ext cx="2430315" cy="16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E4812-6346-4204-B40D-73C476C57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354" y="2607934"/>
            <a:ext cx="2430000" cy="162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</p:spPr>
        <p:txBody>
          <a:bodyPr>
            <a:normAutofit/>
          </a:bodyPr>
          <a:lstStyle/>
          <a:p>
            <a:r>
              <a:rPr lang="ru-RU" dirty="0"/>
              <a:t>Заключение договоров. Экскурсия по НПЗ и УГТУ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A90F0D-E530-4743-95B1-4AAE70E52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88" y="841894"/>
            <a:ext cx="2429999" cy="162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20F75A-C705-4865-BD4F-DB3B225328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2" y="2638220"/>
            <a:ext cx="2430000" cy="15594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143442-0F8A-40B9-B266-97AE306168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54" y="786811"/>
            <a:ext cx="2402479" cy="162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3044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 txBox="1">
            <a:spLocks/>
          </p:cNvSpPr>
          <p:nvPr/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Особенности обучения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EB7A4-0419-4EC4-BDC9-9091D6F3DDDE}"/>
              </a:ext>
            </a:extLst>
          </p:cNvPr>
          <p:cNvSpPr txBox="1"/>
          <p:nvPr/>
        </p:nvSpPr>
        <p:spPr>
          <a:xfrm>
            <a:off x="611560" y="639172"/>
            <a:ext cx="81007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/>
              <a:t>Стипендия в размере 3000 руб</a:t>
            </a:r>
            <a:r>
              <a:rPr lang="ru-RU" sz="1400" dirty="0"/>
              <a:t>. назначается студентам при условии успешной сдачи всех экзаменов, зачетов, курсовых работ, обязательных практик, предусмотренных учебным планом, а также выполнения договорных обязательств.</a:t>
            </a:r>
          </a:p>
          <a:p>
            <a:pPr algn="just"/>
            <a:r>
              <a:rPr lang="ru-RU" sz="1400" dirty="0"/>
              <a:t>К стипендии могут устанавливаться надбавки:</a:t>
            </a:r>
          </a:p>
          <a:p>
            <a:pPr marL="342900" indent="-342900">
              <a:buFontTx/>
              <a:buChar char="-"/>
            </a:pPr>
            <a:r>
              <a:rPr lang="ru-RU" sz="1400" dirty="0"/>
              <a:t>25% месячной тарифной ставки для социальных выплат (1400 руб.) сдавшим сессию на «отлично»,</a:t>
            </a:r>
          </a:p>
          <a:p>
            <a:pPr marL="342900" indent="-342900" algn="just">
              <a:buFontTx/>
              <a:buChar char="-"/>
            </a:pPr>
            <a:r>
              <a:rPr lang="ru-RU" sz="1400" dirty="0"/>
              <a:t>15% месячной тарифной ставки для социальных выплат (850 руб.) сдавшим сессию на «хорошо» и «отлично».</a:t>
            </a:r>
          </a:p>
          <a:p>
            <a:endParaRPr lang="ru-RU" sz="1400" dirty="0"/>
          </a:p>
          <a:p>
            <a:pPr algn="just"/>
            <a:r>
              <a:rPr lang="ru-RU" sz="1400" dirty="0"/>
              <a:t>Проживание – блочное, в двухместных комнатах общежития, расположенного на территории образовательного комплекса. Оборудовано всем необходимым.</a:t>
            </a:r>
          </a:p>
          <a:p>
            <a:pPr algn="just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Компенсация</a:t>
            </a:r>
            <a:r>
              <a:rPr lang="ru-RU" sz="1400" dirty="0"/>
              <a:t> стоимости проживания в общежитии для иногородних студентов.</a:t>
            </a:r>
          </a:p>
          <a:p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/>
              <a:t> </a:t>
            </a:r>
            <a:r>
              <a:rPr lang="ru-RU" sz="1400" b="1" dirty="0"/>
              <a:t>Наставничество и кураторство: </a:t>
            </a:r>
          </a:p>
          <a:p>
            <a:r>
              <a:rPr lang="ru-RU" sz="1200" dirty="0"/>
              <a:t>- куратор группы от индустриального института;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наставники от предприятия</a:t>
            </a:r>
          </a:p>
          <a:p>
            <a:endParaRPr lang="ru-RU" sz="1200" dirty="0"/>
          </a:p>
          <a:p>
            <a:r>
              <a:rPr lang="ru-RU" sz="1200" dirty="0"/>
              <a:t>На территории образовательного комплекса расположен бассейн, спортивный зал, тренажёрные комнаты.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214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A73B4D-D366-4F48-BA93-F6290A86B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5" y="2721261"/>
            <a:ext cx="3677567" cy="206302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309317-B1DF-4950-8D0E-5F76615BA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728658"/>
            <a:ext cx="7992888" cy="191719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24491A-5A0A-4A02-B923-9179D71F97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510" r="195" b="12978"/>
          <a:stretch/>
        </p:blipFill>
        <p:spPr>
          <a:xfrm>
            <a:off x="4761209" y="2645850"/>
            <a:ext cx="3723280" cy="214758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 txBox="1">
            <a:spLocks/>
          </p:cNvSpPr>
          <p:nvPr/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Приобщение к традициям Компании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71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809622-5D38-42F3-87E5-BFC302F465D4}"/>
              </a:ext>
            </a:extLst>
          </p:cNvPr>
          <p:cNvSpPr/>
          <p:nvPr/>
        </p:nvSpPr>
        <p:spPr>
          <a:xfrm>
            <a:off x="3495679" y="1064753"/>
            <a:ext cx="5468415" cy="3571632"/>
          </a:xfrm>
          <a:prstGeom prst="rect">
            <a:avLst/>
          </a:prstGeom>
          <a:noFill/>
          <a:ln w="12700">
            <a:solidFill>
              <a:srgbClr val="D22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0A15F962-C914-4A57-B694-3786F6CF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96571"/>
            <a:ext cx="8100734" cy="307836"/>
          </a:xfrm>
        </p:spPr>
        <p:txBody>
          <a:bodyPr>
            <a:normAutofit/>
          </a:bodyPr>
          <a:lstStyle/>
          <a:p>
            <a:r>
              <a:rPr lang="ru-RU" sz="1800" dirty="0"/>
              <a:t>Человеческий потенциал в Республике Коми 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72C920F2-0239-4BFB-9733-5D49B6F67729}"/>
              </a:ext>
            </a:extLst>
          </p:cNvPr>
          <p:cNvSpPr/>
          <p:nvPr/>
        </p:nvSpPr>
        <p:spPr>
          <a:xfrm>
            <a:off x="3491880" y="731976"/>
            <a:ext cx="4608761" cy="331734"/>
          </a:xfrm>
          <a:custGeom>
            <a:avLst/>
            <a:gdLst>
              <a:gd name="connsiteX0" fmla="*/ 0 w 4608761"/>
              <a:gd name="connsiteY0" fmla="*/ 79854 h 479115"/>
              <a:gd name="connsiteX1" fmla="*/ 79854 w 4608761"/>
              <a:gd name="connsiteY1" fmla="*/ 0 h 479115"/>
              <a:gd name="connsiteX2" fmla="*/ 4528907 w 4608761"/>
              <a:gd name="connsiteY2" fmla="*/ 0 h 479115"/>
              <a:gd name="connsiteX3" fmla="*/ 4608761 w 4608761"/>
              <a:gd name="connsiteY3" fmla="*/ 79854 h 479115"/>
              <a:gd name="connsiteX4" fmla="*/ 4608761 w 4608761"/>
              <a:gd name="connsiteY4" fmla="*/ 399261 h 479115"/>
              <a:gd name="connsiteX5" fmla="*/ 4528907 w 4608761"/>
              <a:gd name="connsiteY5" fmla="*/ 479115 h 479115"/>
              <a:gd name="connsiteX6" fmla="*/ 79854 w 4608761"/>
              <a:gd name="connsiteY6" fmla="*/ 479115 h 479115"/>
              <a:gd name="connsiteX7" fmla="*/ 0 w 4608761"/>
              <a:gd name="connsiteY7" fmla="*/ 399261 h 479115"/>
              <a:gd name="connsiteX8" fmla="*/ 0 w 4608761"/>
              <a:gd name="connsiteY8" fmla="*/ 79854 h 47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8761" h="479115">
                <a:moveTo>
                  <a:pt x="0" y="79854"/>
                </a:moveTo>
                <a:cubicBezTo>
                  <a:pt x="0" y="35752"/>
                  <a:pt x="35752" y="0"/>
                  <a:pt x="79854" y="0"/>
                </a:cubicBezTo>
                <a:lnTo>
                  <a:pt x="4528907" y="0"/>
                </a:lnTo>
                <a:cubicBezTo>
                  <a:pt x="4573009" y="0"/>
                  <a:pt x="4608761" y="35752"/>
                  <a:pt x="4608761" y="79854"/>
                </a:cubicBezTo>
                <a:lnTo>
                  <a:pt x="4608761" y="399261"/>
                </a:lnTo>
                <a:cubicBezTo>
                  <a:pt x="4608761" y="443363"/>
                  <a:pt x="4573009" y="479115"/>
                  <a:pt x="4528907" y="479115"/>
                </a:cubicBezTo>
                <a:lnTo>
                  <a:pt x="79854" y="479115"/>
                </a:lnTo>
                <a:cubicBezTo>
                  <a:pt x="35752" y="479115"/>
                  <a:pt x="0" y="443363"/>
                  <a:pt x="0" y="399261"/>
                </a:cubicBezTo>
                <a:lnTo>
                  <a:pt x="0" y="7985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88" tIns="99588" rIns="99588" bIns="9958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solidFill>
                  <a:schemeClr val="tx1"/>
                </a:solidFill>
              </a:rPr>
              <a:t>Особенности региона и отраслевые вызовы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554CE53-D212-4063-BCE0-367F06ADA2ED}"/>
              </a:ext>
            </a:extLst>
          </p:cNvPr>
          <p:cNvSpPr/>
          <p:nvPr/>
        </p:nvSpPr>
        <p:spPr>
          <a:xfrm>
            <a:off x="3427155" y="1111571"/>
            <a:ext cx="5540423" cy="3267255"/>
          </a:xfrm>
          <a:custGeom>
            <a:avLst/>
            <a:gdLst>
              <a:gd name="connsiteX0" fmla="*/ 0 w 4608761"/>
              <a:gd name="connsiteY0" fmla="*/ 0 h 1393093"/>
              <a:gd name="connsiteX1" fmla="*/ 4608761 w 4608761"/>
              <a:gd name="connsiteY1" fmla="*/ 0 h 1393093"/>
              <a:gd name="connsiteX2" fmla="*/ 4608761 w 4608761"/>
              <a:gd name="connsiteY2" fmla="*/ 1393093 h 1393093"/>
              <a:gd name="connsiteX3" fmla="*/ 0 w 4608761"/>
              <a:gd name="connsiteY3" fmla="*/ 1393093 h 1393093"/>
              <a:gd name="connsiteX4" fmla="*/ 0 w 4608761"/>
              <a:gd name="connsiteY4" fmla="*/ 0 h 13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761" h="1393093">
                <a:moveTo>
                  <a:pt x="0" y="0"/>
                </a:moveTo>
                <a:lnTo>
                  <a:pt x="4608761" y="0"/>
                </a:lnTo>
                <a:lnTo>
                  <a:pt x="4608761" y="1393093"/>
                </a:lnTo>
                <a:lnTo>
                  <a:pt x="0" y="1393093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328" tIns="16510" rIns="92456" bIns="16510" numCol="1" spcCol="1270" anchor="t" anchorCtr="0">
            <a:noAutofit/>
          </a:bodyPr>
          <a:lstStyle/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/>
              <a:t>Отдаленность региона, межрегиональная миграция (-41,1% за последние 30 лет, -18% за 2010-2022 гг.)</a:t>
            </a:r>
          </a:p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/>
              <a:t>Низкое качество социальной инфраструктуры, отсутствие жилищного строительства и суровый климат вызывают стремление к переезду</a:t>
            </a:r>
          </a:p>
          <a:p>
            <a:pPr marL="177800" lvl="1" indent="-177800" algn="l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/>
              <a:t>Отсутствие профильного инженерного вуза</a:t>
            </a:r>
          </a:p>
          <a:p>
            <a:pPr marL="177800" lvl="1" indent="-177800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dirty="0"/>
              <a:t>Низкая квалификация после окончания любых учебных заведений</a:t>
            </a:r>
          </a:p>
          <a:p>
            <a:pPr marL="177800" lvl="1" indent="-177800" algn="l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/>
              <a:t>Высокая конкуренция на рынке квалифицированного труда</a:t>
            </a:r>
          </a:p>
          <a:p>
            <a:pPr marL="177800" lvl="1" indent="-177800" algn="just" defTabSz="444500" rtl="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kern="1200" dirty="0">
                <a:solidFill>
                  <a:srgbClr val="FF0000"/>
                </a:solidFill>
              </a:rPr>
              <a:t>Повышенная текучесть инженерного состава (10% за 2021-2022 гг.)</a:t>
            </a:r>
          </a:p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FontTx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Подготовка кадров из специалистов, не имеющих профильного образования</a:t>
            </a:r>
          </a:p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Изменение востребованных направлений при выборе места работы. </a:t>
            </a:r>
          </a:p>
          <a:p>
            <a:pPr marL="177800" lvl="1" indent="-177800" algn="just" defTabSz="444500">
              <a:spcBef>
                <a:spcPct val="0"/>
              </a:spcBef>
              <a:spcAft>
                <a:spcPts val="1000"/>
              </a:spcAft>
              <a:buClr>
                <a:srgbClr val="D2233C"/>
              </a:buClr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Ослабление позиции завода как «привлекательного» работодателя</a:t>
            </a:r>
          </a:p>
          <a:p>
            <a:pPr marL="177800" lvl="1" indent="-177800" algn="just" defTabSz="4445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2233C"/>
              </a:buClr>
              <a:buChar char="•"/>
            </a:pPr>
            <a:endParaRPr lang="ru-RU" sz="1200" kern="1200" dirty="0">
              <a:solidFill>
                <a:srgbClr val="FF0000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AA6F12A-1E26-4CFD-8291-7E6CEE789147}"/>
              </a:ext>
            </a:extLst>
          </p:cNvPr>
          <p:cNvSpPr/>
          <p:nvPr/>
        </p:nvSpPr>
        <p:spPr>
          <a:xfrm>
            <a:off x="3491880" y="2737282"/>
            <a:ext cx="4608761" cy="331734"/>
          </a:xfrm>
          <a:custGeom>
            <a:avLst/>
            <a:gdLst>
              <a:gd name="connsiteX0" fmla="*/ 0 w 4608761"/>
              <a:gd name="connsiteY0" fmla="*/ 79854 h 479115"/>
              <a:gd name="connsiteX1" fmla="*/ 79854 w 4608761"/>
              <a:gd name="connsiteY1" fmla="*/ 0 h 479115"/>
              <a:gd name="connsiteX2" fmla="*/ 4528907 w 4608761"/>
              <a:gd name="connsiteY2" fmla="*/ 0 h 479115"/>
              <a:gd name="connsiteX3" fmla="*/ 4608761 w 4608761"/>
              <a:gd name="connsiteY3" fmla="*/ 79854 h 479115"/>
              <a:gd name="connsiteX4" fmla="*/ 4608761 w 4608761"/>
              <a:gd name="connsiteY4" fmla="*/ 399261 h 479115"/>
              <a:gd name="connsiteX5" fmla="*/ 4528907 w 4608761"/>
              <a:gd name="connsiteY5" fmla="*/ 479115 h 479115"/>
              <a:gd name="connsiteX6" fmla="*/ 79854 w 4608761"/>
              <a:gd name="connsiteY6" fmla="*/ 479115 h 479115"/>
              <a:gd name="connsiteX7" fmla="*/ 0 w 4608761"/>
              <a:gd name="connsiteY7" fmla="*/ 399261 h 479115"/>
              <a:gd name="connsiteX8" fmla="*/ 0 w 4608761"/>
              <a:gd name="connsiteY8" fmla="*/ 79854 h 47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8761" h="479115">
                <a:moveTo>
                  <a:pt x="0" y="79854"/>
                </a:moveTo>
                <a:cubicBezTo>
                  <a:pt x="0" y="35752"/>
                  <a:pt x="35752" y="0"/>
                  <a:pt x="79854" y="0"/>
                </a:cubicBezTo>
                <a:lnTo>
                  <a:pt x="4528907" y="0"/>
                </a:lnTo>
                <a:cubicBezTo>
                  <a:pt x="4573009" y="0"/>
                  <a:pt x="4608761" y="35752"/>
                  <a:pt x="4608761" y="79854"/>
                </a:cubicBezTo>
                <a:lnTo>
                  <a:pt x="4608761" y="399261"/>
                </a:lnTo>
                <a:cubicBezTo>
                  <a:pt x="4608761" y="443363"/>
                  <a:pt x="4573009" y="479115"/>
                  <a:pt x="4528907" y="479115"/>
                </a:cubicBezTo>
                <a:lnTo>
                  <a:pt x="79854" y="479115"/>
                </a:lnTo>
                <a:cubicBezTo>
                  <a:pt x="35752" y="479115"/>
                  <a:pt x="0" y="443363"/>
                  <a:pt x="0" y="399261"/>
                </a:cubicBezTo>
                <a:lnTo>
                  <a:pt x="0" y="7985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88" tIns="99588" rIns="99588" bIns="9958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483358-2FF5-452D-A465-7CD577BDB6C1}"/>
              </a:ext>
            </a:extLst>
          </p:cNvPr>
          <p:cNvSpPr txBox="1"/>
          <p:nvPr/>
        </p:nvSpPr>
        <p:spPr>
          <a:xfrm>
            <a:off x="395536" y="784207"/>
            <a:ext cx="273250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300" dirty="0"/>
              <a:t>Республика Коми лидирует среди регионов РФ по сокращению числа рабочей молодёжи (до 30 лет). </a:t>
            </a:r>
          </a:p>
          <a:p>
            <a:pPr algn="just">
              <a:lnSpc>
                <a:spcPct val="90000"/>
              </a:lnSpc>
            </a:pPr>
            <a:endParaRPr lang="en-US" sz="1300" dirty="0"/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7CC16E0-A87C-4B13-9D08-C5CBAFB9F491}"/>
              </a:ext>
            </a:extLst>
          </p:cNvPr>
          <p:cNvGraphicFramePr/>
          <p:nvPr/>
        </p:nvGraphicFramePr>
        <p:xfrm>
          <a:off x="395535" y="1646115"/>
          <a:ext cx="2732505" cy="301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DD0ECD-90D5-47FD-B2FE-718CDE650233}"/>
              </a:ext>
            </a:extLst>
          </p:cNvPr>
          <p:cNvSpPr txBox="1"/>
          <p:nvPr/>
        </p:nvSpPr>
        <p:spPr>
          <a:xfrm>
            <a:off x="1441748" y="2318374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D2233C"/>
                </a:solidFill>
                <a:latin typeface="Bahnschrift Light Condensed" panose="020B0502040204020203" pitchFamily="34" charset="0"/>
              </a:rPr>
              <a:t>↓</a:t>
            </a:r>
            <a:r>
              <a:rPr lang="ru-RU" sz="2300" dirty="0">
                <a:solidFill>
                  <a:srgbClr val="D2233C"/>
                </a:solidFill>
                <a:latin typeface="Bahnschrift Light Condensed" panose="020B0502040204020203" pitchFamily="34" charset="0"/>
              </a:rPr>
              <a:t>25,3%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E6915F-1867-4E7D-93BC-A215533A17FC}"/>
              </a:ext>
            </a:extLst>
          </p:cNvPr>
          <p:cNvSpPr/>
          <p:nvPr/>
        </p:nvSpPr>
        <p:spPr>
          <a:xfrm>
            <a:off x="3275856" y="776929"/>
            <a:ext cx="216024" cy="3857085"/>
          </a:xfrm>
          <a:prstGeom prst="rect">
            <a:avLst/>
          </a:prstGeom>
          <a:solidFill>
            <a:srgbClr val="D2233C"/>
          </a:solidFill>
          <a:ln w="12700">
            <a:solidFill>
              <a:srgbClr val="D22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5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9ABF4A-2485-4B97-9D1D-2413B3EEE7D9}"/>
              </a:ext>
            </a:extLst>
          </p:cNvPr>
          <p:cNvSpPr txBox="1"/>
          <p:nvPr/>
        </p:nvSpPr>
        <p:spPr>
          <a:xfrm>
            <a:off x="607065" y="1335995"/>
            <a:ext cx="5189071" cy="332398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Масштабная профориентационная работа на территории региона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Организация </a:t>
            </a:r>
            <a:r>
              <a:rPr lang="ru-RU" dirty="0" err="1"/>
              <a:t>командообразующих</a:t>
            </a:r>
            <a:r>
              <a:rPr lang="ru-RU" dirty="0"/>
              <a:t> смен в Академии юных талантов при Главе Республики Коми для потенциальных студентов 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Изменения в образовательной программе по специальности «Переработка нефти и газа» для обеспечения соответствия требованиям при подборе кандидатов на рабочие профессии, в </a:t>
            </a:r>
            <a:r>
              <a:rPr lang="ru-RU" dirty="0" err="1"/>
              <a:t>т.ч</a:t>
            </a:r>
            <a:r>
              <a:rPr lang="ru-RU" dirty="0"/>
              <a:t>. профессиональных стандартов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Сотрудничество с «</a:t>
            </a:r>
            <a:r>
              <a:rPr lang="ru-RU" dirty="0" err="1">
                <a:solidFill>
                  <a:srgbClr val="FF0000"/>
                </a:solidFill>
              </a:rPr>
              <a:t>ВятГУ</a:t>
            </a:r>
            <a:r>
              <a:rPr lang="ru-RU" dirty="0">
                <a:solidFill>
                  <a:srgbClr val="FF0000"/>
                </a:solidFill>
              </a:rPr>
              <a:t>» для привлечения студентов по специальности «АСУТП» (20 студентов  </a:t>
            </a:r>
            <a:r>
              <a:rPr lang="en-US" dirty="0">
                <a:solidFill>
                  <a:srgbClr val="FF0000"/>
                </a:solidFill>
              </a:rPr>
              <a:t>III</a:t>
            </a:r>
            <a:r>
              <a:rPr lang="ru-RU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ru-RU" dirty="0">
                <a:solidFill>
                  <a:srgbClr val="FF0000"/>
                </a:solidFill>
              </a:rPr>
              <a:t> курсов в 2023 году)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F0AF6D98-748A-4998-BD92-5402B55AD649}"/>
              </a:ext>
            </a:extLst>
          </p:cNvPr>
          <p:cNvSpPr txBox="1">
            <a:spLocks/>
          </p:cNvSpPr>
          <p:nvPr/>
        </p:nvSpPr>
        <p:spPr>
          <a:xfrm>
            <a:off x="611560" y="289644"/>
            <a:ext cx="7200800" cy="3078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Коммерческая группа в УГНК – новый «старый» механизм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3B2E4E4-E7CE-47F5-B91C-4147D8ECA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175668"/>
              </p:ext>
            </p:extLst>
          </p:nvPr>
        </p:nvGraphicFramePr>
        <p:xfrm>
          <a:off x="5940152" y="1297613"/>
          <a:ext cx="2808312" cy="32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8BDA8A-53FC-4ECA-BF44-16A8BF8983B3}"/>
              </a:ext>
            </a:extLst>
          </p:cNvPr>
          <p:cNvSpPr txBox="1"/>
          <p:nvPr/>
        </p:nvSpPr>
        <p:spPr>
          <a:xfrm>
            <a:off x="1599371" y="674350"/>
            <a:ext cx="6185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1600" dirty="0">
                <a:solidFill>
                  <a:srgbClr val="D2233C"/>
                </a:solidFill>
              </a:rPr>
              <a:t>Задача – снижение в перспективе 2026-2028 дефицита кадров рабочих профессий. </a:t>
            </a:r>
          </a:p>
        </p:txBody>
      </p:sp>
    </p:spTree>
    <p:extLst>
      <p:ext uri="{BB962C8B-B14F-4D97-AF65-F5344CB8AC3E}">
        <p14:creationId xmlns:p14="http://schemas.microsoft.com/office/powerpoint/2010/main" val="158011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9ABF4A-2485-4B97-9D1D-2413B3EEE7D9}"/>
              </a:ext>
            </a:extLst>
          </p:cNvPr>
          <p:cNvSpPr txBox="1"/>
          <p:nvPr/>
        </p:nvSpPr>
        <p:spPr>
          <a:xfrm>
            <a:off x="395536" y="843558"/>
            <a:ext cx="8280920" cy="36317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D2233C"/>
              </a:buClr>
              <a:buSzPct val="110000"/>
            </a:pPr>
            <a:r>
              <a:rPr lang="ru-RU" dirty="0"/>
              <a:t>2021 год 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определение перспективной кадровой потребности на период 3-5 лет, вариантов снижения рисков </a:t>
            </a:r>
            <a:r>
              <a:rPr lang="ru-RU" dirty="0" err="1"/>
              <a:t>неукомплектованности</a:t>
            </a:r>
            <a:r>
              <a:rPr lang="ru-RU" dirty="0"/>
              <a:t> и повышения среднего уровня знаний рабочих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проработка образовательной модели (СПО), контуров программы, определение возможных партнёров (ФГБОУ ВО УГТУ) и их заинтересованности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проработка этапов реализации образовательной программы, возможных механизмов производственного «погружения» (учебные практики, лабораторные занятия, наставничество)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определение минимально необходимых условий проживания, социальной и бытовой адаптации и поддержки, особенностей воспитательной работы (с учётом возраста)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поддержка Министерства образования Республики Коми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поддержка профильных блоков Компании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Начало активной профориентационной работы (ноябрь-декабрь)</a:t>
            </a:r>
            <a:endParaRPr lang="ru-RU" dirty="0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F0AF6D98-748A-4998-BD92-5402B55AD649}"/>
              </a:ext>
            </a:extLst>
          </p:cNvPr>
          <p:cNvSpPr txBox="1">
            <a:spLocks/>
          </p:cNvSpPr>
          <p:nvPr/>
        </p:nvSpPr>
        <p:spPr>
          <a:xfrm>
            <a:off x="611560" y="289644"/>
            <a:ext cx="7200800" cy="3078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Коммерческая группа в УГНК – основные этапы</a:t>
            </a:r>
          </a:p>
        </p:txBody>
      </p:sp>
    </p:spTree>
    <p:extLst>
      <p:ext uri="{BB962C8B-B14F-4D97-AF65-F5344CB8AC3E}">
        <p14:creationId xmlns:p14="http://schemas.microsoft.com/office/powerpoint/2010/main" val="125592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9ABF4A-2485-4B97-9D1D-2413B3EEE7D9}"/>
              </a:ext>
            </a:extLst>
          </p:cNvPr>
          <p:cNvSpPr txBox="1"/>
          <p:nvPr/>
        </p:nvSpPr>
        <p:spPr>
          <a:xfrm>
            <a:off x="395536" y="843558"/>
            <a:ext cx="8280920" cy="30931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D2233C"/>
              </a:buClr>
              <a:buSzPct val="110000"/>
            </a:pPr>
            <a:r>
              <a:rPr lang="ru-RU" dirty="0"/>
              <a:t>2022 год 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встречи с родителями и детьми во всех муниципалитетах Республики Коми - 20 городов и районов (январь-март)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разработка и проведение дистанционного тестирования (</a:t>
            </a:r>
            <a:r>
              <a:rPr lang="en-US" dirty="0"/>
              <a:t>I</a:t>
            </a:r>
            <a:r>
              <a:rPr lang="ru-RU" dirty="0"/>
              <a:t> этап – март,</a:t>
            </a:r>
            <a:r>
              <a:rPr lang="en-US" dirty="0"/>
              <a:t> II</a:t>
            </a:r>
            <a:r>
              <a:rPr lang="ru-RU" dirty="0"/>
              <a:t> этап - апрель)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отсев претендентов по медицинским показаниям, определение основной группы и «скамейки запасных»  - 27 человек (апрель-май) 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корректировка команды. Проведение встречи с участниками проекта и их законными представителями, знакомство с условиями обучения и проживания, организация экскурсии на производство (июль). 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проведение </a:t>
            </a:r>
            <a:r>
              <a:rPr lang="ru-RU" dirty="0" err="1"/>
              <a:t>командообразующей</a:t>
            </a:r>
            <a:r>
              <a:rPr lang="ru-RU" dirty="0"/>
              <a:t> смены в Академии юных талантов (</a:t>
            </a:r>
            <a:r>
              <a:rPr lang="ru-RU" dirty="0" err="1"/>
              <a:t>г.Сыктывкар</a:t>
            </a:r>
            <a:r>
              <a:rPr lang="ru-RU" dirty="0"/>
              <a:t>)</a:t>
            </a:r>
          </a:p>
          <a:p>
            <a:pPr marL="171450" indent="-171450" algn="just">
              <a:spcAft>
                <a:spcPts val="600"/>
              </a:spcAft>
              <a:buClr>
                <a:srgbClr val="D2233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1 Сентября - Начало учёбы</a:t>
            </a:r>
            <a:endParaRPr lang="ru-RU" dirty="0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F0AF6D98-748A-4998-BD92-5402B55AD649}"/>
              </a:ext>
            </a:extLst>
          </p:cNvPr>
          <p:cNvSpPr txBox="1">
            <a:spLocks/>
          </p:cNvSpPr>
          <p:nvPr/>
        </p:nvSpPr>
        <p:spPr>
          <a:xfrm>
            <a:off x="611560" y="289644"/>
            <a:ext cx="7200800" cy="3078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Коммерческая группа в УГНК – основные этапы</a:t>
            </a:r>
          </a:p>
        </p:txBody>
      </p:sp>
    </p:spTree>
    <p:extLst>
      <p:ext uri="{BB962C8B-B14F-4D97-AF65-F5344CB8AC3E}">
        <p14:creationId xmlns:p14="http://schemas.microsoft.com/office/powerpoint/2010/main" val="307211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 проекта - комфортная среда для овладения профессией</a:t>
            </a:r>
          </a:p>
        </p:txBody>
      </p:sp>
      <p:pic>
        <p:nvPicPr>
          <p:cNvPr id="3" name="Picture 2" descr="UGTU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48050"/>
            <a:ext cx="1618904" cy="1080040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1143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76679"/>
            <a:ext cx="1621841" cy="1062475"/>
          </a:xfrm>
          <a:prstGeom prst="rect">
            <a:avLst/>
          </a:prstGeom>
          <a:effectLst>
            <a:glow rad="127000">
              <a:schemeClr val="bg1"/>
            </a:glow>
            <a:outerShdw blurRad="114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2" descr="Ухта | В Ухте открылся новый бассейн - БезФорма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44973"/>
            <a:ext cx="1715514" cy="114423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59" y="638926"/>
            <a:ext cx="813715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spcAft>
                <a:spcPts val="600"/>
              </a:spcAf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Комфортная обособленная территория учебного корпуса и социальной инфраструктуры колледжа. </a:t>
            </a:r>
          </a:p>
          <a:p>
            <a:pPr algn="just" defTabSz="342900">
              <a:spcAft>
                <a:spcPts val="600"/>
              </a:spcAft>
              <a:defRPr/>
            </a:pPr>
            <a:r>
              <a:rPr lang="ru-RU" sz="1400" dirty="0"/>
              <a:t>Распределение</a:t>
            </a:r>
            <a:r>
              <a:rPr lang="ru-RU" sz="1600" dirty="0"/>
              <a:t> </a:t>
            </a:r>
            <a:r>
              <a:rPr lang="ru-RU" sz="1400" dirty="0"/>
              <a:t>нагрузки: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96136" y="1779662"/>
            <a:ext cx="3388032" cy="3297512"/>
            <a:chOff x="1253711" y="1500221"/>
            <a:chExt cx="5002307" cy="490948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" r="11120"/>
            <a:stretch/>
          </p:blipFill>
          <p:spPr>
            <a:xfrm>
              <a:off x="1253711" y="1500221"/>
              <a:ext cx="5002307" cy="4909486"/>
            </a:xfrm>
            <a:prstGeom prst="rect">
              <a:avLst/>
            </a:prstGeom>
            <a:effectLst>
              <a:softEdge rad="152400"/>
            </a:effectLst>
          </p:spPr>
        </p:pic>
        <p:sp>
          <p:nvSpPr>
            <p:cNvPr id="9" name="Овал 8"/>
            <p:cNvSpPr/>
            <p:nvPr/>
          </p:nvSpPr>
          <p:spPr>
            <a:xfrm>
              <a:off x="4500287" y="4730785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2565145" y="5116215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628395" y="3601180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969598" y="3366876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35919" y="3720660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10557" y="1816080"/>
              <a:ext cx="4543690" cy="4134493"/>
            </a:xfrm>
            <a:prstGeom prst="rect">
              <a:avLst/>
            </a:prstGeom>
            <a:noFill/>
            <a:ln w="63500">
              <a:solidFill>
                <a:srgbClr val="D22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866377" y="2175786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34144" y="4154076"/>
              <a:ext cx="347326" cy="353784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7</a:t>
              </a:r>
            </a:p>
          </p:txBody>
        </p:sp>
      </p:grpSp>
      <p:cxnSp>
        <p:nvCxnSpPr>
          <p:cNvPr id="17" name="Прямая соединительная линия 16"/>
          <p:cNvCxnSpPr>
            <a:cxnSpLocks/>
            <a:stCxn id="9" idx="6"/>
          </p:cNvCxnSpPr>
          <p:nvPr/>
        </p:nvCxnSpPr>
        <p:spPr>
          <a:xfrm>
            <a:off x="5130264" y="4068319"/>
            <a:ext cx="1295380" cy="603774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6423263" y="4668918"/>
            <a:ext cx="1193144" cy="2057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355356" y="4446312"/>
            <a:ext cx="1388603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Учебный корпус</a:t>
            </a:r>
          </a:p>
        </p:txBody>
      </p:sp>
      <p:cxnSp>
        <p:nvCxnSpPr>
          <p:cNvPr id="20" name="Прямая соединительная линия 19"/>
          <p:cNvCxnSpPr>
            <a:cxnSpLocks/>
            <a:stCxn id="13" idx="6"/>
          </p:cNvCxnSpPr>
          <p:nvPr/>
        </p:nvCxnSpPr>
        <p:spPr>
          <a:xfrm flipV="1">
            <a:off x="5425315" y="3148962"/>
            <a:ext cx="733685" cy="240895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 flipV="1">
            <a:off x="6152567" y="3145414"/>
            <a:ext cx="1659793" cy="661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36243" y="2884064"/>
            <a:ext cx="1826827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Лабораторный корпус</a:t>
            </a:r>
          </a:p>
        </p:txBody>
      </p:sp>
      <p:cxnSp>
        <p:nvCxnSpPr>
          <p:cNvPr id="23" name="Прямая соединительная линия 22"/>
          <p:cNvCxnSpPr>
            <a:cxnSpLocks/>
            <a:stCxn id="12" idx="6"/>
          </p:cNvCxnSpPr>
          <p:nvPr/>
        </p:nvCxnSpPr>
        <p:spPr>
          <a:xfrm flipV="1">
            <a:off x="4770832" y="2667482"/>
            <a:ext cx="1652431" cy="484752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H="1">
            <a:off x="6416372" y="2670197"/>
            <a:ext cx="2204213" cy="2537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355356" y="2474931"/>
            <a:ext cx="2393531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Учебно-практический полигон</a:t>
            </a: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1616016" y="3034419"/>
            <a:ext cx="914810" cy="639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556037" y="2787774"/>
            <a:ext cx="1065788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Общежитие</a:t>
            </a:r>
          </a:p>
        </p:txBody>
      </p:sp>
      <p:cxnSp>
        <p:nvCxnSpPr>
          <p:cNvPr id="29" name="Прямая соединительная линия 28"/>
          <p:cNvCxnSpPr>
            <a:cxnSpLocks/>
            <a:endCxn id="10" idx="2"/>
          </p:cNvCxnSpPr>
          <p:nvPr/>
        </p:nvCxnSpPr>
        <p:spPr>
          <a:xfrm flipV="1">
            <a:off x="2642930" y="4327197"/>
            <a:ext cx="941432" cy="463358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 flipV="1">
            <a:off x="1124124" y="4790555"/>
            <a:ext cx="1518806" cy="1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063202" y="4493896"/>
            <a:ext cx="1835606" cy="36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Спортивный комплекс с бассейном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 flipV="1">
            <a:off x="5378215" y="2259656"/>
            <a:ext cx="696250" cy="82185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 flipH="1" flipV="1">
            <a:off x="6071468" y="2259656"/>
            <a:ext cx="692475" cy="4445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04179" y="2038302"/>
            <a:ext cx="880129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Столовая</a:t>
            </a:r>
          </a:p>
        </p:txBody>
      </p:sp>
      <p:cxnSp>
        <p:nvCxnSpPr>
          <p:cNvPr id="35" name="Прямая соединительная линия 34"/>
          <p:cNvCxnSpPr>
            <a:cxnSpLocks/>
            <a:stCxn id="16" idx="6"/>
          </p:cNvCxnSpPr>
          <p:nvPr/>
        </p:nvCxnSpPr>
        <p:spPr>
          <a:xfrm flipV="1">
            <a:off x="5898219" y="3412274"/>
            <a:ext cx="641725" cy="268692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/>
          </p:cNvCxnSpPr>
          <p:nvPr/>
        </p:nvCxnSpPr>
        <p:spPr>
          <a:xfrm flipV="1">
            <a:off x="6539944" y="3411613"/>
            <a:ext cx="647966" cy="661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469658" y="3184569"/>
            <a:ext cx="806534" cy="28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Стадион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59E40E-0900-4282-AE25-0E8933DDF884}"/>
              </a:ext>
            </a:extLst>
          </p:cNvPr>
          <p:cNvSpPr txBox="1"/>
          <p:nvPr/>
        </p:nvSpPr>
        <p:spPr>
          <a:xfrm>
            <a:off x="2999616" y="1098691"/>
            <a:ext cx="372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D2233C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УГТУ – ремонт помещений общежития</a:t>
            </a:r>
          </a:p>
          <a:p>
            <a:pPr marL="285750" indent="-285750">
              <a:buClr>
                <a:srgbClr val="D2233C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УНП – приобретение мебели и техники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DDF007E-9CAB-472F-BDBD-546DD86BC6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11" y="1577778"/>
            <a:ext cx="1812591" cy="1208394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  <a:softEdge rad="63500"/>
          </a:effectLst>
        </p:spPr>
      </p:pic>
      <p:cxnSp>
        <p:nvCxnSpPr>
          <p:cNvPr id="52" name="Прямая соединительная линия 51"/>
          <p:cNvCxnSpPr>
            <a:cxnSpLocks/>
            <a:endCxn id="11" idx="2"/>
          </p:cNvCxnSpPr>
          <p:nvPr/>
        </p:nvCxnSpPr>
        <p:spPr>
          <a:xfrm>
            <a:off x="2525393" y="3031545"/>
            <a:ext cx="1101808" cy="278062"/>
          </a:xfrm>
          <a:prstGeom prst="line">
            <a:avLst/>
          </a:prstGeom>
          <a:ln w="1270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8C8CBF7-AD16-4B57-A4C7-C2D5EB32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9" y="1491630"/>
            <a:ext cx="3860348" cy="2693714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D1AD04E-5FD2-4186-92D3-8C40D3031726}"/>
              </a:ext>
            </a:extLst>
          </p:cNvPr>
          <p:cNvSpPr/>
          <p:nvPr/>
        </p:nvSpPr>
        <p:spPr>
          <a:xfrm>
            <a:off x="611560" y="699542"/>
            <a:ext cx="83116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1717"/>
                </a:solidFill>
              </a:rPr>
              <a:t>Учебный центр «ЛУКОЙЛ» открыт в 2016 году. </a:t>
            </a:r>
          </a:p>
          <a:p>
            <a:r>
              <a:rPr lang="ru-RU" dirty="0">
                <a:solidFill>
                  <a:srgbClr val="171717"/>
                </a:solidFill>
              </a:rPr>
              <a:t>Включает комплекс автоматизированных площадок учебно-практического полигона и учебных аудиторий.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7251987-3DB8-4914-B885-EC6E3BA3E460}"/>
              </a:ext>
            </a:extLst>
          </p:cNvPr>
          <p:cNvSpPr/>
          <p:nvPr/>
        </p:nvSpPr>
        <p:spPr>
          <a:xfrm>
            <a:off x="611560" y="4227934"/>
            <a:ext cx="82890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Современный аудиторный и лабораторный фонд, соответствует требованиям подготовки квалифицированных специалистов среднего звена.</a:t>
            </a:r>
            <a:endParaRPr lang="ru-RU" dirty="0"/>
          </a:p>
        </p:txBody>
      </p:sp>
      <p:pic>
        <p:nvPicPr>
          <p:cNvPr id="45" name="Picture 2" descr="SSN_1826.jpg">
            <a:extLst>
              <a:ext uri="{FF2B5EF4-FFF2-40B4-BE49-F238E27FC236}">
                <a16:creationId xmlns:a16="http://schemas.microsoft.com/office/drawing/2014/main" id="{29EEBD39-88A1-40AE-B247-5F463DDB5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90" y="1491630"/>
            <a:ext cx="4036881" cy="26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/>
          <p:cNvSpPr>
            <a:spLocks noGrp="1"/>
          </p:cNvSpPr>
          <p:nvPr>
            <p:ph type="title"/>
          </p:nvPr>
        </p:nvSpPr>
        <p:spPr>
          <a:xfrm>
            <a:off x="611559" y="51470"/>
            <a:ext cx="8137154" cy="559864"/>
          </a:xfrm>
        </p:spPr>
        <p:txBody>
          <a:bodyPr/>
          <a:lstStyle/>
          <a:p>
            <a:r>
              <a:rPr lang="ru-RU" dirty="0"/>
              <a:t>Основа проекта - комфортная среда для овладения профессией</a:t>
            </a:r>
          </a:p>
        </p:txBody>
      </p:sp>
    </p:spTree>
    <p:extLst>
      <p:ext uri="{BB962C8B-B14F-4D97-AF65-F5344CB8AC3E}">
        <p14:creationId xmlns:p14="http://schemas.microsoft.com/office/powerpoint/2010/main" val="265412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 txBox="1">
            <a:spLocks/>
          </p:cNvSpPr>
          <p:nvPr/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Лабораторный комплекс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9207458-C315-48CC-94F7-93BCB2A82BE7}"/>
              </a:ext>
            </a:extLst>
          </p:cNvPr>
          <p:cNvSpPr/>
          <p:nvPr/>
        </p:nvSpPr>
        <p:spPr>
          <a:xfrm>
            <a:off x="467544" y="915566"/>
            <a:ext cx="2448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71717"/>
                </a:solidFill>
              </a:rPr>
              <a:t>Лаборатории, созданные на основе технологий, применяемых организациями нефтяного комплекса, позволяют отработать реальные производственные процессы</a:t>
            </a:r>
            <a:endParaRPr lang="ru-RU" dirty="0"/>
          </a:p>
        </p:txBody>
      </p:sp>
      <p:pic>
        <p:nvPicPr>
          <p:cNvPr id="43" name="Picture 2" descr="UGTU-2.jpg">
            <a:extLst>
              <a:ext uri="{FF2B5EF4-FFF2-40B4-BE49-F238E27FC236}">
                <a16:creationId xmlns:a16="http://schemas.microsoft.com/office/drawing/2014/main" id="{45AC0821-E7B6-4C47-8E98-CFAFC7CA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30" y="2802989"/>
            <a:ext cx="2772908" cy="185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0413FAE-E7AD-43FD-97EF-4C5107A02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29" y="771750"/>
            <a:ext cx="2772908" cy="1800000"/>
          </a:xfrm>
          <a:prstGeom prst="rect">
            <a:avLst/>
          </a:prstGeom>
        </p:spPr>
      </p:pic>
      <p:pic>
        <p:nvPicPr>
          <p:cNvPr id="45" name="Picture 4" descr="https://www.ugtu.net/sites/default/files/large_ssn_0307.jpg">
            <a:extLst>
              <a:ext uri="{FF2B5EF4-FFF2-40B4-BE49-F238E27FC236}">
                <a16:creationId xmlns:a16="http://schemas.microsoft.com/office/drawing/2014/main" id="{DE8A82DF-EBFF-4346-92C4-970DAC36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30" y="793852"/>
            <a:ext cx="2713361" cy="17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www.ugtu.net/sites/default/files/large_ssn_0305.jpg">
            <a:extLst>
              <a:ext uri="{FF2B5EF4-FFF2-40B4-BE49-F238E27FC236}">
                <a16:creationId xmlns:a16="http://schemas.microsoft.com/office/drawing/2014/main" id="{A1A98B6F-D1DE-4463-8698-E2A8F42A8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3"/>
          <a:stretch/>
        </p:blipFill>
        <p:spPr bwMode="auto">
          <a:xfrm>
            <a:off x="3094830" y="2822531"/>
            <a:ext cx="2713361" cy="1833236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7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5">
            <a:extLst>
              <a:ext uri="{FF2B5EF4-FFF2-40B4-BE49-F238E27FC236}">
                <a16:creationId xmlns:a16="http://schemas.microsoft.com/office/drawing/2014/main" id="{EF6A82D6-BC55-4FD4-A884-F1DDB6CDCFE7}"/>
              </a:ext>
            </a:extLst>
          </p:cNvPr>
          <p:cNvSpPr txBox="1">
            <a:spLocks/>
          </p:cNvSpPr>
          <p:nvPr/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7790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Лабораторный комплекс</a:t>
            </a:r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28BE43D-3FCB-4519-9FD8-793C16568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93084"/>
            <a:ext cx="2691981" cy="180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AABC1A1-9F57-48A2-BC5F-CF490E562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63" y="2858258"/>
            <a:ext cx="2666918" cy="18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4774A3F-0BB9-445A-A0E4-E092C34C0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94" y="2859782"/>
            <a:ext cx="2747092" cy="1800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49E93A7-C5C6-4EB0-81EA-2B965991A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87" y="793084"/>
            <a:ext cx="2772907" cy="1800000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9207458-C315-48CC-94F7-93BCB2A82BE7}"/>
              </a:ext>
            </a:extLst>
          </p:cNvPr>
          <p:cNvSpPr/>
          <p:nvPr/>
        </p:nvSpPr>
        <p:spPr>
          <a:xfrm>
            <a:off x="467544" y="915566"/>
            <a:ext cx="2448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71717"/>
                </a:solidFill>
              </a:rPr>
              <a:t>Лаборатории, созданные на основе технологий, применяемых организациями нефтяного комплекса, позволяют отработать реальные производственные процессы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9414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LUK БННГ">
      <a:dk1>
        <a:srgbClr val="262626"/>
      </a:dk1>
      <a:lt1>
        <a:srgbClr val="FFFFFF"/>
      </a:lt1>
      <a:dk2>
        <a:srgbClr val="006B93"/>
      </a:dk2>
      <a:lt2>
        <a:srgbClr val="DEDEDE"/>
      </a:lt2>
      <a:accent1>
        <a:srgbClr val="DF2F35"/>
      </a:accent1>
      <a:accent2>
        <a:srgbClr val="006B93"/>
      </a:accent2>
      <a:accent3>
        <a:srgbClr val="A6A6A6"/>
      </a:accent3>
      <a:accent4>
        <a:srgbClr val="D2233C"/>
      </a:accent4>
      <a:accent5>
        <a:srgbClr val="D9B669"/>
      </a:accent5>
      <a:accent6>
        <a:srgbClr val="249400"/>
      </a:accent6>
      <a:hlink>
        <a:srgbClr val="006B93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874370f299797430aa596e082ce86cc3">
  <xsd:schema xmlns:xsd="http://www.w3.org/2001/XMLSchema" xmlns:p="http://schemas.microsoft.com/office/2006/metadata/properties" targetNamespace="http://schemas.microsoft.com/office/2006/metadata/properties" ma:root="true" ma:fieldsID="c2d6548631942a3a7cae43a042d40c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8258C59-7C09-49C8-A6F9-F754E3AB0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CDFB522-9B92-4483-86A2-D34AD6E98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D77849-0E8E-42D2-963E-75509055BDC5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8629</TotalTime>
  <Words>996</Words>
  <Application>Microsoft Office PowerPoint</Application>
  <PresentationFormat>Экран (16:9)</PresentationFormat>
  <Paragraphs>135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Bahnschrift Light Condensed</vt:lpstr>
      <vt:lpstr>Calibri</vt:lpstr>
      <vt:lpstr>Tahoma</vt:lpstr>
      <vt:lpstr>Times New Roman</vt:lpstr>
      <vt:lpstr>Wingdings</vt:lpstr>
      <vt:lpstr>1_Тема Office</vt:lpstr>
      <vt:lpstr>«Обучение с гарантированным трудоустройством»</vt:lpstr>
      <vt:lpstr>Человеческий потенциал в Республике Коми </vt:lpstr>
      <vt:lpstr>Презентация PowerPoint</vt:lpstr>
      <vt:lpstr>Презентация PowerPoint</vt:lpstr>
      <vt:lpstr>Презентация PowerPoint</vt:lpstr>
      <vt:lpstr>Основа проекта - комфортная среда для овладения профессией</vt:lpstr>
      <vt:lpstr>Основа проекта - комфортная среда для овладения профессией</vt:lpstr>
      <vt:lpstr>Презентация PowerPoint</vt:lpstr>
      <vt:lpstr>Презентация PowerPoint</vt:lpstr>
      <vt:lpstr>Лабораторный комплекс</vt:lpstr>
      <vt:lpstr>Презентация PowerPoint</vt:lpstr>
      <vt:lpstr>Адаптация учебного плана</vt:lpstr>
      <vt:lpstr>Презентация PowerPoint</vt:lpstr>
      <vt:lpstr>Заключение договоров. Экскурсия по НПЗ и УГТУ</vt:lpstr>
      <vt:lpstr>Презентация PowerPoint</vt:lpstr>
      <vt:lpstr>Презентация PowerPoint</vt:lpstr>
      <vt:lpstr>Презентация PowerPoint</vt:lpstr>
    </vt:vector>
  </TitlesOfParts>
  <Company>LUKOIL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Корсакова Олеся Андреевна</cp:lastModifiedBy>
  <cp:revision>389</cp:revision>
  <cp:lastPrinted>2023-02-17T06:41:53Z</cp:lastPrinted>
  <dcterms:created xsi:type="dcterms:W3CDTF">2015-12-02T14:34:23Z</dcterms:created>
  <dcterms:modified xsi:type="dcterms:W3CDTF">2024-08-15T14:41:03Z</dcterms:modified>
</cp:coreProperties>
</file>