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5" r:id="rId9"/>
    <p:sldId id="263" r:id="rId10"/>
    <p:sldId id="353" r:id="rId11"/>
    <p:sldId id="354" r:id="rId12"/>
    <p:sldId id="264" r:id="rId13"/>
    <p:sldId id="355" r:id="rId14"/>
    <p:sldId id="356" r:id="rId15"/>
    <p:sldId id="357" r:id="rId16"/>
    <p:sldId id="358" r:id="rId17"/>
    <p:sldId id="359" r:id="rId18"/>
    <p:sldId id="36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105"/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52" autoAdjust="0"/>
  </p:normalViewPr>
  <p:slideViewPr>
    <p:cSldViewPr snapToGrid="0">
      <p:cViewPr>
        <p:scale>
          <a:sx n="112" d="100"/>
          <a:sy n="112" d="100"/>
        </p:scale>
        <p:origin x="432" y="-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3200" dirty="0"/>
              <a:t>Статистические данные по трудоустройству, собранные со страницы колледжа в ВК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4583333333333334E-2"/>
          <c:y val="0.15072222222222223"/>
          <c:w val="0.96943627205655936"/>
          <c:h val="0.653638086905803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Среднее количество просмотров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 cap="flat" cmpd="sng" algn="ctr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0416666666666666E-2"/>
                  <c:y val="3.70370370370370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8B-4126-B6B9-8151B3517C31}"/>
                </c:ext>
              </c:extLst>
            </c:dLbl>
            <c:dLbl>
              <c:idx val="1"/>
              <c:layout>
                <c:manualLayout>
                  <c:x val="-1.041666666666681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8B-4126-B6B9-8151B3517C31}"/>
                </c:ext>
              </c:extLst>
            </c:dLbl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800" b="1" i="0" u="none" strike="noStrike" kern="1200" cap="none" spc="0" baseline="0">
                    <a:ln w="0"/>
                    <a:solidFill>
                      <a:schemeClr val="lt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2125</c:v>
                </c:pt>
                <c:pt idx="1">
                  <c:v>2410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6A-4451-8299-760A7A957D7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Минимальное количество просмотров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 cap="flat" cmpd="sng" algn="ctr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458333333333341E-2"/>
                  <c:y val="-1.85185185185185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8B-4126-B6B9-8151B3517C31}"/>
                </c:ext>
              </c:extLst>
            </c:dLbl>
            <c:dLbl>
              <c:idx val="1"/>
              <c:layout>
                <c:manualLayout>
                  <c:x val="-2.1874999999999999E-2"/>
                  <c:y val="3.70370370370370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8B-4126-B6B9-8151B3517C31}"/>
                </c:ext>
              </c:extLst>
            </c:dLbl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800" b="1" i="0" u="none" strike="noStrike" kern="1200" cap="none" spc="0" baseline="0">
                    <a:ln w="0"/>
                    <a:solidFill>
                      <a:schemeClr val="lt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921</c:v>
                </c:pt>
                <c:pt idx="1">
                  <c:v>1700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6A-4451-8299-760A7A957D7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Максимальное количество просмотров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 cap="flat" cmpd="sng" algn="ctr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3.6458333333333336E-2"/>
                  <c:y val="-6.790045017610662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8B-4126-B6B9-8151B3517C31}"/>
                </c:ext>
              </c:extLst>
            </c:dLbl>
            <c:dLbl>
              <c:idx val="1"/>
              <c:layout>
                <c:manualLayout>
                  <c:x val="-3.125E-2"/>
                  <c:y val="1.85185185185185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8B-4126-B6B9-8151B3517C31}"/>
                </c:ext>
              </c:extLst>
            </c:dLbl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800" b="1" i="0" u="none" strike="noStrike" kern="1200" cap="none" spc="0" baseline="0">
                    <a:ln w="0"/>
                    <a:solidFill>
                      <a:schemeClr val="lt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3200</c:v>
                </c:pt>
                <c:pt idx="1">
                  <c:v>3300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6A-4451-8299-760A7A957D7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47"/>
        <c:axId val="449771000"/>
        <c:axId val="449770344"/>
      </c:barChart>
      <c:catAx>
        <c:axId val="449771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9770344"/>
        <c:crosses val="autoZero"/>
        <c:auto val="1"/>
        <c:lblAlgn val="ctr"/>
        <c:lblOffset val="100"/>
        <c:noMultiLvlLbl val="0"/>
      </c:catAx>
      <c:valAx>
        <c:axId val="449770344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49771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125000000000001"/>
          <c:y val="0.80654826480023345"/>
          <c:w val="0.84270833333333328"/>
          <c:h val="0.1786369203849518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spc="0" baseline="0">
              <a:ln w="0"/>
              <a:solidFill>
                <a:schemeClr val="tx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b="1" cap="none" spc="0">
          <a:ln w="0"/>
          <a:solidFill>
            <a:schemeClr val="tx1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3200" dirty="0"/>
              <a:t>Статистические данные по трудоустройству, собранные со страницы колледжа в ВК на</a:t>
            </a:r>
            <a:r>
              <a:rPr lang="ru-RU" sz="3200" baseline="0" dirty="0"/>
              <a:t> 01.07.2024</a:t>
            </a:r>
            <a:endParaRPr lang="ru-RU" sz="3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9516666666666665"/>
          <c:w val="0.96943627205655936"/>
          <c:h val="0.65363808690580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Среднее количество просмотров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 cap="flat" cmpd="sng" algn="ctr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1458333333333333E-2"/>
                  <c:y val="3.70370370370370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8B-4126-B6B9-8151B3517C31}"/>
                </c:ext>
              </c:extLst>
            </c:dLbl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800" b="1" i="0" u="none" strike="noStrike" kern="1200" cap="none" spc="0" baseline="0">
                    <a:ln w="0"/>
                    <a:solidFill>
                      <a:schemeClr val="lt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2010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6A-4451-8299-760A7A957D7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Минимальное количество просмотров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 cap="flat" cmpd="sng" algn="ctr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2500000000000001E-2"/>
                  <c:y val="-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8B-4126-B6B9-8151B3517C31}"/>
                </c:ext>
              </c:extLst>
            </c:dLbl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800" b="1" i="0" u="none" strike="noStrike" kern="1200" cap="none" spc="0" baseline="0">
                    <a:ln w="0"/>
                    <a:solidFill>
                      <a:schemeClr val="lt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6A-4451-8299-760A7A957D7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Максимальное количество просмотров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 cap="flat" cmpd="sng" algn="ctr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2.2916666666666589E-2"/>
                  <c:y val="1.1111111111111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8B-4126-B6B9-8151B3517C31}"/>
                </c:ext>
              </c:extLst>
            </c:dLbl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800" b="1" i="0" u="none" strike="noStrike" kern="1200" cap="none" spc="0" baseline="0">
                    <a:ln w="0"/>
                    <a:solidFill>
                      <a:schemeClr val="lt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3100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6A-4451-8299-760A7A957D7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47"/>
        <c:shape val="box"/>
        <c:axId val="449771000"/>
        <c:axId val="449770344"/>
        <c:axId val="0"/>
      </c:bar3DChart>
      <c:catAx>
        <c:axId val="449771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9770344"/>
        <c:crosses val="autoZero"/>
        <c:auto val="1"/>
        <c:lblAlgn val="ctr"/>
        <c:lblOffset val="100"/>
        <c:noMultiLvlLbl val="0"/>
      </c:catAx>
      <c:valAx>
        <c:axId val="44977034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49771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9895833333333334"/>
          <c:y val="0.82136307961504806"/>
          <c:w val="0.5"/>
          <c:h val="0.1786369203849518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spc="0" baseline="0">
              <a:ln w="0"/>
              <a:solidFill>
                <a:schemeClr val="tx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b="1" cap="none" spc="0">
          <a:ln w="0"/>
          <a:solidFill>
            <a:schemeClr val="tx1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</a:defRPr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bg1">
            <a:lumMod val="95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bg1">
            <a:lumMod val="95000"/>
          </a:schemeClr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555533227613719E-2"/>
          <c:y val="0.17592709379267782"/>
          <c:w val="0.96944444444444444"/>
          <c:h val="0.70946225645541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Общий процент трудоустроенных на предприятие и самозанятых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 (выпуск 1021 чел.)</c:v>
                </c:pt>
                <c:pt idx="1">
                  <c:v>2022 год (выпуск 1023 чел.)</c:v>
                </c:pt>
                <c:pt idx="2">
                  <c:v>2023 год (выпуск 1003 чел.)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66.599999999999994</c:v>
                </c:pt>
                <c:pt idx="1">
                  <c:v>79.099999999999994</c:v>
                </c:pt>
                <c:pt idx="2">
                  <c:v>66.7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01-410B-80BC-EDE466F7BA2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Процент трудоустроенных по специальности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 (выпуск 1021 чел.)</c:v>
                </c:pt>
                <c:pt idx="1">
                  <c:v>2022 год (выпуск 1023 чел.)</c:v>
                </c:pt>
                <c:pt idx="2">
                  <c:v>2023 год (выпуск 1003 чел.)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43</c:v>
                </c:pt>
                <c:pt idx="1">
                  <c:v>62.5</c:v>
                </c:pt>
                <c:pt idx="2">
                  <c:v>54.1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01-410B-80BC-EDE466F7BA2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Процент призыва в РА, переехавшие за пределы РФ, находящиеся в ДО и др.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2.0833333333333332E-2"/>
                  <c:y val="1.82640942001577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A01-410B-80BC-EDE466F7BA20}"/>
                </c:ext>
              </c:extLst>
            </c:dLbl>
            <c:dLbl>
              <c:idx val="1"/>
              <c:layout>
                <c:manualLayout>
                  <c:x val="1.97916666666666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A01-410B-80BC-EDE466F7BA20}"/>
                </c:ext>
              </c:extLst>
            </c:dLbl>
            <c:dLbl>
              <c:idx val="2"/>
              <c:layout>
                <c:manualLayout>
                  <c:x val="1.7708333333333333E-2"/>
                  <c:y val="1.82640942001577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A01-410B-80BC-EDE466F7BA20}"/>
                </c:ext>
              </c:extLst>
            </c:dLbl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 (выпуск 1021 чел.)</c:v>
                </c:pt>
                <c:pt idx="1">
                  <c:v>2022 год (выпуск 1023 чел.)</c:v>
                </c:pt>
                <c:pt idx="2">
                  <c:v>2023 год (выпуск 1003 чел.)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33.4</c:v>
                </c:pt>
                <c:pt idx="1">
                  <c:v>20.9</c:v>
                </c:pt>
                <c:pt idx="2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01-410B-80BC-EDE466F7BA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61957488"/>
        <c:axId val="261962080"/>
        <c:axId val="0"/>
      </c:bar3DChart>
      <c:catAx>
        <c:axId val="26195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baseline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1962080"/>
        <c:crosses val="autoZero"/>
        <c:auto val="1"/>
        <c:lblAlgn val="ctr"/>
        <c:lblOffset val="100"/>
        <c:noMultiLvlLbl val="0"/>
      </c:catAx>
      <c:valAx>
        <c:axId val="26196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1957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76415682414698"/>
          <c:y val="1.7257411842668745E-4"/>
          <c:w val="0.53138353018372708"/>
          <c:h val="0.177943186874472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5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bg1">
            <a:lumMod val="95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bg1">
            <a:lumMod val="95000"/>
          </a:schemeClr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555533227613719E-2"/>
          <c:y val="0.17592709379267782"/>
          <c:w val="0.96944444444444444"/>
          <c:h val="0.70946225645541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Общий процент трудоустроенных на предприятие и самозанятых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2024 год (выпуск 1033 чел.)</c:v>
                </c:pt>
                <c:pt idx="1">
                  <c:v>Прогноз на 3 месяца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44.5</c:v>
                </c:pt>
                <c:pt idx="1">
                  <c:v>72.7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01-410B-80BC-EDE466F7BA2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Процент трудоустроенных по специальности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2024 год (выпуск 1033 чел.)</c:v>
                </c:pt>
                <c:pt idx="1">
                  <c:v>Прогноз на 3 месяца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68.8</c:v>
                </c:pt>
                <c:pt idx="1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01-410B-80BC-EDE466F7BA2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Процент призыва в РА, переехавшие за пределы РФ, находящиеся в ДО и др.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2.0833333333333332E-2"/>
                  <c:y val="1.82640942001577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A01-410B-80BC-EDE466F7BA20}"/>
                </c:ext>
              </c:extLst>
            </c:dLbl>
            <c:dLbl>
              <c:idx val="1"/>
              <c:layout>
                <c:manualLayout>
                  <c:x val="1.97916666666666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A01-410B-80BC-EDE466F7BA20}"/>
                </c:ext>
              </c:extLst>
            </c:dLbl>
            <c:dLbl>
              <c:idx val="2"/>
              <c:layout>
                <c:manualLayout>
                  <c:x val="1.7708333333333333E-2"/>
                  <c:y val="1.82640942001577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A01-410B-80BC-EDE466F7BA20}"/>
                </c:ext>
              </c:extLst>
            </c:dLbl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2024 год (выпуск 1033 чел.)</c:v>
                </c:pt>
                <c:pt idx="1">
                  <c:v>Прогноз на 3 месяца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22.6</c:v>
                </c:pt>
                <c:pt idx="1">
                  <c:v>27.3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01-410B-80BC-EDE466F7BA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61957488"/>
        <c:axId val="261962080"/>
        <c:axId val="0"/>
      </c:bar3DChart>
      <c:catAx>
        <c:axId val="26195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baseline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1962080"/>
        <c:crosses val="autoZero"/>
        <c:auto val="1"/>
        <c:lblAlgn val="ctr"/>
        <c:lblOffset val="100"/>
        <c:noMultiLvlLbl val="0"/>
      </c:catAx>
      <c:valAx>
        <c:axId val="26196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1957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76415682414698"/>
          <c:y val="1.7257411842668745E-4"/>
          <c:w val="0.53138353018372708"/>
          <c:h val="0.177943186874472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5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3FFCC0-13E2-4C80-B719-C39C572F1BBE}" type="doc">
      <dgm:prSet loTypeId="urn:microsoft.com/office/officeart/2005/8/layout/bList2" loCatId="list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9804657-8FFC-4CEC-8934-0038CDF585E3}">
      <dgm:prSet phldrT="[Текст]" custT="1"/>
      <dgm:spPr/>
      <dgm:t>
        <a:bodyPr/>
        <a:lstStyle/>
        <a:p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http://nkse.ru/trudoustrojstvo.html</a:t>
          </a:r>
          <a:endParaRPr lang="ru-RU" sz="600" b="1" dirty="0"/>
        </a:p>
      </dgm:t>
    </dgm:pt>
    <dgm:pt modelId="{E698A1B7-6E4E-495F-A7ED-A988F0033FBD}" type="parTrans" cxnId="{0A40A529-D2EF-46A2-8308-A6199711F94A}">
      <dgm:prSet/>
      <dgm:spPr/>
      <dgm:t>
        <a:bodyPr/>
        <a:lstStyle/>
        <a:p>
          <a:endParaRPr lang="ru-RU"/>
        </a:p>
      </dgm:t>
    </dgm:pt>
    <dgm:pt modelId="{B6FDDDE4-BD38-4B75-8C13-AEC7D315535A}" type="sibTrans" cxnId="{0A40A529-D2EF-46A2-8308-A6199711F94A}">
      <dgm:prSet/>
      <dgm:spPr/>
      <dgm:t>
        <a:bodyPr/>
        <a:lstStyle/>
        <a:p>
          <a:endParaRPr lang="ru-RU"/>
        </a:p>
      </dgm:t>
    </dgm:pt>
    <dgm:pt modelId="{2A735EDE-4B6E-4596-B39B-98A28508B636}">
      <dgm:prSet phldrT="[Текст]" custT="1"/>
      <dgm:spPr/>
      <dgm:t>
        <a:bodyPr/>
        <a:lstStyle/>
        <a:p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https://rc.nkse.ru/</a:t>
          </a:r>
          <a:endParaRPr lang="ru-RU" sz="2000" b="1" dirty="0"/>
        </a:p>
      </dgm:t>
    </dgm:pt>
    <dgm:pt modelId="{6484F7D7-DE53-41B0-B3C1-8DE6DC051A48}" type="parTrans" cxnId="{3FB815A8-09B8-4A91-BA05-B1A89D285FC8}">
      <dgm:prSet/>
      <dgm:spPr/>
      <dgm:t>
        <a:bodyPr/>
        <a:lstStyle/>
        <a:p>
          <a:endParaRPr lang="ru-RU"/>
        </a:p>
      </dgm:t>
    </dgm:pt>
    <dgm:pt modelId="{5CD04E9F-9380-4696-BFFB-425732D68548}" type="sibTrans" cxnId="{3FB815A8-09B8-4A91-BA05-B1A89D285FC8}">
      <dgm:prSet/>
      <dgm:spPr/>
      <dgm:t>
        <a:bodyPr/>
        <a:lstStyle/>
        <a:p>
          <a:endParaRPr lang="ru-RU"/>
        </a:p>
      </dgm:t>
    </dgm:pt>
    <dgm:pt modelId="{AD1EABA6-CD6B-43EE-9635-632DF31491CD}">
      <dgm:prSet/>
      <dgm:spPr/>
      <dgm:t>
        <a:bodyPr/>
        <a:lstStyle/>
        <a:p>
          <a:pPr marL="0" indent="0">
            <a:buFont typeface="Arial" panose="020B0604020202020204" pitchFamily="34" charset="0"/>
            <a:buNone/>
          </a:pP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Центр содействия трудоустройству выпускников колледжа</a:t>
          </a:r>
          <a:endParaRPr lang="ru-RU" b="1" dirty="0"/>
        </a:p>
      </dgm:t>
    </dgm:pt>
    <dgm:pt modelId="{08CFB2DC-3792-4A55-BC09-84EEC1913420}" type="parTrans" cxnId="{0E2210B6-7A81-4110-A1A9-4CE0D53FD0CE}">
      <dgm:prSet/>
      <dgm:spPr/>
      <dgm:t>
        <a:bodyPr/>
        <a:lstStyle/>
        <a:p>
          <a:endParaRPr lang="ru-RU"/>
        </a:p>
      </dgm:t>
    </dgm:pt>
    <dgm:pt modelId="{AB1EF849-5970-4EAB-8B59-375B037E6B9D}" type="sibTrans" cxnId="{0E2210B6-7A81-4110-A1A9-4CE0D53FD0CE}">
      <dgm:prSet/>
      <dgm:spPr/>
      <dgm:t>
        <a:bodyPr/>
        <a:lstStyle/>
        <a:p>
          <a:endParaRPr lang="ru-RU"/>
        </a:p>
      </dgm:t>
    </dgm:pt>
    <dgm:pt modelId="{62D7B8DD-5BC0-4C89-983C-C43BFA7DD1ED}">
      <dgm:prSet custT="1"/>
      <dgm:spPr/>
      <dgm:t>
        <a:bodyPr/>
        <a:lstStyle/>
        <a:p>
          <a:pPr marL="0" indent="0">
            <a:buNone/>
          </a:pPr>
          <a:r>
            <a:rPr lang="ru-RU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Студенческое кадровое агентство «АИСТ»</a:t>
          </a:r>
          <a:endParaRPr lang="ru-RU" sz="3200" b="1" dirty="0"/>
        </a:p>
      </dgm:t>
    </dgm:pt>
    <dgm:pt modelId="{8C982B38-4835-49E0-8F4F-BD43A6972C1F}" type="parTrans" cxnId="{C9F1743B-FC34-4826-903F-3FC3266E4848}">
      <dgm:prSet/>
      <dgm:spPr/>
      <dgm:t>
        <a:bodyPr/>
        <a:lstStyle/>
        <a:p>
          <a:endParaRPr lang="ru-RU"/>
        </a:p>
      </dgm:t>
    </dgm:pt>
    <dgm:pt modelId="{1B1FD748-B9FD-48B4-9347-2E5FBC38A97B}" type="sibTrans" cxnId="{C9F1743B-FC34-4826-903F-3FC3266E4848}">
      <dgm:prSet/>
      <dgm:spPr/>
      <dgm:t>
        <a:bodyPr/>
        <a:lstStyle/>
        <a:p>
          <a:endParaRPr lang="ru-RU"/>
        </a:p>
      </dgm:t>
    </dgm:pt>
    <dgm:pt modelId="{761ABE91-954C-4B89-A68B-70AA075FC8E9}">
      <dgm:prSet custT="1"/>
      <dgm:spPr/>
      <dgm:t>
        <a:bodyPr/>
        <a:lstStyle/>
        <a:p>
          <a:pPr marL="0" indent="0">
            <a:buNone/>
          </a:pPr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Многофункциональный центр прикладных квалификаций (МЦПК)</a:t>
          </a:r>
          <a:endParaRPr lang="ru-RU" sz="2800" b="1" dirty="0"/>
        </a:p>
      </dgm:t>
    </dgm:pt>
    <dgm:pt modelId="{A8573C77-9E1C-40CE-80ED-751A176FA624}" type="parTrans" cxnId="{0C19B14D-26F4-463F-87EA-654019DAE6E3}">
      <dgm:prSet/>
      <dgm:spPr/>
      <dgm:t>
        <a:bodyPr/>
        <a:lstStyle/>
        <a:p>
          <a:endParaRPr lang="ru-RU"/>
        </a:p>
      </dgm:t>
    </dgm:pt>
    <dgm:pt modelId="{7867D8FB-D28C-4FDF-BEC1-2185F2F77E62}" type="sibTrans" cxnId="{0C19B14D-26F4-463F-87EA-654019DAE6E3}">
      <dgm:prSet/>
      <dgm:spPr/>
      <dgm:t>
        <a:bodyPr/>
        <a:lstStyle/>
        <a:p>
          <a:endParaRPr lang="ru-RU"/>
        </a:p>
      </dgm:t>
    </dgm:pt>
    <dgm:pt modelId="{E3CBE3F9-9963-4F67-A75B-47593BCC6521}">
      <dgm:prSet phldrT="[Текст]" custT="1"/>
      <dgm:spPr/>
      <dgm:t>
        <a:bodyPr/>
        <a:lstStyle/>
        <a:p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http://nkse.ru/trudoustrojstvo.html</a:t>
          </a:r>
          <a:endParaRPr lang="ru-RU" sz="1400" b="1" dirty="0"/>
        </a:p>
      </dgm:t>
    </dgm:pt>
    <dgm:pt modelId="{7398FFB2-8DD9-4913-A396-7206C56249FE}" type="sibTrans" cxnId="{1226A3FF-8170-4092-BE5C-0DFBC41A7D22}">
      <dgm:prSet/>
      <dgm:spPr/>
      <dgm:t>
        <a:bodyPr/>
        <a:lstStyle/>
        <a:p>
          <a:endParaRPr lang="ru-RU"/>
        </a:p>
      </dgm:t>
    </dgm:pt>
    <dgm:pt modelId="{4BB0E03E-75A8-4AE3-9655-EE73490442EC}" type="parTrans" cxnId="{1226A3FF-8170-4092-BE5C-0DFBC41A7D22}">
      <dgm:prSet/>
      <dgm:spPr/>
      <dgm:t>
        <a:bodyPr/>
        <a:lstStyle/>
        <a:p>
          <a:endParaRPr lang="ru-RU"/>
        </a:p>
      </dgm:t>
    </dgm:pt>
    <dgm:pt modelId="{9BA5BCC7-3EA8-46B8-989D-5CF58A96F04B}" type="pres">
      <dgm:prSet presAssocID="{F53FFCC0-13E2-4C80-B719-C39C572F1BBE}" presName="diagram" presStyleCnt="0">
        <dgm:presLayoutVars>
          <dgm:dir/>
          <dgm:animLvl val="lvl"/>
          <dgm:resizeHandles val="exact"/>
        </dgm:presLayoutVars>
      </dgm:prSet>
      <dgm:spPr/>
    </dgm:pt>
    <dgm:pt modelId="{06AF08A6-CD86-4CC9-BD78-FD1AAFD36C9F}" type="pres">
      <dgm:prSet presAssocID="{D9804657-8FFC-4CEC-8934-0038CDF585E3}" presName="compNode" presStyleCnt="0"/>
      <dgm:spPr/>
    </dgm:pt>
    <dgm:pt modelId="{D65DBEC8-584E-476D-8459-5EE716A53EDB}" type="pres">
      <dgm:prSet presAssocID="{D9804657-8FFC-4CEC-8934-0038CDF585E3}" presName="childRect" presStyleLbl="bgAcc1" presStyleIdx="0" presStyleCnt="3" custScaleX="149496" custLinFactNeighborX="-73085" custLinFactNeighborY="84898">
        <dgm:presLayoutVars>
          <dgm:bulletEnabled val="1"/>
        </dgm:presLayoutVars>
      </dgm:prSet>
      <dgm:spPr/>
    </dgm:pt>
    <dgm:pt modelId="{894D480D-E513-499F-9DE0-D24D7F30369F}" type="pres">
      <dgm:prSet presAssocID="{D9804657-8FFC-4CEC-8934-0038CDF585E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78A6EC0-904C-47BE-96B8-003F6AB64C11}" type="pres">
      <dgm:prSet presAssocID="{D9804657-8FFC-4CEC-8934-0038CDF585E3}" presName="parentRect" presStyleLbl="alignNode1" presStyleIdx="0" presStyleCnt="3" custScaleX="135578" custLinFactY="94718" custLinFactNeighborX="-80044" custLinFactNeighborY="100000"/>
      <dgm:spPr/>
    </dgm:pt>
    <dgm:pt modelId="{9162D6C6-9025-4E38-8605-4B47E4B3FD45}" type="pres">
      <dgm:prSet presAssocID="{D9804657-8FFC-4CEC-8934-0038CDF585E3}" presName="adorn" presStyleLbl="fgAccFollowNode1" presStyleIdx="0" presStyleCnt="3" custScaleX="124237" custScaleY="128524" custLinFactX="-33805" custLinFactY="38600" custLinFactNeighborX="-100000" custLinFactNeighborY="10000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343" t="1594" r="-3529" b="-5082"/>
          </a:stretch>
        </a:blipFill>
      </dgm:spPr>
    </dgm:pt>
    <dgm:pt modelId="{1A2D8271-17EA-41C7-B082-496809475119}" type="pres">
      <dgm:prSet presAssocID="{B6FDDDE4-BD38-4B75-8C13-AEC7D315535A}" presName="sibTrans" presStyleLbl="sibTrans2D1" presStyleIdx="0" presStyleCnt="0"/>
      <dgm:spPr/>
    </dgm:pt>
    <dgm:pt modelId="{5DE36BF0-B8AC-42F9-AC0B-4CD2A80433E6}" type="pres">
      <dgm:prSet presAssocID="{E3CBE3F9-9963-4F67-A75B-47593BCC6521}" presName="compNode" presStyleCnt="0"/>
      <dgm:spPr/>
    </dgm:pt>
    <dgm:pt modelId="{459EE050-90C8-4092-A165-A1428E9EABBE}" type="pres">
      <dgm:prSet presAssocID="{E3CBE3F9-9963-4F67-A75B-47593BCC6521}" presName="childRect" presStyleLbl="bgAcc1" presStyleIdx="1" presStyleCnt="3" custScaleX="144558" custLinFactNeighborX="28885" custLinFactNeighborY="3413">
        <dgm:presLayoutVars>
          <dgm:bulletEnabled val="1"/>
        </dgm:presLayoutVars>
      </dgm:prSet>
      <dgm:spPr/>
    </dgm:pt>
    <dgm:pt modelId="{A8373729-E5E8-4646-9FB9-01936A7A1BF0}" type="pres">
      <dgm:prSet presAssocID="{E3CBE3F9-9963-4F67-A75B-47593BCC652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5D64AA5-C884-4EFD-A139-D5FD7FDE83E9}" type="pres">
      <dgm:prSet presAssocID="{E3CBE3F9-9963-4F67-A75B-47593BCC6521}" presName="parentRect" presStyleLbl="alignNode1" presStyleIdx="1" presStyleCnt="3" custScaleX="134309" custLinFactNeighborX="23761" custLinFactNeighborY="9902"/>
      <dgm:spPr/>
    </dgm:pt>
    <dgm:pt modelId="{CFC0CEE9-944D-40FF-9900-CF44E595ADD1}" type="pres">
      <dgm:prSet presAssocID="{E3CBE3F9-9963-4F67-A75B-47593BCC6521}" presName="adorn" presStyleLbl="fgAccFollowNode1" presStyleIdx="1" presStyleCnt="3" custScaleX="127709" custScaleY="123242" custLinFactX="33875" custLinFactNeighborX="100000" custLinFactNeighborY="-35168"/>
      <dgm:spPr>
        <a:blipFill dpi="0" rotWithShape="1">
          <a:blip xmlns:r="http://schemas.openxmlformats.org/officeDocument/2006/relationships" r:embed="rId2"/>
          <a:srcRect/>
          <a:stretch>
            <a:fillRect l="-10473" t="-480" r="-10473" b="-480"/>
          </a:stretch>
        </a:blipFill>
      </dgm:spPr>
    </dgm:pt>
    <dgm:pt modelId="{875E84A3-2C1F-462F-A288-673821401781}" type="pres">
      <dgm:prSet presAssocID="{7398FFB2-8DD9-4913-A396-7206C56249FE}" presName="sibTrans" presStyleLbl="sibTrans2D1" presStyleIdx="0" presStyleCnt="0"/>
      <dgm:spPr/>
    </dgm:pt>
    <dgm:pt modelId="{6FFC8B95-24C9-4A60-9BA8-A7DC4D0F6A8C}" type="pres">
      <dgm:prSet presAssocID="{2A735EDE-4B6E-4596-B39B-98A28508B636}" presName="compNode" presStyleCnt="0"/>
      <dgm:spPr/>
    </dgm:pt>
    <dgm:pt modelId="{AE14BDD0-9DE4-4B81-B833-7CAFE5483C30}" type="pres">
      <dgm:prSet presAssocID="{2A735EDE-4B6E-4596-B39B-98A28508B636}" presName="childRect" presStyleLbl="bgAcc1" presStyleIdx="2" presStyleCnt="3" custScaleX="175179" custLinFactNeighborX="24203" custLinFactNeighborY="-1379">
        <dgm:presLayoutVars>
          <dgm:bulletEnabled val="1"/>
        </dgm:presLayoutVars>
      </dgm:prSet>
      <dgm:spPr/>
    </dgm:pt>
    <dgm:pt modelId="{5AA22627-E0B8-47EF-AE8E-03EAB3A4A1D1}" type="pres">
      <dgm:prSet presAssocID="{2A735EDE-4B6E-4596-B39B-98A28508B63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8A84830-3739-4D8C-AD23-0FDD28530A6D}" type="pres">
      <dgm:prSet presAssocID="{2A735EDE-4B6E-4596-B39B-98A28508B636}" presName="parentRect" presStyleLbl="alignNode1" presStyleIdx="2" presStyleCnt="3" custScaleX="156262" custLinFactNeighborX="13877" custLinFactNeighborY="-7375"/>
      <dgm:spPr/>
    </dgm:pt>
    <dgm:pt modelId="{BD8180A8-54A5-4091-A5E0-731863763D22}" type="pres">
      <dgm:prSet presAssocID="{2A735EDE-4B6E-4596-B39B-98A28508B636}" presName="adorn" presStyleLbl="fgAccFollowNode1" presStyleIdx="2" presStyleCnt="3" custScaleX="122023" custScaleY="117472" custLinFactX="55065" custLinFactNeighborX="100000" custLinFactNeighborY="-40634"/>
      <dgm:spPr>
        <a:blipFill dpi="0" rotWithShape="1">
          <a:blip xmlns:r="http://schemas.openxmlformats.org/officeDocument/2006/relationships" r:embed="rId3"/>
          <a:srcRect/>
          <a:stretch>
            <a:fillRect l="-18516" t="693" r="-11484" b="693"/>
          </a:stretch>
        </a:blipFill>
      </dgm:spPr>
    </dgm:pt>
  </dgm:ptLst>
  <dgm:cxnLst>
    <dgm:cxn modelId="{8A823519-000B-4DA7-86B5-7B0310EC776D}" type="presOf" srcId="{7398FFB2-8DD9-4913-A396-7206C56249FE}" destId="{875E84A3-2C1F-462F-A288-673821401781}" srcOrd="0" destOrd="0" presId="urn:microsoft.com/office/officeart/2005/8/layout/bList2"/>
    <dgm:cxn modelId="{0A40A529-D2EF-46A2-8308-A6199711F94A}" srcId="{F53FFCC0-13E2-4C80-B719-C39C572F1BBE}" destId="{D9804657-8FFC-4CEC-8934-0038CDF585E3}" srcOrd="0" destOrd="0" parTransId="{E698A1B7-6E4E-495F-A7ED-A988F0033FBD}" sibTransId="{B6FDDDE4-BD38-4B75-8C13-AEC7D315535A}"/>
    <dgm:cxn modelId="{057B0B30-BBB7-4572-8E54-F893436761A2}" type="presOf" srcId="{AD1EABA6-CD6B-43EE-9635-632DF31491CD}" destId="{D65DBEC8-584E-476D-8459-5EE716A53EDB}" srcOrd="0" destOrd="0" presId="urn:microsoft.com/office/officeart/2005/8/layout/bList2"/>
    <dgm:cxn modelId="{C9F1743B-FC34-4826-903F-3FC3266E4848}" srcId="{E3CBE3F9-9963-4F67-A75B-47593BCC6521}" destId="{62D7B8DD-5BC0-4C89-983C-C43BFA7DD1ED}" srcOrd="0" destOrd="0" parTransId="{8C982B38-4835-49E0-8F4F-BD43A6972C1F}" sibTransId="{1B1FD748-B9FD-48B4-9347-2E5FBC38A97B}"/>
    <dgm:cxn modelId="{9D473240-34ED-4239-95FB-4557DDC3FB24}" type="presOf" srcId="{761ABE91-954C-4B89-A68B-70AA075FC8E9}" destId="{AE14BDD0-9DE4-4B81-B833-7CAFE5483C30}" srcOrd="0" destOrd="0" presId="urn:microsoft.com/office/officeart/2005/8/layout/bList2"/>
    <dgm:cxn modelId="{0C19B14D-26F4-463F-87EA-654019DAE6E3}" srcId="{2A735EDE-4B6E-4596-B39B-98A28508B636}" destId="{761ABE91-954C-4B89-A68B-70AA075FC8E9}" srcOrd="0" destOrd="0" parTransId="{A8573C77-9E1C-40CE-80ED-751A176FA624}" sibTransId="{7867D8FB-D28C-4FDF-BEC1-2185F2F77E62}"/>
    <dgm:cxn modelId="{DBBBF46D-78E7-4733-96DA-32F80CBC2C2D}" type="presOf" srcId="{2A735EDE-4B6E-4596-B39B-98A28508B636}" destId="{D8A84830-3739-4D8C-AD23-0FDD28530A6D}" srcOrd="1" destOrd="0" presId="urn:microsoft.com/office/officeart/2005/8/layout/bList2"/>
    <dgm:cxn modelId="{C7167A4F-5B86-40FC-B114-C30B8E7FC25F}" type="presOf" srcId="{B6FDDDE4-BD38-4B75-8C13-AEC7D315535A}" destId="{1A2D8271-17EA-41C7-B082-496809475119}" srcOrd="0" destOrd="0" presId="urn:microsoft.com/office/officeart/2005/8/layout/bList2"/>
    <dgm:cxn modelId="{E4D8687E-ED8F-4086-88A8-76593795D876}" type="presOf" srcId="{E3CBE3F9-9963-4F67-A75B-47593BCC6521}" destId="{75D64AA5-C884-4EFD-A139-D5FD7FDE83E9}" srcOrd="1" destOrd="0" presId="urn:microsoft.com/office/officeart/2005/8/layout/bList2"/>
    <dgm:cxn modelId="{1F9D988D-482E-4397-9108-F3A1C1E756DD}" type="presOf" srcId="{62D7B8DD-5BC0-4C89-983C-C43BFA7DD1ED}" destId="{459EE050-90C8-4092-A165-A1428E9EABBE}" srcOrd="0" destOrd="0" presId="urn:microsoft.com/office/officeart/2005/8/layout/bList2"/>
    <dgm:cxn modelId="{3FB815A8-09B8-4A91-BA05-B1A89D285FC8}" srcId="{F53FFCC0-13E2-4C80-B719-C39C572F1BBE}" destId="{2A735EDE-4B6E-4596-B39B-98A28508B636}" srcOrd="2" destOrd="0" parTransId="{6484F7D7-DE53-41B0-B3C1-8DE6DC051A48}" sibTransId="{5CD04E9F-9380-4696-BFFB-425732D68548}"/>
    <dgm:cxn modelId="{CBD932AC-8DCA-4145-8E30-789684C07736}" type="presOf" srcId="{D9804657-8FFC-4CEC-8934-0038CDF585E3}" destId="{778A6EC0-904C-47BE-96B8-003F6AB64C11}" srcOrd="1" destOrd="0" presId="urn:microsoft.com/office/officeart/2005/8/layout/bList2"/>
    <dgm:cxn modelId="{0E2210B6-7A81-4110-A1A9-4CE0D53FD0CE}" srcId="{D9804657-8FFC-4CEC-8934-0038CDF585E3}" destId="{AD1EABA6-CD6B-43EE-9635-632DF31491CD}" srcOrd="0" destOrd="0" parTransId="{08CFB2DC-3792-4A55-BC09-84EEC1913420}" sibTransId="{AB1EF849-5970-4EAB-8B59-375B037E6B9D}"/>
    <dgm:cxn modelId="{48856DB9-A691-4EEC-BBB3-E01822BE01A5}" type="presOf" srcId="{D9804657-8FFC-4CEC-8934-0038CDF585E3}" destId="{894D480D-E513-499F-9DE0-D24D7F30369F}" srcOrd="0" destOrd="0" presId="urn:microsoft.com/office/officeart/2005/8/layout/bList2"/>
    <dgm:cxn modelId="{577D8FD7-A3BA-4111-9B09-EDF8D4914245}" type="presOf" srcId="{2A735EDE-4B6E-4596-B39B-98A28508B636}" destId="{5AA22627-E0B8-47EF-AE8E-03EAB3A4A1D1}" srcOrd="0" destOrd="0" presId="urn:microsoft.com/office/officeart/2005/8/layout/bList2"/>
    <dgm:cxn modelId="{5009CCDD-5D9E-46AD-BB67-A2CBEF3DCB46}" type="presOf" srcId="{E3CBE3F9-9963-4F67-A75B-47593BCC6521}" destId="{A8373729-E5E8-4646-9FB9-01936A7A1BF0}" srcOrd="0" destOrd="0" presId="urn:microsoft.com/office/officeart/2005/8/layout/bList2"/>
    <dgm:cxn modelId="{33F549F8-F0E7-4F96-83E3-5723751D8C79}" type="presOf" srcId="{F53FFCC0-13E2-4C80-B719-C39C572F1BBE}" destId="{9BA5BCC7-3EA8-46B8-989D-5CF58A96F04B}" srcOrd="0" destOrd="0" presId="urn:microsoft.com/office/officeart/2005/8/layout/bList2"/>
    <dgm:cxn modelId="{1226A3FF-8170-4092-BE5C-0DFBC41A7D22}" srcId="{F53FFCC0-13E2-4C80-B719-C39C572F1BBE}" destId="{E3CBE3F9-9963-4F67-A75B-47593BCC6521}" srcOrd="1" destOrd="0" parTransId="{4BB0E03E-75A8-4AE3-9655-EE73490442EC}" sibTransId="{7398FFB2-8DD9-4913-A396-7206C56249FE}"/>
    <dgm:cxn modelId="{004B79B3-962B-44E4-8794-042B5BED3AE0}" type="presParOf" srcId="{9BA5BCC7-3EA8-46B8-989D-5CF58A96F04B}" destId="{06AF08A6-CD86-4CC9-BD78-FD1AAFD36C9F}" srcOrd="0" destOrd="0" presId="urn:microsoft.com/office/officeart/2005/8/layout/bList2"/>
    <dgm:cxn modelId="{0CADE77C-E9B4-4AF2-88DE-444FF8C5323A}" type="presParOf" srcId="{06AF08A6-CD86-4CC9-BD78-FD1AAFD36C9F}" destId="{D65DBEC8-584E-476D-8459-5EE716A53EDB}" srcOrd="0" destOrd="0" presId="urn:microsoft.com/office/officeart/2005/8/layout/bList2"/>
    <dgm:cxn modelId="{EE8EBABE-E41E-48D6-B5BD-6F1D89370CF5}" type="presParOf" srcId="{06AF08A6-CD86-4CC9-BD78-FD1AAFD36C9F}" destId="{894D480D-E513-499F-9DE0-D24D7F30369F}" srcOrd="1" destOrd="0" presId="urn:microsoft.com/office/officeart/2005/8/layout/bList2"/>
    <dgm:cxn modelId="{59931253-EDA1-43A9-B3BC-AF9B5858D9C0}" type="presParOf" srcId="{06AF08A6-CD86-4CC9-BD78-FD1AAFD36C9F}" destId="{778A6EC0-904C-47BE-96B8-003F6AB64C11}" srcOrd="2" destOrd="0" presId="urn:microsoft.com/office/officeart/2005/8/layout/bList2"/>
    <dgm:cxn modelId="{C0325286-0C8E-4DD1-A881-25018485DEA6}" type="presParOf" srcId="{06AF08A6-CD86-4CC9-BD78-FD1AAFD36C9F}" destId="{9162D6C6-9025-4E38-8605-4B47E4B3FD45}" srcOrd="3" destOrd="0" presId="urn:microsoft.com/office/officeart/2005/8/layout/bList2"/>
    <dgm:cxn modelId="{897E9CF6-7B42-45B9-9DFC-79F25490057C}" type="presParOf" srcId="{9BA5BCC7-3EA8-46B8-989D-5CF58A96F04B}" destId="{1A2D8271-17EA-41C7-B082-496809475119}" srcOrd="1" destOrd="0" presId="urn:microsoft.com/office/officeart/2005/8/layout/bList2"/>
    <dgm:cxn modelId="{9307752D-A9E7-4AB9-AC99-2D89CEB8A52A}" type="presParOf" srcId="{9BA5BCC7-3EA8-46B8-989D-5CF58A96F04B}" destId="{5DE36BF0-B8AC-42F9-AC0B-4CD2A80433E6}" srcOrd="2" destOrd="0" presId="urn:microsoft.com/office/officeart/2005/8/layout/bList2"/>
    <dgm:cxn modelId="{9931FBDD-CAA3-4669-9589-13865DBC9AFF}" type="presParOf" srcId="{5DE36BF0-B8AC-42F9-AC0B-4CD2A80433E6}" destId="{459EE050-90C8-4092-A165-A1428E9EABBE}" srcOrd="0" destOrd="0" presId="urn:microsoft.com/office/officeart/2005/8/layout/bList2"/>
    <dgm:cxn modelId="{DB10DB9C-2B38-45E2-BFD2-6FA79C38D0D3}" type="presParOf" srcId="{5DE36BF0-B8AC-42F9-AC0B-4CD2A80433E6}" destId="{A8373729-E5E8-4646-9FB9-01936A7A1BF0}" srcOrd="1" destOrd="0" presId="urn:microsoft.com/office/officeart/2005/8/layout/bList2"/>
    <dgm:cxn modelId="{A8A600C4-F554-44EA-9292-4E91B4FE3304}" type="presParOf" srcId="{5DE36BF0-B8AC-42F9-AC0B-4CD2A80433E6}" destId="{75D64AA5-C884-4EFD-A139-D5FD7FDE83E9}" srcOrd="2" destOrd="0" presId="urn:microsoft.com/office/officeart/2005/8/layout/bList2"/>
    <dgm:cxn modelId="{D6336922-9260-4048-A1FA-89141E45CF5D}" type="presParOf" srcId="{5DE36BF0-B8AC-42F9-AC0B-4CD2A80433E6}" destId="{CFC0CEE9-944D-40FF-9900-CF44E595ADD1}" srcOrd="3" destOrd="0" presId="urn:microsoft.com/office/officeart/2005/8/layout/bList2"/>
    <dgm:cxn modelId="{6A8FD15E-9563-4B63-9900-2F9BB92B731D}" type="presParOf" srcId="{9BA5BCC7-3EA8-46B8-989D-5CF58A96F04B}" destId="{875E84A3-2C1F-462F-A288-673821401781}" srcOrd="3" destOrd="0" presId="urn:microsoft.com/office/officeart/2005/8/layout/bList2"/>
    <dgm:cxn modelId="{35AAD871-9602-4B33-9C6A-AF0F6EF44573}" type="presParOf" srcId="{9BA5BCC7-3EA8-46B8-989D-5CF58A96F04B}" destId="{6FFC8B95-24C9-4A60-9BA8-A7DC4D0F6A8C}" srcOrd="4" destOrd="0" presId="urn:microsoft.com/office/officeart/2005/8/layout/bList2"/>
    <dgm:cxn modelId="{05E186C1-7493-4F77-B352-6C44FD7A9370}" type="presParOf" srcId="{6FFC8B95-24C9-4A60-9BA8-A7DC4D0F6A8C}" destId="{AE14BDD0-9DE4-4B81-B833-7CAFE5483C30}" srcOrd="0" destOrd="0" presId="urn:microsoft.com/office/officeart/2005/8/layout/bList2"/>
    <dgm:cxn modelId="{A9C57AB6-5996-446C-85C7-F0EEED7030A8}" type="presParOf" srcId="{6FFC8B95-24C9-4A60-9BA8-A7DC4D0F6A8C}" destId="{5AA22627-E0B8-47EF-AE8E-03EAB3A4A1D1}" srcOrd="1" destOrd="0" presId="urn:microsoft.com/office/officeart/2005/8/layout/bList2"/>
    <dgm:cxn modelId="{7ECDB5E9-84A3-4D70-9991-33E457333E29}" type="presParOf" srcId="{6FFC8B95-24C9-4A60-9BA8-A7DC4D0F6A8C}" destId="{D8A84830-3739-4D8C-AD23-0FDD28530A6D}" srcOrd="2" destOrd="0" presId="urn:microsoft.com/office/officeart/2005/8/layout/bList2"/>
    <dgm:cxn modelId="{A6D0C6C2-39A7-4AC1-96DE-23A7552FC4E1}" type="presParOf" srcId="{6FFC8B95-24C9-4A60-9BA8-A7DC4D0F6A8C}" destId="{BD8180A8-54A5-4091-A5E0-731863763D2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DBEC8-584E-476D-8459-5EE716A53EDB}">
      <dsp:nvSpPr>
        <dsp:cNvPr id="0" name=""/>
        <dsp:cNvSpPr/>
      </dsp:nvSpPr>
      <dsp:spPr>
        <a:xfrm>
          <a:off x="0" y="1524611"/>
          <a:ext cx="3583690" cy="178944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10490" rIns="36830" bIns="36830" numCol="1" spcCol="1270" anchor="t" anchorCtr="0">
          <a:noAutofit/>
        </a:bodyPr>
        <a:lstStyle/>
        <a:p>
          <a:pPr marL="0" lvl="1" indent="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ru-RU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Центр содействия трудоустройству выпускников колледжа</a:t>
          </a:r>
          <a:endParaRPr lang="ru-RU" sz="2900" b="1" kern="1200" dirty="0"/>
        </a:p>
      </dsp:txBody>
      <dsp:txXfrm>
        <a:off x="41929" y="1566540"/>
        <a:ext cx="3499832" cy="1747516"/>
      </dsp:txXfrm>
    </dsp:sp>
    <dsp:sp modelId="{778A6EC0-904C-47BE-96B8-003F6AB64C11}">
      <dsp:nvSpPr>
        <dsp:cNvPr id="0" name=""/>
        <dsp:cNvSpPr/>
      </dsp:nvSpPr>
      <dsp:spPr>
        <a:xfrm>
          <a:off x="0" y="3293133"/>
          <a:ext cx="3250050" cy="76946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http://nkse.ru/trudoustrojstvo.html</a:t>
          </a:r>
          <a:endParaRPr lang="ru-RU" sz="600" b="1" kern="1200" dirty="0"/>
        </a:p>
      </dsp:txBody>
      <dsp:txXfrm>
        <a:off x="0" y="3293133"/>
        <a:ext cx="2288768" cy="769461"/>
      </dsp:txXfrm>
    </dsp:sp>
    <dsp:sp modelId="{9162D6C6-9025-4E38-8605-4B47E4B3FD45}">
      <dsp:nvSpPr>
        <dsp:cNvPr id="0" name=""/>
        <dsp:cNvSpPr/>
      </dsp:nvSpPr>
      <dsp:spPr>
        <a:xfrm>
          <a:off x="2876880" y="2960287"/>
          <a:ext cx="1042365" cy="1078333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343" t="1594" r="-3529" b="-5082"/>
          </a:stretch>
        </a:blipFill>
        <a:ln>
          <a:noFill/>
        </a:ln>
        <a:effectLst/>
        <a:sp3d z="5715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9EE050-90C8-4092-A165-A1428E9EABBE}">
      <dsp:nvSpPr>
        <dsp:cNvPr id="0" name=""/>
        <dsp:cNvSpPr/>
      </dsp:nvSpPr>
      <dsp:spPr>
        <a:xfrm>
          <a:off x="6235951" y="77560"/>
          <a:ext cx="3465317" cy="178944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Студенческое кадровое агентство «АИСТ»</a:t>
          </a:r>
          <a:endParaRPr lang="ru-RU" sz="3200" b="1" kern="1200" dirty="0"/>
        </a:p>
      </dsp:txBody>
      <dsp:txXfrm>
        <a:off x="6277880" y="119489"/>
        <a:ext cx="3381459" cy="1747516"/>
      </dsp:txXfrm>
    </dsp:sp>
    <dsp:sp modelId="{75D64AA5-C884-4EFD-A139-D5FD7FDE83E9}">
      <dsp:nvSpPr>
        <dsp:cNvPr id="0" name=""/>
        <dsp:cNvSpPr/>
      </dsp:nvSpPr>
      <dsp:spPr>
        <a:xfrm>
          <a:off x="6235963" y="1882124"/>
          <a:ext cx="3219630" cy="769461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http://nkse.ru/trudoustrojstvo.html</a:t>
          </a:r>
          <a:endParaRPr lang="ru-RU" sz="1400" b="1" kern="1200" dirty="0"/>
        </a:p>
      </dsp:txBody>
      <dsp:txXfrm>
        <a:off x="6235963" y="1882124"/>
        <a:ext cx="2267345" cy="769461"/>
      </dsp:txXfrm>
    </dsp:sp>
    <dsp:sp modelId="{CFC0CEE9-944D-40FF-9900-CF44E595ADD1}">
      <dsp:nvSpPr>
        <dsp:cNvPr id="0" name=""/>
        <dsp:cNvSpPr/>
      </dsp:nvSpPr>
      <dsp:spPr>
        <a:xfrm>
          <a:off x="8840550" y="1535588"/>
          <a:ext cx="1071495" cy="1034017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10473" t="-480" r="-10473" b="-480"/>
          </a:stretch>
        </a:blipFill>
        <a:ln>
          <a:noFill/>
        </a:ln>
        <a:effectLst/>
        <a:sp3d z="5715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14BDD0-9DE4-4B81-B833-7CAFE5483C30}">
      <dsp:nvSpPr>
        <dsp:cNvPr id="0" name=""/>
        <dsp:cNvSpPr/>
      </dsp:nvSpPr>
      <dsp:spPr>
        <a:xfrm>
          <a:off x="3860920" y="3266618"/>
          <a:ext cx="4199358" cy="178944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06680" rIns="35560" bIns="35560" numCol="1" spcCol="1270" anchor="t" anchorCtr="0">
          <a:noAutofit/>
        </a:bodyPr>
        <a:lstStyle/>
        <a:p>
          <a:pPr marL="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Многофункциональный центр прикладных квалификаций (МЦПК)</a:t>
          </a:r>
          <a:endParaRPr lang="ru-RU" sz="2800" b="1" kern="1200" dirty="0"/>
        </a:p>
      </dsp:txBody>
      <dsp:txXfrm>
        <a:off x="3902849" y="3308547"/>
        <a:ext cx="4115500" cy="1747516"/>
      </dsp:txXfrm>
    </dsp:sp>
    <dsp:sp modelId="{D8A84830-3739-4D8C-AD23-0FDD28530A6D}">
      <dsp:nvSpPr>
        <dsp:cNvPr id="0" name=""/>
        <dsp:cNvSpPr/>
      </dsp:nvSpPr>
      <dsp:spPr>
        <a:xfrm>
          <a:off x="3840124" y="5023992"/>
          <a:ext cx="3745883" cy="769461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https://rc.nkse.ru/</a:t>
          </a:r>
          <a:endParaRPr lang="ru-RU" sz="2000" b="1" kern="1200" dirty="0"/>
        </a:p>
      </dsp:txBody>
      <dsp:txXfrm>
        <a:off x="3840124" y="5023992"/>
        <a:ext cx="2637946" cy="769461"/>
      </dsp:txXfrm>
    </dsp:sp>
    <dsp:sp modelId="{BD8180A8-54A5-4091-A5E0-731863763D22}">
      <dsp:nvSpPr>
        <dsp:cNvPr id="0" name=""/>
        <dsp:cNvSpPr/>
      </dsp:nvSpPr>
      <dsp:spPr>
        <a:xfrm>
          <a:off x="7146415" y="4788741"/>
          <a:ext cx="1023789" cy="985605"/>
        </a:xfrm>
        <a:prstGeom prst="ellipse">
          <a:avLst/>
        </a:prstGeom>
        <a:blipFill dpi="0" rotWithShape="1">
          <a:blip xmlns:r="http://schemas.openxmlformats.org/officeDocument/2006/relationships" r:embed="rId3"/>
          <a:srcRect/>
          <a:stretch>
            <a:fillRect l="-18516" t="693" r="-11484" b="693"/>
          </a:stretch>
        </a:blipFill>
        <a:ln>
          <a:noFill/>
        </a:ln>
        <a:effectLst/>
        <a:sp3d z="5715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0.02036</cdr:x>
      <cdr:y>0.28923</cdr:y>
    </cdr:from>
    <cdr:to>
      <cdr:x>0.13252</cdr:x>
      <cdr:y>0.48863</cdr:y>
    </cdr:to>
    <cdr:pic>
      <cdr:nvPicPr>
        <cdr:cNvPr id="2" name="Рисунок 1">
          <a:extLst xmlns:a="http://schemas.openxmlformats.org/drawingml/2006/main">
            <a:ext uri="{FF2B5EF4-FFF2-40B4-BE49-F238E27FC236}">
              <a16:creationId xmlns:a16="http://schemas.microsoft.com/office/drawing/2014/main" id="{A3CEFED6-C32A-4E93-82AD-0F9453D1239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 rot="20069040">
          <a:off x="248230" y="1983520"/>
          <a:ext cx="1367507" cy="1367507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outerShdw blurRad="292100" dist="139700" dir="2700000" algn="tl" rotWithShape="0">
            <a:srgbClr val="333333">
              <a:alpha val="65000"/>
            </a:srgbClr>
          </a:outerShdw>
        </a:effec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2976F-8F92-4FBA-AD6B-BA0EAE3EFD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21B2C-C69A-47F2-AFD0-62636D28B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43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821B2C-C69A-47F2-AFD0-62636D28BD2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597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B7847B-F2D4-4523-87FA-777D1A936F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F8969B-16E3-44A0-A030-6D89385329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AA0D06-43E9-4E23-9DA3-FE8373768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6400-5F13-438C-AFE9-5106A971124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677CBB-760E-4DF8-8E46-9AE13D20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3F69F9-6402-4CFB-9612-1B693E164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9A3EB-E36C-4EA9-A91B-D8B25858E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895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E659F-DBAA-4B9C-B5C2-F2FC9AE4D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71DFA2-EB10-4178-B906-F6CE24DF4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CFDF08-E98B-4F04-9594-49C4F0C7D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6400-5F13-438C-AFE9-5106A971124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9FAF8E-E8C0-4EC4-8C1B-7105062C8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9EC9D7-7AD6-4113-9297-A21BEB9F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9A3EB-E36C-4EA9-A91B-D8B25858E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5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015E27-40B4-4B7C-BFFB-02C3842144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DB7ECA-C191-4A11-8078-75CB82D3D3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194EB6-EC9F-4F98-80D9-D9C3037AA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6400-5F13-438C-AFE9-5106A971124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03A380-BAF6-4FF0-BF9B-4CBBA52AC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D54AF6-14ED-4C59-8807-F3E6D9C93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9A3EB-E36C-4EA9-A91B-D8B25858E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102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ACAEB5-74B0-4993-9204-8400751CC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57E0DE-CF17-41A8-AD47-C4BA0A435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F34DF5-E4BB-47FF-9ABD-6A690914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6400-5F13-438C-AFE9-5106A971124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7F28BD-C8A7-450E-92C6-ECAA9DDA3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5419D7-C972-4F14-82A1-A5CEDDD80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9A3EB-E36C-4EA9-A91B-D8B25858E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716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05E491-FD23-46AB-9E81-F106CA53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577A3B-F1DB-43BA-A97C-A41DB5F84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EC5E5E-836D-4D64-973A-9B238FF1E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6400-5F13-438C-AFE9-5106A971124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A6EC67-91B7-4CD3-B76E-845052C38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83C8CB-703D-4E50-B4B7-4D1FD9AC8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9A3EB-E36C-4EA9-A91B-D8B25858E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758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444F8-CB4C-4EE8-9CF7-F9077E1BE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AE2A5B-5B0F-416F-887E-11AA920379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B4C7AE-A406-47F2-AFA3-F0B9B56D6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C1B704-60F1-47FB-A1BE-1937CF99F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6400-5F13-438C-AFE9-5106A971124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E01D7B-95F1-49D2-AD0F-5D6D8B90D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00F927-4B87-41BC-8038-C3186C83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9A3EB-E36C-4EA9-A91B-D8B25858E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277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1DEE4-A30A-4C64-8924-35590C087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E48238-B075-4B79-A20D-0D7D4566E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88C53B-705A-4CA1-9467-DC1388B92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5050CB9-48A4-4517-A33D-387D4001EF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02DA7B-7481-432E-BAC4-6DCA32ACE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C594FE-E152-479F-AAF8-DCA39C64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6400-5F13-438C-AFE9-5106A971124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1F1D855-CF1B-43CC-9EC8-893A40CA9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B7A4FB-CD5F-4468-9E14-8AC71382A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9A3EB-E36C-4EA9-A91B-D8B25858E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099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AD5D1-9336-4021-8BA8-CA691166E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1B65CC-A1C8-4788-AAF9-30E25285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6400-5F13-438C-AFE9-5106A971124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1E491D-9DA1-4FE5-A6D7-B53E7B02D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FA1BC6E-2247-4024-BEA8-4836BD12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9A3EB-E36C-4EA9-A91B-D8B25858E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319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855FD0F-DAA0-4AD7-8897-B0675A7B8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6400-5F13-438C-AFE9-5106A971124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C38CF5-7EBC-46E0-B969-DF2AF554A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9272F8-797E-44DA-8782-A4ECCBDCB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9A3EB-E36C-4EA9-A91B-D8B25858E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623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2AF1E7-A1EC-43A0-8488-1BF843D6A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3D6CD1-F488-413C-934D-887BDB242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31756E-68E1-4D45-A812-2C45B9E2D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297A9B-D0C0-490C-9B70-4C912F50D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6400-5F13-438C-AFE9-5106A971124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F6CBF9-62D2-42A4-81AB-65F0EA0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E469D7-40F0-4A21-B24F-FAA86A715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9A3EB-E36C-4EA9-A91B-D8B25858E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630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DD3CF-E212-45E5-AA00-8A977D2D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53EC5C-6B3F-458D-85B7-763147CD7A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62F422-9115-4BFD-87EA-B7379CF2D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F74C56-9403-4A07-9ED8-CE1941A3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6400-5F13-438C-AFE9-5106A971124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F270DF-439D-44D6-AF53-74935D3E1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F55AF2-1C4E-473D-8686-F2639DABD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9A3EB-E36C-4EA9-A91B-D8B25858E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802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3A041-6354-4265-82E9-FC74A6613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5D01CB-EC45-4BA7-8BD2-2E04F68DC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1EFDBA-91D2-4826-93BC-FD0B3555BB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C6400-5F13-438C-AFE9-5106A9711248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375C92-EE04-4514-BF94-7CCB87631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FE73A0-3EE8-4AAC-A8EC-0EB9427AC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9A3EB-E36C-4EA9-A91B-D8B25858E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60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.pn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5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jf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hyperlink" Target="https://vk.com/nvrnks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руг: прозрачная заливка 3">
            <a:extLst>
              <a:ext uri="{FF2B5EF4-FFF2-40B4-BE49-F238E27FC236}">
                <a16:creationId xmlns:a16="http://schemas.microsoft.com/office/drawing/2014/main" id="{03CE90CC-AAA8-45CE-971E-D927AC9EAC5B}"/>
              </a:ext>
            </a:extLst>
          </p:cNvPr>
          <p:cNvSpPr/>
          <p:nvPr/>
        </p:nvSpPr>
        <p:spPr>
          <a:xfrm>
            <a:off x="-2303326" y="-2269488"/>
            <a:ext cx="6300000" cy="5970922"/>
          </a:xfrm>
          <a:prstGeom prst="donu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1CA8C44-B8E9-4514-86CE-561692AE5F7E}"/>
              </a:ext>
            </a:extLst>
          </p:cNvPr>
          <p:cNvSpPr/>
          <p:nvPr/>
        </p:nvSpPr>
        <p:spPr>
          <a:xfrm>
            <a:off x="10534104" y="191961"/>
            <a:ext cx="1435608" cy="13716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Круг: прозрачная заливка 7">
            <a:extLst>
              <a:ext uri="{FF2B5EF4-FFF2-40B4-BE49-F238E27FC236}">
                <a16:creationId xmlns:a16="http://schemas.microsoft.com/office/drawing/2014/main" id="{024B5ADC-7A92-4471-B33F-BBBBDDB84686}"/>
              </a:ext>
            </a:extLst>
          </p:cNvPr>
          <p:cNvSpPr/>
          <p:nvPr/>
        </p:nvSpPr>
        <p:spPr>
          <a:xfrm>
            <a:off x="7858046" y="191962"/>
            <a:ext cx="4014671" cy="3933897"/>
          </a:xfrm>
          <a:prstGeom prst="donut">
            <a:avLst/>
          </a:prstGeom>
          <a:solidFill>
            <a:schemeClr val="accent6">
              <a:lumMod val="60000"/>
              <a:lumOff val="40000"/>
              <a:alpha val="8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0" name="Соединитель: изогнутый 9">
            <a:extLst>
              <a:ext uri="{FF2B5EF4-FFF2-40B4-BE49-F238E27FC236}">
                <a16:creationId xmlns:a16="http://schemas.microsoft.com/office/drawing/2014/main" id="{B5BFFD86-CE2D-45FC-8174-84CB6EC00243}"/>
              </a:ext>
            </a:extLst>
          </p:cNvPr>
          <p:cNvCxnSpPr>
            <a:cxnSpLocks/>
          </p:cNvCxnSpPr>
          <p:nvPr/>
        </p:nvCxnSpPr>
        <p:spPr>
          <a:xfrm>
            <a:off x="567310" y="967981"/>
            <a:ext cx="11187916" cy="3092425"/>
          </a:xfrm>
          <a:prstGeom prst="curvedConnector3">
            <a:avLst>
              <a:gd name="adj1" fmla="val 36350"/>
            </a:avLst>
          </a:prstGeom>
          <a:ln w="23812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Овал 4">
            <a:extLst>
              <a:ext uri="{FF2B5EF4-FFF2-40B4-BE49-F238E27FC236}">
                <a16:creationId xmlns:a16="http://schemas.microsoft.com/office/drawing/2014/main" id="{ADBEE673-DAB8-4A86-AB67-E66759C9E264}"/>
              </a:ext>
            </a:extLst>
          </p:cNvPr>
          <p:cNvSpPr/>
          <p:nvPr/>
        </p:nvSpPr>
        <p:spPr>
          <a:xfrm>
            <a:off x="668616" y="2521554"/>
            <a:ext cx="4325649" cy="411854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17C0A103-4E8B-44DB-BDE1-81E88488F642}"/>
              </a:ext>
            </a:extLst>
          </p:cNvPr>
          <p:cNvSpPr/>
          <p:nvPr/>
        </p:nvSpPr>
        <p:spPr>
          <a:xfrm>
            <a:off x="10738063" y="4615128"/>
            <a:ext cx="1088136" cy="101990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52A7FA5-E6A5-47BD-A14C-9916B1F35300}"/>
              </a:ext>
            </a:extLst>
          </p:cNvPr>
          <p:cNvGrpSpPr/>
          <p:nvPr/>
        </p:nvGrpSpPr>
        <p:grpSpPr>
          <a:xfrm>
            <a:off x="346278" y="5066245"/>
            <a:ext cx="1540375" cy="1508251"/>
            <a:chOff x="10225411" y="2984507"/>
            <a:chExt cx="1738544" cy="17032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Круг: прозрачная заливка 20">
              <a:extLst>
                <a:ext uri="{FF2B5EF4-FFF2-40B4-BE49-F238E27FC236}">
                  <a16:creationId xmlns:a16="http://schemas.microsoft.com/office/drawing/2014/main" id="{35D92208-0309-4979-984B-EEBCF967C485}"/>
                </a:ext>
              </a:extLst>
            </p:cNvPr>
            <p:cNvSpPr/>
            <p:nvPr/>
          </p:nvSpPr>
          <p:spPr>
            <a:xfrm rot="5400000">
              <a:off x="10243055" y="2966863"/>
              <a:ext cx="1703255" cy="1738544"/>
            </a:xfrm>
            <a:prstGeom prst="donu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Круг: прозрачная заливка 4">
              <a:extLst>
                <a:ext uri="{FF2B5EF4-FFF2-40B4-BE49-F238E27FC236}">
                  <a16:creationId xmlns:a16="http://schemas.microsoft.com/office/drawing/2014/main" id="{A8F4721F-A1D3-42DC-80B2-78E080325AB5}"/>
                </a:ext>
              </a:extLst>
            </p:cNvPr>
            <p:cNvSpPr txBox="1"/>
            <p:nvPr/>
          </p:nvSpPr>
          <p:spPr>
            <a:xfrm>
              <a:off x="10480015" y="3233943"/>
              <a:ext cx="1229336" cy="12043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001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/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8863CA2-9688-49E0-8F71-077A4FFCF5E9}"/>
              </a:ext>
            </a:extLst>
          </p:cNvPr>
          <p:cNvSpPr/>
          <p:nvPr/>
        </p:nvSpPr>
        <p:spPr>
          <a:xfrm>
            <a:off x="-178694" y="3010802"/>
            <a:ext cx="60202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Технология построения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истемы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трудоустройства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студентов и выпускников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ГАПОУ КК «Новороссийского колледжа строительства и экономики»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во взаимодействии с работодателями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62DB7C7-DB33-438F-B6F7-AA99A2331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729" y="2224882"/>
            <a:ext cx="5523273" cy="2951709"/>
          </a:xfrm>
          <a:prstGeom prst="rect">
            <a:avLst/>
          </a:prstGeom>
          <a:effectLst>
            <a:reflection stA="18000" endPos="65000" dist="50800" dir="5400000" sy="-100000" algn="bl" rotWithShape="0"/>
          </a:effectLst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02065F85-C30F-4FD7-A63A-CA0C60C1ADEB}"/>
              </a:ext>
            </a:extLst>
          </p:cNvPr>
          <p:cNvSpPr/>
          <p:nvPr/>
        </p:nvSpPr>
        <p:spPr>
          <a:xfrm>
            <a:off x="5655440" y="2646451"/>
            <a:ext cx="1440000" cy="1440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343" t="1594" r="-3529" b="-5082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DD74A840-F8DA-4EAB-8520-BDE67426D02B}"/>
              </a:ext>
            </a:extLst>
          </p:cNvPr>
          <p:cNvSpPr/>
          <p:nvPr/>
        </p:nvSpPr>
        <p:spPr>
          <a:xfrm>
            <a:off x="2852541" y="809435"/>
            <a:ext cx="1440000" cy="1440000"/>
          </a:xfrm>
          <a:prstGeom prst="ellipse">
            <a:avLst/>
          </a:prstGeom>
          <a:blipFill dpi="0" rotWithShape="1">
            <a:blip r:embed="rId4"/>
            <a:srcRect/>
            <a:stretch>
              <a:fillRect l="-10473" t="-480" r="-10473" b="-48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EEB2C522-2835-44BA-837F-681146E102A7}"/>
              </a:ext>
            </a:extLst>
          </p:cNvPr>
          <p:cNvSpPr/>
          <p:nvPr/>
        </p:nvSpPr>
        <p:spPr>
          <a:xfrm>
            <a:off x="446651" y="181721"/>
            <a:ext cx="1440000" cy="1440000"/>
          </a:xfrm>
          <a:prstGeom prst="ellipse">
            <a:avLst/>
          </a:prstGeom>
          <a:blipFill dpi="0" rotWithShape="1">
            <a:blip r:embed="rId5"/>
            <a:srcRect/>
            <a:stretch>
              <a:fillRect l="-18516" t="693" r="-11484" b="693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A335955-73EC-4175-AC51-C1399462B50A}"/>
              </a:ext>
            </a:extLst>
          </p:cNvPr>
          <p:cNvGrpSpPr/>
          <p:nvPr/>
        </p:nvGrpSpPr>
        <p:grpSpPr>
          <a:xfrm>
            <a:off x="6968599" y="631521"/>
            <a:ext cx="1540375" cy="1508251"/>
            <a:chOff x="10225411" y="2984507"/>
            <a:chExt cx="1738544" cy="17032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Круг: прозрачная заливка 11">
              <a:extLst>
                <a:ext uri="{FF2B5EF4-FFF2-40B4-BE49-F238E27FC236}">
                  <a16:creationId xmlns:a16="http://schemas.microsoft.com/office/drawing/2014/main" id="{B1AE73BD-0EF7-4D04-A23D-21FA0578A721}"/>
                </a:ext>
              </a:extLst>
            </p:cNvPr>
            <p:cNvSpPr/>
            <p:nvPr/>
          </p:nvSpPr>
          <p:spPr>
            <a:xfrm rot="5400000">
              <a:off x="10243055" y="2966863"/>
              <a:ext cx="1703255" cy="1738544"/>
            </a:xfrm>
            <a:prstGeom prst="donu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Круг: прозрачная заливка 4">
              <a:extLst>
                <a:ext uri="{FF2B5EF4-FFF2-40B4-BE49-F238E27FC236}">
                  <a16:creationId xmlns:a16="http://schemas.microsoft.com/office/drawing/2014/main" id="{32C2FBBE-646E-487C-96B8-CE9E6356A11E}"/>
                </a:ext>
              </a:extLst>
            </p:cNvPr>
            <p:cNvSpPr txBox="1"/>
            <p:nvPr/>
          </p:nvSpPr>
          <p:spPr>
            <a:xfrm>
              <a:off x="10480015" y="3233943"/>
              <a:ext cx="1229336" cy="12043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001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/>
            </a:p>
          </p:txBody>
        </p:sp>
      </p:grpSp>
    </p:spTree>
    <p:extLst>
      <p:ext uri="{BB962C8B-B14F-4D97-AF65-F5344CB8AC3E}">
        <p14:creationId xmlns:p14="http://schemas.microsoft.com/office/powerpoint/2010/main" val="657644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586CA-1BAB-45FE-9140-B68E294A8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19074BDC-91CA-43C1-8A4E-4BA2CA7565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365135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630D1C-0A1D-4A58-8D93-03AB72B3D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07156"/>
            <a:ext cx="1592111" cy="8508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F5FF27-D8BE-4FDA-83A5-1BF41F872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3" y="1214033"/>
            <a:ext cx="2764809" cy="40806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55D9F8-AB42-4B24-B772-750291371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80" y="2509457"/>
            <a:ext cx="1489833" cy="148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4849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586CA-1BAB-45FE-9140-B68E294A8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19074BDC-91CA-43C1-8A4E-4BA2CA7565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735109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630D1C-0A1D-4A58-8D93-03AB72B3D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07156"/>
            <a:ext cx="1592111" cy="8508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CEFED6-C32A-4E93-82AD-0F9453D12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5136">
            <a:off x="1483660" y="2938350"/>
            <a:ext cx="981298" cy="981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9F413D-987F-4A70-8A64-11F4F629A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6125">
            <a:off x="232920" y="3619613"/>
            <a:ext cx="2232798" cy="2232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788450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0F6723C-3056-43DF-ADE2-EFB0D7C8FBED}"/>
              </a:ext>
            </a:extLst>
          </p:cNvPr>
          <p:cNvGrpSpPr/>
          <p:nvPr/>
        </p:nvGrpSpPr>
        <p:grpSpPr>
          <a:xfrm>
            <a:off x="3643503" y="-105209"/>
            <a:ext cx="2722871" cy="2590417"/>
            <a:chOff x="10225411" y="2984507"/>
            <a:chExt cx="1738544" cy="17032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" name="Круг: прозрачная заливка 35">
              <a:extLst>
                <a:ext uri="{FF2B5EF4-FFF2-40B4-BE49-F238E27FC236}">
                  <a16:creationId xmlns:a16="http://schemas.microsoft.com/office/drawing/2014/main" id="{FB5290F2-9F1A-4581-A0F9-BED2819CB40E}"/>
                </a:ext>
              </a:extLst>
            </p:cNvPr>
            <p:cNvSpPr/>
            <p:nvPr/>
          </p:nvSpPr>
          <p:spPr>
            <a:xfrm rot="5400000">
              <a:off x="10243055" y="2966863"/>
              <a:ext cx="1703255" cy="1738544"/>
            </a:xfrm>
            <a:prstGeom prst="donu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Круг: прозрачная заливка 4">
              <a:extLst>
                <a:ext uri="{FF2B5EF4-FFF2-40B4-BE49-F238E27FC236}">
                  <a16:creationId xmlns:a16="http://schemas.microsoft.com/office/drawing/2014/main" id="{DE40876E-9EFE-4DD2-A3F4-C0CE3A4DF841}"/>
                </a:ext>
              </a:extLst>
            </p:cNvPr>
            <p:cNvSpPr txBox="1"/>
            <p:nvPr/>
          </p:nvSpPr>
          <p:spPr>
            <a:xfrm>
              <a:off x="10480015" y="3233943"/>
              <a:ext cx="1229336" cy="12043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001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/>
            </a:p>
          </p:txBody>
        </p:sp>
      </p:grpSp>
      <p:sp>
        <p:nvSpPr>
          <p:cNvPr id="30" name="Круг: прозрачная заливка 29">
            <a:extLst>
              <a:ext uri="{FF2B5EF4-FFF2-40B4-BE49-F238E27FC236}">
                <a16:creationId xmlns:a16="http://schemas.microsoft.com/office/drawing/2014/main" id="{1CFCB765-6FB1-46DA-BA94-15492426EB07}"/>
              </a:ext>
            </a:extLst>
          </p:cNvPr>
          <p:cNvSpPr/>
          <p:nvPr/>
        </p:nvSpPr>
        <p:spPr>
          <a:xfrm>
            <a:off x="8686404" y="-1452548"/>
            <a:ext cx="5375754" cy="5132545"/>
          </a:xfrm>
          <a:prstGeom prst="donu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1" name="Соединитель: изогнутый 30">
            <a:extLst>
              <a:ext uri="{FF2B5EF4-FFF2-40B4-BE49-F238E27FC236}">
                <a16:creationId xmlns:a16="http://schemas.microsoft.com/office/drawing/2014/main" id="{67805FDA-90E6-41DD-BCB6-73829638B8B6}"/>
              </a:ext>
            </a:extLst>
          </p:cNvPr>
          <p:cNvCxnSpPr>
            <a:cxnSpLocks/>
          </p:cNvCxnSpPr>
          <p:nvPr/>
        </p:nvCxnSpPr>
        <p:spPr>
          <a:xfrm>
            <a:off x="0" y="2183642"/>
            <a:ext cx="12192002" cy="4628100"/>
          </a:xfrm>
          <a:prstGeom prst="curvedConnector3">
            <a:avLst>
              <a:gd name="adj1" fmla="val 50000"/>
            </a:avLst>
          </a:prstGeom>
          <a:ln w="238125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Овал 31">
            <a:extLst>
              <a:ext uri="{FF2B5EF4-FFF2-40B4-BE49-F238E27FC236}">
                <a16:creationId xmlns:a16="http://schemas.microsoft.com/office/drawing/2014/main" id="{8BA2970C-4188-4D72-91BB-838B14ED52ED}"/>
              </a:ext>
            </a:extLst>
          </p:cNvPr>
          <p:cNvSpPr/>
          <p:nvPr/>
        </p:nvSpPr>
        <p:spPr>
          <a:xfrm>
            <a:off x="2069946" y="5462577"/>
            <a:ext cx="1088136" cy="101990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C604A4E7-60BD-497D-AA7C-C71244319B1B}"/>
              </a:ext>
            </a:extLst>
          </p:cNvPr>
          <p:cNvSpPr/>
          <p:nvPr/>
        </p:nvSpPr>
        <p:spPr>
          <a:xfrm>
            <a:off x="1172190" y="5052364"/>
            <a:ext cx="1435608" cy="1371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041C664-398F-41CF-AC8C-4079F57DB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495" y="1856096"/>
            <a:ext cx="3402017" cy="4810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DCD1266-B782-4B1B-B176-B2711FFFF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78" y="958755"/>
            <a:ext cx="3493702" cy="4940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C5E7124-3537-4FB5-BE3E-75BAB16A4A1F}"/>
              </a:ext>
            </a:extLst>
          </p:cNvPr>
          <p:cNvSpPr txBox="1"/>
          <p:nvPr/>
        </p:nvSpPr>
        <p:spPr>
          <a:xfrm>
            <a:off x="113300" y="228142"/>
            <a:ext cx="4466176" cy="193899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Заключение Соглашения по внедрению бережливых технологий под руководством АНО «Центр компетенций в сфере производительности труда Краснодарского края»  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4996754-F7D5-434B-92FB-BE896B053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7" y="2786775"/>
            <a:ext cx="4174676" cy="2348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8535F0A-1F02-4887-8489-BF1D748E9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07156"/>
            <a:ext cx="1592111" cy="8508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4D68F99-0571-49BE-901F-E22927135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919" y="170185"/>
            <a:ext cx="2661929" cy="1497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53293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Овал 31">
            <a:extLst>
              <a:ext uri="{FF2B5EF4-FFF2-40B4-BE49-F238E27FC236}">
                <a16:creationId xmlns:a16="http://schemas.microsoft.com/office/drawing/2014/main" id="{546E9A02-7670-4064-BA6E-6ACD2D0A7B4A}"/>
              </a:ext>
            </a:extLst>
          </p:cNvPr>
          <p:cNvSpPr/>
          <p:nvPr/>
        </p:nvSpPr>
        <p:spPr>
          <a:xfrm>
            <a:off x="146846" y="3140920"/>
            <a:ext cx="1088136" cy="101990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Круг: прозрачная заливка 3">
            <a:extLst>
              <a:ext uri="{FF2B5EF4-FFF2-40B4-BE49-F238E27FC236}">
                <a16:creationId xmlns:a16="http://schemas.microsoft.com/office/drawing/2014/main" id="{AB0D7A35-7180-4A12-AD9A-5729A8548E72}"/>
              </a:ext>
            </a:extLst>
          </p:cNvPr>
          <p:cNvSpPr/>
          <p:nvPr/>
        </p:nvSpPr>
        <p:spPr>
          <a:xfrm>
            <a:off x="-2191820" y="-2201148"/>
            <a:ext cx="5375754" cy="5132545"/>
          </a:xfrm>
          <a:prstGeom prst="donut">
            <a:avLst/>
          </a:prstGeom>
          <a:solidFill>
            <a:srgbClr val="80C5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6" name="Соединитель: изогнутый 5">
            <a:extLst>
              <a:ext uri="{FF2B5EF4-FFF2-40B4-BE49-F238E27FC236}">
                <a16:creationId xmlns:a16="http://schemas.microsoft.com/office/drawing/2014/main" id="{AD5D5FFE-42D7-4F75-8C9B-3D9BE2FB487E}"/>
              </a:ext>
            </a:extLst>
          </p:cNvPr>
          <p:cNvCxnSpPr>
            <a:cxnSpLocks/>
          </p:cNvCxnSpPr>
          <p:nvPr/>
        </p:nvCxnSpPr>
        <p:spPr>
          <a:xfrm rot="10800000" flipV="1">
            <a:off x="4" y="-1"/>
            <a:ext cx="12343175" cy="6788217"/>
          </a:xfrm>
          <a:prstGeom prst="curvedConnector3">
            <a:avLst>
              <a:gd name="adj1" fmla="val 50000"/>
            </a:avLst>
          </a:prstGeom>
          <a:ln w="23812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3433902-82A8-4C70-AB57-24F074C395F8}"/>
              </a:ext>
            </a:extLst>
          </p:cNvPr>
          <p:cNvSpPr txBox="1">
            <a:spLocks/>
          </p:cNvSpPr>
          <p:nvPr/>
        </p:nvSpPr>
        <p:spPr>
          <a:xfrm>
            <a:off x="0" y="81818"/>
            <a:ext cx="11548773" cy="7171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ТЕСТОВЫЕ ФАБРИКИ ПРОЦЕССОВ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286BB030-281B-4FD5-B9A0-04FFF686A9B5}"/>
              </a:ext>
            </a:extLst>
          </p:cNvPr>
          <p:cNvSpPr/>
          <p:nvPr/>
        </p:nvSpPr>
        <p:spPr>
          <a:xfrm>
            <a:off x="9975026" y="2539417"/>
            <a:ext cx="1088136" cy="101990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6B8962B-2029-4E1D-8537-DE26B38147A4}"/>
              </a:ext>
            </a:extLst>
          </p:cNvPr>
          <p:cNvSpPr/>
          <p:nvPr/>
        </p:nvSpPr>
        <p:spPr>
          <a:xfrm>
            <a:off x="6379724" y="987968"/>
            <a:ext cx="1435608" cy="13716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C098EF-CDAF-423A-BB53-394CB025D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7" y="4310153"/>
            <a:ext cx="3374966" cy="1898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EA8C3E2-8181-4BFC-B829-99C517298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737" y="792877"/>
            <a:ext cx="3329685" cy="1872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F6B470-B04A-4039-B571-D91D2F338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09" y="2744346"/>
            <a:ext cx="2632981" cy="197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A38C22F-DBCA-4150-9C2E-631D366638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193" y="3778787"/>
            <a:ext cx="3239712" cy="242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8AD04CA-30E0-4220-886A-A0406AE7C0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83"/>
          <a:stretch/>
        </p:blipFill>
        <p:spPr>
          <a:xfrm>
            <a:off x="8632113" y="4924011"/>
            <a:ext cx="3284935" cy="1810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895B4EC-67B9-4E06-8602-70E585365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07156"/>
            <a:ext cx="1592111" cy="8508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48D9D1A-6181-4F1D-876C-E7E90BC79F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3869" y="1122022"/>
            <a:ext cx="3654324" cy="205555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057D11C-061E-43AA-8C13-B841EB9BC9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4" y="987968"/>
            <a:ext cx="2379643" cy="317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16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572F094-6DD8-4711-856F-8EF101719298}"/>
              </a:ext>
            </a:extLst>
          </p:cNvPr>
          <p:cNvGrpSpPr/>
          <p:nvPr/>
        </p:nvGrpSpPr>
        <p:grpSpPr>
          <a:xfrm>
            <a:off x="8679243" y="93398"/>
            <a:ext cx="5399999" cy="4958965"/>
            <a:chOff x="10225411" y="2984507"/>
            <a:chExt cx="1738544" cy="17032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FE684D87-2D69-44A4-9031-28ED42231FEE}"/>
                </a:ext>
              </a:extLst>
            </p:cNvPr>
            <p:cNvSpPr/>
            <p:nvPr/>
          </p:nvSpPr>
          <p:spPr>
            <a:xfrm rot="5400000">
              <a:off x="10243055" y="2966863"/>
              <a:ext cx="1703255" cy="1738544"/>
            </a:xfrm>
            <a:prstGeom prst="donu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Круг: прозрачная заливка 4">
              <a:extLst>
                <a:ext uri="{FF2B5EF4-FFF2-40B4-BE49-F238E27FC236}">
                  <a16:creationId xmlns:a16="http://schemas.microsoft.com/office/drawing/2014/main" id="{4CF4D531-57B0-4EB9-A56F-72B52192B17F}"/>
                </a:ext>
              </a:extLst>
            </p:cNvPr>
            <p:cNvSpPr txBox="1"/>
            <p:nvPr/>
          </p:nvSpPr>
          <p:spPr>
            <a:xfrm>
              <a:off x="10480015" y="3233943"/>
              <a:ext cx="1229336" cy="12043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001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/>
            </a:p>
          </p:txBody>
        </p:sp>
      </p:grpSp>
      <p:sp>
        <p:nvSpPr>
          <p:cNvPr id="9" name="Круг: прозрачная заливка 8">
            <a:extLst>
              <a:ext uri="{FF2B5EF4-FFF2-40B4-BE49-F238E27FC236}">
                <a16:creationId xmlns:a16="http://schemas.microsoft.com/office/drawing/2014/main" id="{CCACFBFD-9DD9-4394-A668-A881FB8FF229}"/>
              </a:ext>
            </a:extLst>
          </p:cNvPr>
          <p:cNvSpPr/>
          <p:nvPr/>
        </p:nvSpPr>
        <p:spPr>
          <a:xfrm>
            <a:off x="5991367" y="-1931027"/>
            <a:ext cx="5400000" cy="5132545"/>
          </a:xfrm>
          <a:prstGeom prst="donu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0" name="Соединитель: изогнутый 9">
            <a:extLst>
              <a:ext uri="{FF2B5EF4-FFF2-40B4-BE49-F238E27FC236}">
                <a16:creationId xmlns:a16="http://schemas.microsoft.com/office/drawing/2014/main" id="{A2B66C82-CBED-4A7C-91BD-AEF4FAF3365A}"/>
              </a:ext>
            </a:extLst>
          </p:cNvPr>
          <p:cNvCxnSpPr>
            <a:cxnSpLocks/>
          </p:cNvCxnSpPr>
          <p:nvPr/>
        </p:nvCxnSpPr>
        <p:spPr>
          <a:xfrm>
            <a:off x="0" y="2183642"/>
            <a:ext cx="12192002" cy="4628100"/>
          </a:xfrm>
          <a:prstGeom prst="curvedConnector3">
            <a:avLst>
              <a:gd name="adj1" fmla="val 50000"/>
            </a:avLst>
          </a:prstGeom>
          <a:ln w="238125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D317EDA8-DDA9-48C8-A54D-2347EFC1C316}"/>
              </a:ext>
            </a:extLst>
          </p:cNvPr>
          <p:cNvSpPr/>
          <p:nvPr/>
        </p:nvSpPr>
        <p:spPr>
          <a:xfrm>
            <a:off x="2069946" y="5462577"/>
            <a:ext cx="1088136" cy="101990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66041B3-FF66-454C-AB1A-7F10BE628AE8}"/>
              </a:ext>
            </a:extLst>
          </p:cNvPr>
          <p:cNvSpPr/>
          <p:nvPr/>
        </p:nvSpPr>
        <p:spPr>
          <a:xfrm>
            <a:off x="1172190" y="5052364"/>
            <a:ext cx="1435608" cy="1371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DCF367-2ACA-468F-8703-04F8D024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07156"/>
            <a:ext cx="1592111" cy="85084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B961D-674F-46E1-B6F6-18F9CE94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113" y="3673592"/>
            <a:ext cx="10390496" cy="3173104"/>
          </a:xfr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r">
              <a:lnSpc>
                <a:spcPct val="110000"/>
              </a:lnSpc>
              <a:spcBef>
                <a:spcPts val="0"/>
              </a:spcBef>
            </a:pP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15.02.17 «Монтаж, техническое обслуживание, эксплуатация и ремонт промышленного оборудования (по отраслям)»;</a:t>
            </a:r>
            <a:b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</a:b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23.02.04 «Техническая эксплуатация подъемно-транспортных, строительных, дорожных машин и оборудования (по отраслям)»;</a:t>
            </a:r>
            <a:b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</a:b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23.02.07 «Техническая обслуживание и ремонт двигателей, систем и агрегатов автомобилей»;</a:t>
            </a:r>
            <a:b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</a:b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35.02.12 «Садово-парковое и ландшафтное строительство»;</a:t>
            </a:r>
            <a:b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</a:b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38.02.07 «Банковское дело»;</a:t>
            </a:r>
            <a:b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</a:b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43.02.16 «Туризм и гостеприимство»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50224C-38AC-4460-88CE-13598E0F4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391" y="93399"/>
            <a:ext cx="7160400" cy="3679997"/>
          </a:xfr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07.02.01 «Архитектура»;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08.02.01 «Строительство и эксплуатация зданий и сооружений»;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08.02.04 «Водоснабжение и водоотведение»;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08.02.09 «Монтаж, наладка и эксплуатация электрооборудования промышленных и гражданских зданий»;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09.02.06 «Сетевое и системное администрирование»;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09.02.07 «Информационные системы и программирование»;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13.02.07 «Электроснабжение (по отраслям)»;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9084BDB-4C98-451A-929A-7F267A1E9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93" y="-129013"/>
            <a:ext cx="3953254" cy="296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39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10FC08C-EBE4-4A72-A2FE-05B654A6A8B1}"/>
              </a:ext>
            </a:extLst>
          </p:cNvPr>
          <p:cNvGrpSpPr/>
          <p:nvPr/>
        </p:nvGrpSpPr>
        <p:grpSpPr>
          <a:xfrm>
            <a:off x="348407" y="3221838"/>
            <a:ext cx="1738544" cy="1703255"/>
            <a:chOff x="10225411" y="2984507"/>
            <a:chExt cx="1738544" cy="17032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Круг: прозрачная заливка 19">
              <a:extLst>
                <a:ext uri="{FF2B5EF4-FFF2-40B4-BE49-F238E27FC236}">
                  <a16:creationId xmlns:a16="http://schemas.microsoft.com/office/drawing/2014/main" id="{B558261D-87D2-451A-AB99-2A0AD2F49BA0}"/>
                </a:ext>
              </a:extLst>
            </p:cNvPr>
            <p:cNvSpPr/>
            <p:nvPr/>
          </p:nvSpPr>
          <p:spPr>
            <a:xfrm rot="5400000">
              <a:off x="10243055" y="2966863"/>
              <a:ext cx="1703255" cy="1738544"/>
            </a:xfrm>
            <a:prstGeom prst="donu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Круг: прозрачная заливка 4">
              <a:extLst>
                <a:ext uri="{FF2B5EF4-FFF2-40B4-BE49-F238E27FC236}">
                  <a16:creationId xmlns:a16="http://schemas.microsoft.com/office/drawing/2014/main" id="{D8058B1E-B662-4A58-A99A-9FB75AC1C78D}"/>
                </a:ext>
              </a:extLst>
            </p:cNvPr>
            <p:cNvSpPr txBox="1"/>
            <p:nvPr/>
          </p:nvSpPr>
          <p:spPr>
            <a:xfrm>
              <a:off x="10480015" y="3233943"/>
              <a:ext cx="1229336" cy="12043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001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07FDB77-B3C1-42DB-ADA3-77351CEC66A2}"/>
              </a:ext>
            </a:extLst>
          </p:cNvPr>
          <p:cNvGrpSpPr/>
          <p:nvPr/>
        </p:nvGrpSpPr>
        <p:grpSpPr>
          <a:xfrm>
            <a:off x="10218667" y="822442"/>
            <a:ext cx="1738544" cy="1703255"/>
            <a:chOff x="10225411" y="2984507"/>
            <a:chExt cx="1738544" cy="17032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Круг: прозрачная заливка 13">
              <a:extLst>
                <a:ext uri="{FF2B5EF4-FFF2-40B4-BE49-F238E27FC236}">
                  <a16:creationId xmlns:a16="http://schemas.microsoft.com/office/drawing/2014/main" id="{1950FBDE-B1AA-4A2B-B46A-CFD4F091EDC2}"/>
                </a:ext>
              </a:extLst>
            </p:cNvPr>
            <p:cNvSpPr/>
            <p:nvPr/>
          </p:nvSpPr>
          <p:spPr>
            <a:xfrm rot="5400000">
              <a:off x="10243055" y="2966863"/>
              <a:ext cx="1703255" cy="1738544"/>
            </a:xfrm>
            <a:prstGeom prst="donu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Круг: прозрачная заливка 4">
              <a:extLst>
                <a:ext uri="{FF2B5EF4-FFF2-40B4-BE49-F238E27FC236}">
                  <a16:creationId xmlns:a16="http://schemas.microsoft.com/office/drawing/2014/main" id="{F3BE198C-ED38-4719-9D31-29A2DA741C53}"/>
                </a:ext>
              </a:extLst>
            </p:cNvPr>
            <p:cNvSpPr txBox="1"/>
            <p:nvPr/>
          </p:nvSpPr>
          <p:spPr>
            <a:xfrm>
              <a:off x="10480015" y="3233943"/>
              <a:ext cx="1229336" cy="12043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001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/>
            </a:p>
          </p:txBody>
        </p:sp>
      </p:grpSp>
      <p:sp>
        <p:nvSpPr>
          <p:cNvPr id="25" name="Круг: прозрачная заливка 24">
            <a:extLst>
              <a:ext uri="{FF2B5EF4-FFF2-40B4-BE49-F238E27FC236}">
                <a16:creationId xmlns:a16="http://schemas.microsoft.com/office/drawing/2014/main" id="{7DB822DA-6B34-4969-8C54-F17EA87ABF44}"/>
              </a:ext>
            </a:extLst>
          </p:cNvPr>
          <p:cNvSpPr/>
          <p:nvPr/>
        </p:nvSpPr>
        <p:spPr>
          <a:xfrm>
            <a:off x="-1909275" y="-2324868"/>
            <a:ext cx="5375754" cy="5132545"/>
          </a:xfrm>
          <a:prstGeom prst="donu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A9A63911-62CB-4E60-B4A8-13F3CD089D10}"/>
              </a:ext>
            </a:extLst>
          </p:cNvPr>
          <p:cNvSpPr/>
          <p:nvPr/>
        </p:nvSpPr>
        <p:spPr>
          <a:xfrm>
            <a:off x="9826067" y="4539757"/>
            <a:ext cx="1088136" cy="101990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Соединитель: изогнутый 18">
            <a:extLst>
              <a:ext uri="{FF2B5EF4-FFF2-40B4-BE49-F238E27FC236}">
                <a16:creationId xmlns:a16="http://schemas.microsoft.com/office/drawing/2014/main" id="{DB0A9AC0-BC6A-4D86-B9EE-6A58A7292E7C}"/>
              </a:ext>
            </a:extLst>
          </p:cNvPr>
          <p:cNvCxnSpPr>
            <a:cxnSpLocks/>
          </p:cNvCxnSpPr>
          <p:nvPr/>
        </p:nvCxnSpPr>
        <p:spPr>
          <a:xfrm rot="10800000" flipV="1">
            <a:off x="-49698" y="-1"/>
            <a:ext cx="12269226" cy="6647840"/>
          </a:xfrm>
          <a:prstGeom prst="curvedConnector3">
            <a:avLst>
              <a:gd name="adj1" fmla="val 50000"/>
            </a:avLst>
          </a:prstGeom>
          <a:ln w="23812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4B676F47-1CF7-42E4-8DC6-94856A45176D}"/>
              </a:ext>
            </a:extLst>
          </p:cNvPr>
          <p:cNvSpPr/>
          <p:nvPr/>
        </p:nvSpPr>
        <p:spPr>
          <a:xfrm>
            <a:off x="10370135" y="4789192"/>
            <a:ext cx="1435608" cy="13716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C72AD98-A90E-4BDA-A199-7607E96C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" name="Объект 8">
            <a:extLst>
              <a:ext uri="{FF2B5EF4-FFF2-40B4-BE49-F238E27FC236}">
                <a16:creationId xmlns:a16="http://schemas.microsoft.com/office/drawing/2014/main" id="{0D41E59D-DD22-46B6-BE2D-311D8A5B3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404" y="3127826"/>
            <a:ext cx="5595234" cy="3279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88C8647-E2C3-4819-B0F4-693CBAD6C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028" y="887245"/>
            <a:ext cx="3400065" cy="191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1BCF415-8C7D-4BBE-89CF-9D068DF0E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102" y="3691651"/>
            <a:ext cx="3400065" cy="2550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814D60A-A245-49EC-B9DD-7A6DEEBBE6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3" y="1603600"/>
            <a:ext cx="2245294" cy="299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68D36FD-0251-480F-B00C-ED06882021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07156"/>
            <a:ext cx="1592111" cy="8508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CA6F40-E9EC-4D8F-BCA4-AAE4EB53B9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73" y="428700"/>
            <a:ext cx="3400065" cy="25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50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Круг: прозрачная заливка 10">
            <a:extLst>
              <a:ext uri="{FF2B5EF4-FFF2-40B4-BE49-F238E27FC236}">
                <a16:creationId xmlns:a16="http://schemas.microsoft.com/office/drawing/2014/main" id="{685C22AF-6B0D-42B7-84BC-68DA02F125D0}"/>
              </a:ext>
            </a:extLst>
          </p:cNvPr>
          <p:cNvSpPr/>
          <p:nvPr/>
        </p:nvSpPr>
        <p:spPr>
          <a:xfrm>
            <a:off x="-2191820" y="-2201148"/>
            <a:ext cx="5375754" cy="5132545"/>
          </a:xfrm>
          <a:prstGeom prst="donut">
            <a:avLst/>
          </a:prstGeom>
          <a:solidFill>
            <a:srgbClr val="80C5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Соединитель: изогнутый 11">
            <a:extLst>
              <a:ext uri="{FF2B5EF4-FFF2-40B4-BE49-F238E27FC236}">
                <a16:creationId xmlns:a16="http://schemas.microsoft.com/office/drawing/2014/main" id="{46680B22-3393-453E-BAF8-E9A44F5B7DA6}"/>
              </a:ext>
            </a:extLst>
          </p:cNvPr>
          <p:cNvCxnSpPr>
            <a:cxnSpLocks/>
          </p:cNvCxnSpPr>
          <p:nvPr/>
        </p:nvCxnSpPr>
        <p:spPr>
          <a:xfrm rot="10800000" flipV="1">
            <a:off x="4" y="365127"/>
            <a:ext cx="12191997" cy="6423090"/>
          </a:xfrm>
          <a:prstGeom prst="curvedConnector3">
            <a:avLst>
              <a:gd name="adj1" fmla="val 50000"/>
            </a:avLst>
          </a:prstGeom>
          <a:ln w="23812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Овал 12">
            <a:extLst>
              <a:ext uri="{FF2B5EF4-FFF2-40B4-BE49-F238E27FC236}">
                <a16:creationId xmlns:a16="http://schemas.microsoft.com/office/drawing/2014/main" id="{98BB497E-6D33-44F7-A624-3FBE09117604}"/>
              </a:ext>
            </a:extLst>
          </p:cNvPr>
          <p:cNvSpPr/>
          <p:nvPr/>
        </p:nvSpPr>
        <p:spPr>
          <a:xfrm>
            <a:off x="11022260" y="1194063"/>
            <a:ext cx="1088136" cy="101990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6AF67A5-666F-458B-9308-101FD0A8B259}"/>
              </a:ext>
            </a:extLst>
          </p:cNvPr>
          <p:cNvSpPr/>
          <p:nvPr/>
        </p:nvSpPr>
        <p:spPr>
          <a:xfrm>
            <a:off x="10398105" y="1799709"/>
            <a:ext cx="1435608" cy="13716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0BD0B9-9301-4E0F-9394-7AD159545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98EF3D35-5A11-45DC-8594-C05B9F181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643" y="3870815"/>
            <a:ext cx="4238783" cy="3433414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CAF169-9A1A-459A-9110-9856E5EAEA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8"/>
          <a:stretch/>
        </p:blipFill>
        <p:spPr>
          <a:xfrm>
            <a:off x="224789" y="132296"/>
            <a:ext cx="1890334" cy="1585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2" descr="C:\Documents and Settings\balabanova\Мои документы\Мои рисунки\фОТО КОЛЛЕДЖ\2014-2015\IMG_2124.jpg">
            <a:extLst>
              <a:ext uri="{FF2B5EF4-FFF2-40B4-BE49-F238E27FC236}">
                <a16:creationId xmlns:a16="http://schemas.microsoft.com/office/drawing/2014/main" id="{51EEC7BE-BD39-4BDD-BE21-218CDE5F3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709479" y="3969418"/>
            <a:ext cx="3309966" cy="2206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Documents and Settings\balabanova\Мои документы\Мои рисунки\фОТО КОЛЛЕДЖ\2014-2015\IMG_2124.jpg">
            <a:extLst>
              <a:ext uri="{FF2B5EF4-FFF2-40B4-BE49-F238E27FC236}">
                <a16:creationId xmlns:a16="http://schemas.microsoft.com/office/drawing/2014/main" id="{2963BEC0-E5C2-44F3-9ED0-982C16698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845442" y="165987"/>
            <a:ext cx="3509318" cy="2339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Documents and Settings\balabanova\Мои документы\Мои рисунки\фОТО КОЛЛЕДЖ\2014-2015\IMG_2124.jpg">
            <a:extLst>
              <a:ext uri="{FF2B5EF4-FFF2-40B4-BE49-F238E27FC236}">
                <a16:creationId xmlns:a16="http://schemas.microsoft.com/office/drawing/2014/main" id="{58B5E54C-DF06-4ECF-83F5-A7C9A9C28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292194" y="2722712"/>
            <a:ext cx="3693908" cy="2118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5B6496-9F14-4C4B-AFD1-93E0F0D69A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14" y="462917"/>
            <a:ext cx="2661807" cy="3008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609CC6-6869-4EF8-B876-9EF9CA7180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9" y="2342317"/>
            <a:ext cx="1873954" cy="3331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1CB8CF-4143-4A4C-B387-C558F01C02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07156"/>
            <a:ext cx="1592111" cy="85084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6244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73E3D6F-E414-4BF0-A819-874A6CAC1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07156"/>
            <a:ext cx="1592111" cy="850845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7D8B4E6-98CD-4B55-8C75-5DBD4C42A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1E77AAA1-1102-44A5-A2B8-675A184175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5723797"/>
              </p:ext>
            </p:extLst>
          </p:nvPr>
        </p:nvGraphicFramePr>
        <p:xfrm>
          <a:off x="0" y="-95534"/>
          <a:ext cx="12192000" cy="736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247D1816-12D4-4589-B289-BF889A74B0C0}"/>
              </a:ext>
            </a:extLst>
          </p:cNvPr>
          <p:cNvSpPr txBox="1"/>
          <p:nvPr/>
        </p:nvSpPr>
        <p:spPr>
          <a:xfrm>
            <a:off x="0" y="-95535"/>
            <a:ext cx="4352754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 sz="2200" b="0" i="0" u="none" strike="noStrike" kern="1200" cap="all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Результаты мониторинга трудоустройства выпускников, с учетом данных Роструда</a:t>
            </a:r>
          </a:p>
        </p:txBody>
      </p:sp>
    </p:spTree>
    <p:extLst>
      <p:ext uri="{BB962C8B-B14F-4D97-AF65-F5344CB8AC3E}">
        <p14:creationId xmlns:p14="http://schemas.microsoft.com/office/powerpoint/2010/main" val="248591941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73E3D6F-E414-4BF0-A819-874A6CAC1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07156"/>
            <a:ext cx="1592111" cy="850845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7D8B4E6-98CD-4B55-8C75-5DBD4C42A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1E77AAA1-1102-44A5-A2B8-675A184175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9181416"/>
              </p:ext>
            </p:extLst>
          </p:nvPr>
        </p:nvGraphicFramePr>
        <p:xfrm>
          <a:off x="0" y="-95534"/>
          <a:ext cx="12192000" cy="736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247D1816-12D4-4589-B289-BF889A74B0C0}"/>
              </a:ext>
            </a:extLst>
          </p:cNvPr>
          <p:cNvSpPr txBox="1"/>
          <p:nvPr/>
        </p:nvSpPr>
        <p:spPr>
          <a:xfrm>
            <a:off x="0" y="-95535"/>
            <a:ext cx="4352754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 sz="2200" b="0" i="0" u="none" strike="noStrike" kern="1200" cap="all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Результаты мониторинга трудоустройства выпускников 2024 г. на 01.07</a:t>
            </a:r>
          </a:p>
        </p:txBody>
      </p:sp>
    </p:spTree>
    <p:extLst>
      <p:ext uri="{BB962C8B-B14F-4D97-AF65-F5344CB8AC3E}">
        <p14:creationId xmlns:p14="http://schemas.microsoft.com/office/powerpoint/2010/main" val="16750918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руг: прозрачная заливка 4">
            <a:extLst>
              <a:ext uri="{FF2B5EF4-FFF2-40B4-BE49-F238E27FC236}">
                <a16:creationId xmlns:a16="http://schemas.microsoft.com/office/drawing/2014/main" id="{692EC418-C9B4-4C3C-93E7-FF8D87CBEB45}"/>
              </a:ext>
            </a:extLst>
          </p:cNvPr>
          <p:cNvSpPr/>
          <p:nvPr/>
        </p:nvSpPr>
        <p:spPr>
          <a:xfrm>
            <a:off x="-3406023" y="3285023"/>
            <a:ext cx="5375754" cy="5132545"/>
          </a:xfrm>
          <a:prstGeom prst="donu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6" name="Соединитель: изогнутый 5">
            <a:extLst>
              <a:ext uri="{FF2B5EF4-FFF2-40B4-BE49-F238E27FC236}">
                <a16:creationId xmlns:a16="http://schemas.microsoft.com/office/drawing/2014/main" id="{626C29BA-40BC-43A5-A932-A7004A4970B4}"/>
              </a:ext>
            </a:extLst>
          </p:cNvPr>
          <p:cNvCxnSpPr>
            <a:cxnSpLocks/>
          </p:cNvCxnSpPr>
          <p:nvPr/>
        </p:nvCxnSpPr>
        <p:spPr>
          <a:xfrm rot="10800000" flipV="1">
            <a:off x="-126998" y="1385109"/>
            <a:ext cx="12318998" cy="3740066"/>
          </a:xfrm>
          <a:prstGeom prst="curvedConnector3">
            <a:avLst>
              <a:gd name="adj1" fmla="val 50000"/>
            </a:avLst>
          </a:prstGeom>
          <a:ln w="238125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D978C2F7-EE36-4F99-BD7B-568DC489CF13}"/>
              </a:ext>
            </a:extLst>
          </p:cNvPr>
          <p:cNvSpPr/>
          <p:nvPr/>
        </p:nvSpPr>
        <p:spPr>
          <a:xfrm>
            <a:off x="9929829" y="150885"/>
            <a:ext cx="1088136" cy="101990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3C1D37A-2A2B-46AF-88C3-AC83D9980FAB}"/>
              </a:ext>
            </a:extLst>
          </p:cNvPr>
          <p:cNvSpPr/>
          <p:nvPr/>
        </p:nvSpPr>
        <p:spPr>
          <a:xfrm>
            <a:off x="10740597" y="127000"/>
            <a:ext cx="1435608" cy="13716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B48DD5A-E71E-4FEA-A0F9-A7E09FC48CBE}"/>
              </a:ext>
            </a:extLst>
          </p:cNvPr>
          <p:cNvSpPr txBox="1">
            <a:spLocks/>
          </p:cNvSpPr>
          <p:nvPr/>
        </p:nvSpPr>
        <p:spPr>
          <a:xfrm>
            <a:off x="102061" y="114300"/>
            <a:ext cx="9017001" cy="1611156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Цель практики: сопровождение профессионального становления и трудоустройства обучающихся и выпускников колледжа на основе взаимодействия с работодателями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86532B8-4E14-4A3E-A1AB-80E790E3590D}"/>
              </a:ext>
            </a:extLst>
          </p:cNvPr>
          <p:cNvSpPr/>
          <p:nvPr/>
        </p:nvSpPr>
        <p:spPr>
          <a:xfrm>
            <a:off x="-1" y="1385109"/>
            <a:ext cx="1217620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  <a:p>
            <a:pPr algn="r">
              <a:lnSpc>
                <a:spcPct val="100000"/>
              </a:lnSpc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" panose="05050102010706020507" pitchFamily="18" charset="2"/>
              </a:rPr>
              <a:t>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информировать участников о востребованных профессиях, кадровых потребностях рынка труда и региональных экономических тенденциях;</a:t>
            </a:r>
          </a:p>
          <a:p>
            <a:pPr algn="r">
              <a:lnSpc>
                <a:spcPct val="100000"/>
              </a:lnSpc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" panose="05050102010706020507" pitchFamily="18" charset="2"/>
              </a:rPr>
              <a:t>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формировать прогнозные карты предприятий;</a:t>
            </a:r>
          </a:p>
          <a:p>
            <a:pPr algn="r">
              <a:lnSpc>
                <a:spcPct val="100000"/>
              </a:lnSpc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" panose="05050102010706020507" pitchFamily="18" charset="2"/>
              </a:rPr>
              <a:t>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находить партнеров в рамках целевого обучения;</a:t>
            </a:r>
          </a:p>
          <a:p>
            <a:pPr algn="r">
              <a:lnSpc>
                <a:spcPct val="100000"/>
              </a:lnSpc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" panose="05050102010706020507" pitchFamily="18" charset="2"/>
              </a:rPr>
              <a:t>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моделировать карьерные треки студентов;</a:t>
            </a:r>
          </a:p>
          <a:p>
            <a:pPr algn="r">
              <a:lnSpc>
                <a:spcPct val="100000"/>
              </a:lnSpc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" panose="05050102010706020507" pitchFamily="18" charset="2"/>
              </a:rPr>
              <a:t>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формировать базы программ дополнительного образования и освоения профессий в колледже через его многофункциональный центр прикладных квалификаций;</a:t>
            </a:r>
          </a:p>
          <a:p>
            <a:pPr algn="r">
              <a:lnSpc>
                <a:spcPct val="100000"/>
              </a:lnSpc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" panose="05050102010706020507" pitchFamily="18" charset="2"/>
              </a:rPr>
              <a:t>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формировать умения студентов через составление резюме, самопрезентацию при трудоустройстве, знания приемов и способов коммуникации в процессе трудоустройства;</a:t>
            </a:r>
          </a:p>
          <a:p>
            <a:pPr algn="r">
              <a:lnSpc>
                <a:spcPct val="100000"/>
              </a:lnSpc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" panose="05050102010706020507" pitchFamily="18" charset="2"/>
              </a:rPr>
              <a:t>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формировать знания правил адаптации на рабочем месте, знания основ правового регулирования трудовых отношений;</a:t>
            </a:r>
          </a:p>
          <a:p>
            <a:pPr algn="r">
              <a:lnSpc>
                <a:spcPct val="100000"/>
              </a:lnSpc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" panose="05050102010706020507" pitchFamily="18" charset="2"/>
              </a:rPr>
              <a:t>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обучать студентов основам бережливого производства, повышая их заинтересованность в трудоустройстве по специальности.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5CA9B3F-79A9-40E6-B216-9830DE24AA92}"/>
              </a:ext>
            </a:extLst>
          </p:cNvPr>
          <p:cNvSpPr/>
          <p:nvPr/>
        </p:nvSpPr>
        <p:spPr>
          <a:xfrm>
            <a:off x="9929829" y="1119779"/>
            <a:ext cx="189890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Задачи:</a:t>
            </a:r>
            <a:endParaRPr lang="ru-RU" sz="3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3385F7-AD3E-4824-B6B8-787EB3E84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07156"/>
            <a:ext cx="1592111" cy="85084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85289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10FC08C-EBE4-4A72-A2FE-05B654A6A8B1}"/>
              </a:ext>
            </a:extLst>
          </p:cNvPr>
          <p:cNvGrpSpPr/>
          <p:nvPr/>
        </p:nvGrpSpPr>
        <p:grpSpPr>
          <a:xfrm>
            <a:off x="348407" y="3221838"/>
            <a:ext cx="1738544" cy="1703255"/>
            <a:chOff x="10225411" y="2984507"/>
            <a:chExt cx="1738544" cy="17032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Круг: прозрачная заливка 19">
              <a:extLst>
                <a:ext uri="{FF2B5EF4-FFF2-40B4-BE49-F238E27FC236}">
                  <a16:creationId xmlns:a16="http://schemas.microsoft.com/office/drawing/2014/main" id="{B558261D-87D2-451A-AB99-2A0AD2F49BA0}"/>
                </a:ext>
              </a:extLst>
            </p:cNvPr>
            <p:cNvSpPr/>
            <p:nvPr/>
          </p:nvSpPr>
          <p:spPr>
            <a:xfrm rot="5400000">
              <a:off x="10243055" y="2966863"/>
              <a:ext cx="1703255" cy="1738544"/>
            </a:xfrm>
            <a:prstGeom prst="donu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Круг: прозрачная заливка 4">
              <a:extLst>
                <a:ext uri="{FF2B5EF4-FFF2-40B4-BE49-F238E27FC236}">
                  <a16:creationId xmlns:a16="http://schemas.microsoft.com/office/drawing/2014/main" id="{D8058B1E-B662-4A58-A99A-9FB75AC1C78D}"/>
                </a:ext>
              </a:extLst>
            </p:cNvPr>
            <p:cNvSpPr txBox="1"/>
            <p:nvPr/>
          </p:nvSpPr>
          <p:spPr>
            <a:xfrm>
              <a:off x="10480015" y="3233943"/>
              <a:ext cx="1229336" cy="12043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001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07FDB77-B3C1-42DB-ADA3-77351CEC66A2}"/>
              </a:ext>
            </a:extLst>
          </p:cNvPr>
          <p:cNvGrpSpPr/>
          <p:nvPr/>
        </p:nvGrpSpPr>
        <p:grpSpPr>
          <a:xfrm>
            <a:off x="10218667" y="822442"/>
            <a:ext cx="1738544" cy="1703255"/>
            <a:chOff x="10225411" y="2984507"/>
            <a:chExt cx="1738544" cy="17032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Круг: прозрачная заливка 13">
              <a:extLst>
                <a:ext uri="{FF2B5EF4-FFF2-40B4-BE49-F238E27FC236}">
                  <a16:creationId xmlns:a16="http://schemas.microsoft.com/office/drawing/2014/main" id="{1950FBDE-B1AA-4A2B-B46A-CFD4F091EDC2}"/>
                </a:ext>
              </a:extLst>
            </p:cNvPr>
            <p:cNvSpPr/>
            <p:nvPr/>
          </p:nvSpPr>
          <p:spPr>
            <a:xfrm rot="5400000">
              <a:off x="10243055" y="2966863"/>
              <a:ext cx="1703255" cy="1738544"/>
            </a:xfrm>
            <a:prstGeom prst="donu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Круг: прозрачная заливка 4">
              <a:extLst>
                <a:ext uri="{FF2B5EF4-FFF2-40B4-BE49-F238E27FC236}">
                  <a16:creationId xmlns:a16="http://schemas.microsoft.com/office/drawing/2014/main" id="{F3BE198C-ED38-4719-9D31-29A2DA741C53}"/>
                </a:ext>
              </a:extLst>
            </p:cNvPr>
            <p:cNvSpPr txBox="1"/>
            <p:nvPr/>
          </p:nvSpPr>
          <p:spPr>
            <a:xfrm>
              <a:off x="10480015" y="3233943"/>
              <a:ext cx="1229336" cy="12043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001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/>
            </a:p>
          </p:txBody>
        </p:sp>
      </p:grpSp>
      <p:sp>
        <p:nvSpPr>
          <p:cNvPr id="25" name="Круг: прозрачная заливка 24">
            <a:extLst>
              <a:ext uri="{FF2B5EF4-FFF2-40B4-BE49-F238E27FC236}">
                <a16:creationId xmlns:a16="http://schemas.microsoft.com/office/drawing/2014/main" id="{7DB822DA-6B34-4969-8C54-F17EA87ABF44}"/>
              </a:ext>
            </a:extLst>
          </p:cNvPr>
          <p:cNvSpPr/>
          <p:nvPr/>
        </p:nvSpPr>
        <p:spPr>
          <a:xfrm>
            <a:off x="-1909275" y="-2324868"/>
            <a:ext cx="5375754" cy="5132545"/>
          </a:xfrm>
          <a:prstGeom prst="donu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A9A63911-62CB-4E60-B4A8-13F3CD089D10}"/>
              </a:ext>
            </a:extLst>
          </p:cNvPr>
          <p:cNvSpPr/>
          <p:nvPr/>
        </p:nvSpPr>
        <p:spPr>
          <a:xfrm>
            <a:off x="9826067" y="4539757"/>
            <a:ext cx="1088136" cy="101990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Соединитель: изогнутый 18">
            <a:extLst>
              <a:ext uri="{FF2B5EF4-FFF2-40B4-BE49-F238E27FC236}">
                <a16:creationId xmlns:a16="http://schemas.microsoft.com/office/drawing/2014/main" id="{DB0A9AC0-BC6A-4D86-B9EE-6A58A7292E7C}"/>
              </a:ext>
            </a:extLst>
          </p:cNvPr>
          <p:cNvCxnSpPr>
            <a:cxnSpLocks/>
          </p:cNvCxnSpPr>
          <p:nvPr/>
        </p:nvCxnSpPr>
        <p:spPr>
          <a:xfrm rot="10800000" flipV="1">
            <a:off x="-49698" y="-1"/>
            <a:ext cx="12269226" cy="6647840"/>
          </a:xfrm>
          <a:prstGeom prst="curvedConnector3">
            <a:avLst>
              <a:gd name="adj1" fmla="val 50000"/>
            </a:avLst>
          </a:prstGeom>
          <a:ln w="23812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98C9F-CDE2-4912-BA7C-AF3A9C080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0" y="0"/>
            <a:ext cx="11548773" cy="895547"/>
          </a:xfrm>
          <a:noFill/>
        </p:spPr>
        <p:txBody>
          <a:bodyPr>
            <a:normAutofit/>
          </a:bodyPr>
          <a:lstStyle/>
          <a:p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На базе колледжа функционируют: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4B676F47-1CF7-42E4-8DC6-94856A45176D}"/>
              </a:ext>
            </a:extLst>
          </p:cNvPr>
          <p:cNvSpPr/>
          <p:nvPr/>
        </p:nvSpPr>
        <p:spPr>
          <a:xfrm>
            <a:off x="10370135" y="4789192"/>
            <a:ext cx="1435608" cy="13716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7" name="Схема 36">
            <a:extLst>
              <a:ext uri="{FF2B5EF4-FFF2-40B4-BE49-F238E27FC236}">
                <a16:creationId xmlns:a16="http://schemas.microsoft.com/office/drawing/2014/main" id="{75D73636-87CE-4679-8DF1-9398EAA265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7346052"/>
              </p:ext>
            </p:extLst>
          </p:nvPr>
        </p:nvGraphicFramePr>
        <p:xfrm>
          <a:off x="794873" y="697208"/>
          <a:ext cx="10760819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68D36FD-0251-480F-B00C-ED06882021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07156"/>
            <a:ext cx="1592111" cy="85084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35627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C06CD79-10CE-470F-8C3F-1A63FDC7D9A3}"/>
              </a:ext>
            </a:extLst>
          </p:cNvPr>
          <p:cNvGrpSpPr/>
          <p:nvPr/>
        </p:nvGrpSpPr>
        <p:grpSpPr>
          <a:xfrm>
            <a:off x="3777204" y="-306857"/>
            <a:ext cx="1738544" cy="1703255"/>
            <a:chOff x="10225411" y="2984507"/>
            <a:chExt cx="1738544" cy="170325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5" name="Круг: прозрачная заливка 14">
              <a:extLst>
                <a:ext uri="{FF2B5EF4-FFF2-40B4-BE49-F238E27FC236}">
                  <a16:creationId xmlns:a16="http://schemas.microsoft.com/office/drawing/2014/main" id="{EEC942FF-5042-43EE-AAD6-DB7B5E0B73F3}"/>
                </a:ext>
              </a:extLst>
            </p:cNvPr>
            <p:cNvSpPr/>
            <p:nvPr/>
          </p:nvSpPr>
          <p:spPr>
            <a:xfrm rot="5400000">
              <a:off x="10243055" y="2966863"/>
              <a:ext cx="1703255" cy="1738544"/>
            </a:xfrm>
            <a:prstGeom prst="donu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Круг: прозрачная заливка 4">
              <a:extLst>
                <a:ext uri="{FF2B5EF4-FFF2-40B4-BE49-F238E27FC236}">
                  <a16:creationId xmlns:a16="http://schemas.microsoft.com/office/drawing/2014/main" id="{42394B00-64F2-4FA5-8CCA-1904D16AF014}"/>
                </a:ext>
              </a:extLst>
            </p:cNvPr>
            <p:cNvSpPr txBox="1"/>
            <p:nvPr/>
          </p:nvSpPr>
          <p:spPr>
            <a:xfrm>
              <a:off x="10480015" y="3233943"/>
              <a:ext cx="1229336" cy="12043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001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/>
            </a:p>
          </p:txBody>
        </p:sp>
      </p:grpSp>
      <p:sp>
        <p:nvSpPr>
          <p:cNvPr id="5" name="Круг: прозрачная заливка 4">
            <a:extLst>
              <a:ext uri="{FF2B5EF4-FFF2-40B4-BE49-F238E27FC236}">
                <a16:creationId xmlns:a16="http://schemas.microsoft.com/office/drawing/2014/main" id="{E62A4AE5-608F-4DA1-9E92-DF614146768F}"/>
              </a:ext>
            </a:extLst>
          </p:cNvPr>
          <p:cNvSpPr/>
          <p:nvPr/>
        </p:nvSpPr>
        <p:spPr>
          <a:xfrm>
            <a:off x="-2057066" y="3745627"/>
            <a:ext cx="5375754" cy="513254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099446AE-4CA1-4415-8DA3-AA137D467625}"/>
              </a:ext>
            </a:extLst>
          </p:cNvPr>
          <p:cNvSpPr/>
          <p:nvPr/>
        </p:nvSpPr>
        <p:spPr>
          <a:xfrm>
            <a:off x="3777203" y="5166255"/>
            <a:ext cx="1088136" cy="101990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Соединитель: изогнутый 6">
            <a:extLst>
              <a:ext uri="{FF2B5EF4-FFF2-40B4-BE49-F238E27FC236}">
                <a16:creationId xmlns:a16="http://schemas.microsoft.com/office/drawing/2014/main" id="{B81E5DD2-A6B6-48CB-9029-A51D1E69F327}"/>
              </a:ext>
            </a:extLst>
          </p:cNvPr>
          <p:cNvCxnSpPr>
            <a:cxnSpLocks/>
          </p:cNvCxnSpPr>
          <p:nvPr/>
        </p:nvCxnSpPr>
        <p:spPr>
          <a:xfrm>
            <a:off x="0" y="1396399"/>
            <a:ext cx="12191998" cy="4691816"/>
          </a:xfrm>
          <a:prstGeom prst="curvedConnector3">
            <a:avLst>
              <a:gd name="adj1" fmla="val 50000"/>
            </a:avLst>
          </a:prstGeom>
          <a:ln w="23812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B29F70B6-A32F-44EF-B5E3-C7C4F9DB3F14}"/>
              </a:ext>
            </a:extLst>
          </p:cNvPr>
          <p:cNvSpPr/>
          <p:nvPr/>
        </p:nvSpPr>
        <p:spPr>
          <a:xfrm>
            <a:off x="10661844" y="83985"/>
            <a:ext cx="1435608" cy="137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76ABB14-2D98-42A5-B0D3-64DDBA04641F}"/>
              </a:ext>
            </a:extLst>
          </p:cNvPr>
          <p:cNvSpPr txBox="1">
            <a:spLocks/>
          </p:cNvSpPr>
          <p:nvPr/>
        </p:nvSpPr>
        <p:spPr>
          <a:xfrm>
            <a:off x="86369" y="563418"/>
            <a:ext cx="4402504" cy="28655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Предложения от работодателей о целевом обучении на портале «Работа России»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838A78-5980-4FDE-9633-95504E1A25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9" t="15085" r="18824" b="18924"/>
          <a:stretch/>
        </p:blipFill>
        <p:spPr>
          <a:xfrm>
            <a:off x="4606175" y="769785"/>
            <a:ext cx="6948765" cy="5768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F4BDD2-FA87-42E9-9D6A-7DE82748C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07156"/>
            <a:ext cx="1592111" cy="85084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02924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руг: прозрачная заливка 3">
            <a:extLst>
              <a:ext uri="{FF2B5EF4-FFF2-40B4-BE49-F238E27FC236}">
                <a16:creationId xmlns:a16="http://schemas.microsoft.com/office/drawing/2014/main" id="{AB0D7A35-7180-4A12-AD9A-5729A8548E72}"/>
              </a:ext>
            </a:extLst>
          </p:cNvPr>
          <p:cNvSpPr/>
          <p:nvPr/>
        </p:nvSpPr>
        <p:spPr>
          <a:xfrm>
            <a:off x="-2191820" y="-2201148"/>
            <a:ext cx="5375754" cy="5132545"/>
          </a:xfrm>
          <a:prstGeom prst="donut">
            <a:avLst/>
          </a:prstGeom>
          <a:solidFill>
            <a:srgbClr val="80C5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6" name="Соединитель: изогнутый 5">
            <a:extLst>
              <a:ext uri="{FF2B5EF4-FFF2-40B4-BE49-F238E27FC236}">
                <a16:creationId xmlns:a16="http://schemas.microsoft.com/office/drawing/2014/main" id="{AD5D5FFE-42D7-4F75-8C9B-3D9BE2FB487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" y="-144380"/>
            <a:ext cx="8162223" cy="6932597"/>
          </a:xfrm>
          <a:prstGeom prst="curvedConnector3">
            <a:avLst>
              <a:gd name="adj1" fmla="val 50000"/>
            </a:avLst>
          </a:prstGeom>
          <a:ln w="23812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3433902-82A8-4C70-AB57-24F074C395F8}"/>
              </a:ext>
            </a:extLst>
          </p:cNvPr>
          <p:cNvSpPr txBox="1">
            <a:spLocks/>
          </p:cNvSpPr>
          <p:nvPr/>
        </p:nvSpPr>
        <p:spPr>
          <a:xfrm>
            <a:off x="6920" y="313891"/>
            <a:ext cx="11548773" cy="8955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Социальные партнеры (91 работодатель)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286BB030-281B-4FD5-B9A0-04FFF686A9B5}"/>
              </a:ext>
            </a:extLst>
          </p:cNvPr>
          <p:cNvSpPr/>
          <p:nvPr/>
        </p:nvSpPr>
        <p:spPr>
          <a:xfrm>
            <a:off x="11011624" y="4409010"/>
            <a:ext cx="1088136" cy="101990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6B8962B-2029-4E1D-8537-DE26B38147A4}"/>
              </a:ext>
            </a:extLst>
          </p:cNvPr>
          <p:cNvSpPr/>
          <p:nvPr/>
        </p:nvSpPr>
        <p:spPr>
          <a:xfrm>
            <a:off x="10635996" y="5121275"/>
            <a:ext cx="1435608" cy="13716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FDCFC0-2194-428E-A306-B5DF807F7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822" y="1553815"/>
            <a:ext cx="2800351" cy="1019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5EFFB4-A680-4E24-BD1C-6B515B79A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49" y="1662833"/>
            <a:ext cx="3390900" cy="704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189C8D-04EC-439B-BC56-B210C2175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608" y="3238914"/>
            <a:ext cx="2037193" cy="1615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3B7E20E-6CB1-4C88-A4F8-4E9582D98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621" y="4554165"/>
            <a:ext cx="307657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56F3A8-50A3-43B9-890E-2814EFD32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9856" y="5286951"/>
            <a:ext cx="1990725" cy="1276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70C0D6-C4EA-4233-B13F-ECC4A236D4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4737" y="5601277"/>
            <a:ext cx="2085975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DBC699D-E0C6-46C4-A921-A4C564BA4B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2511" y="2375302"/>
            <a:ext cx="2514600" cy="1352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ACC5694-ED0A-417D-B3C7-48F357E3C7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003" y="3099321"/>
            <a:ext cx="2133600" cy="514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8CF92AF-C2EB-44C4-A141-5717354233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8307" y="1404441"/>
            <a:ext cx="2161360" cy="610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776E89D-9DB3-44C9-BF35-2CBA63B175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1111" y="2015259"/>
            <a:ext cx="1352551" cy="704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3CEFD3A-25C8-48B7-B9E6-B91FFF135C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5939" y="5660026"/>
            <a:ext cx="2066925" cy="742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64C8C58-4754-4F23-9D6F-1363D71A58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16693" y="3127008"/>
            <a:ext cx="2609851" cy="84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chart">
            <a:extLst>
              <a:ext uri="{FF2B5EF4-FFF2-40B4-BE49-F238E27FC236}">
                <a16:creationId xmlns:a16="http://schemas.microsoft.com/office/drawing/2014/main" id="{6A9F1ED4-BC7C-4C52-A1DB-1FAFD30F18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1759" y="4335797"/>
            <a:ext cx="3133779" cy="657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895B4EC-67B9-4E06-8602-70E5853655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07156"/>
            <a:ext cx="1592111" cy="85084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6166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id="{AF706712-314B-4997-9E51-B3CA8292A738}"/>
              </a:ext>
            </a:extLst>
          </p:cNvPr>
          <p:cNvSpPr/>
          <p:nvPr/>
        </p:nvSpPr>
        <p:spPr>
          <a:xfrm>
            <a:off x="10614952" y="366936"/>
            <a:ext cx="1435608" cy="1371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Круг: прозрачная заливка 7">
            <a:extLst>
              <a:ext uri="{FF2B5EF4-FFF2-40B4-BE49-F238E27FC236}">
                <a16:creationId xmlns:a16="http://schemas.microsoft.com/office/drawing/2014/main" id="{11F16E8A-2ADE-4023-9D9A-76935C4986F9}"/>
              </a:ext>
            </a:extLst>
          </p:cNvPr>
          <p:cNvSpPr/>
          <p:nvPr/>
        </p:nvSpPr>
        <p:spPr>
          <a:xfrm>
            <a:off x="-2970405" y="-2511188"/>
            <a:ext cx="7392279" cy="8093122"/>
          </a:xfrm>
          <a:prstGeom prst="donut">
            <a:avLst/>
          </a:prstGeom>
          <a:solidFill>
            <a:srgbClr val="F7F10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9" name="Соединитель: изогнутый 8">
            <a:extLst>
              <a:ext uri="{FF2B5EF4-FFF2-40B4-BE49-F238E27FC236}">
                <a16:creationId xmlns:a16="http://schemas.microsoft.com/office/drawing/2014/main" id="{A111ABB1-9DAA-45A9-9656-0CB664A5B6FA}"/>
              </a:ext>
            </a:extLst>
          </p:cNvPr>
          <p:cNvCxnSpPr>
            <a:cxnSpLocks/>
          </p:cNvCxnSpPr>
          <p:nvPr/>
        </p:nvCxnSpPr>
        <p:spPr>
          <a:xfrm>
            <a:off x="0" y="188639"/>
            <a:ext cx="12192000" cy="6034740"/>
          </a:xfrm>
          <a:prstGeom prst="curvedConnector3">
            <a:avLst>
              <a:gd name="adj1" fmla="val 50000"/>
            </a:avLst>
          </a:prstGeom>
          <a:ln w="238125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A82E2CA3-590C-4F48-9781-8658C96C2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25" y="1738536"/>
            <a:ext cx="5755147" cy="2629587"/>
          </a:xfrm>
        </p:spPr>
        <p:txBody>
          <a:bodyPr>
            <a:noAutofit/>
          </a:bodyPr>
          <a:lstStyle/>
          <a:p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Times New Roman" panose="02020603050405020304" pitchFamily="18" charset="0"/>
              </a:rPr>
              <a:t>Раздел «Трудоустройство» на официальном сайте</a:t>
            </a:r>
            <a:b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Times New Roman" panose="02020603050405020304" pitchFamily="18" charset="0"/>
              </a:rPr>
            </a:b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Times New Roman" panose="02020603050405020304" pitchFamily="18" charset="0"/>
              </a:rPr>
              <a:t>https://nkse.ru/trudoustrojstvo.html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Объект 13">
            <a:extLst>
              <a:ext uri="{FF2B5EF4-FFF2-40B4-BE49-F238E27FC236}">
                <a16:creationId xmlns:a16="http://schemas.microsoft.com/office/drawing/2014/main" id="{82E96DC5-50A8-4B49-8BC2-A8A6C7D2D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2731" y="188639"/>
            <a:ext cx="4935896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9F1CEE55-8058-4531-85BE-4FC7C606E27D}"/>
              </a:ext>
            </a:extLst>
          </p:cNvPr>
          <p:cNvSpPr/>
          <p:nvPr/>
        </p:nvSpPr>
        <p:spPr>
          <a:xfrm>
            <a:off x="10497829" y="1109902"/>
            <a:ext cx="1088136" cy="101990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453A7B-D057-4F1B-87B1-EE042FD59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07156"/>
            <a:ext cx="1592111" cy="8508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78219F3-7023-48F3-BC36-DCE78A53C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50" y="5069951"/>
            <a:ext cx="2477508" cy="1760335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632320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68612FF-F199-4F9A-B23B-FDEC11C039A0}"/>
              </a:ext>
            </a:extLst>
          </p:cNvPr>
          <p:cNvGrpSpPr/>
          <p:nvPr/>
        </p:nvGrpSpPr>
        <p:grpSpPr>
          <a:xfrm>
            <a:off x="9005107" y="3874832"/>
            <a:ext cx="2722871" cy="2590417"/>
            <a:chOff x="10225411" y="2984507"/>
            <a:chExt cx="1738544" cy="17032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Круг: прозрачная заливка 17">
              <a:extLst>
                <a:ext uri="{FF2B5EF4-FFF2-40B4-BE49-F238E27FC236}">
                  <a16:creationId xmlns:a16="http://schemas.microsoft.com/office/drawing/2014/main" id="{8970CAA8-841E-4375-93AF-834078F9D5C7}"/>
                </a:ext>
              </a:extLst>
            </p:cNvPr>
            <p:cNvSpPr/>
            <p:nvPr/>
          </p:nvSpPr>
          <p:spPr>
            <a:xfrm rot="5400000">
              <a:off x="10243055" y="2966863"/>
              <a:ext cx="1703255" cy="1738544"/>
            </a:xfrm>
            <a:prstGeom prst="donu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Круг: прозрачная заливка 4">
              <a:extLst>
                <a:ext uri="{FF2B5EF4-FFF2-40B4-BE49-F238E27FC236}">
                  <a16:creationId xmlns:a16="http://schemas.microsoft.com/office/drawing/2014/main" id="{AAEC0253-4E62-495E-937A-E4AFD2207D9E}"/>
                </a:ext>
              </a:extLst>
            </p:cNvPr>
            <p:cNvSpPr txBox="1"/>
            <p:nvPr/>
          </p:nvSpPr>
          <p:spPr>
            <a:xfrm>
              <a:off x="10480015" y="3233943"/>
              <a:ext cx="1229336" cy="12043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001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/>
            </a:p>
          </p:txBody>
        </p:sp>
      </p:grpSp>
      <p:sp>
        <p:nvSpPr>
          <p:cNvPr id="8" name="Круг: прозрачная заливка 7">
            <a:extLst>
              <a:ext uri="{FF2B5EF4-FFF2-40B4-BE49-F238E27FC236}">
                <a16:creationId xmlns:a16="http://schemas.microsoft.com/office/drawing/2014/main" id="{F5CC2602-B469-4964-B367-19292C7BDDAF}"/>
              </a:ext>
            </a:extLst>
          </p:cNvPr>
          <p:cNvSpPr/>
          <p:nvPr/>
        </p:nvSpPr>
        <p:spPr>
          <a:xfrm>
            <a:off x="-2795600" y="238581"/>
            <a:ext cx="5375754" cy="5132545"/>
          </a:xfrm>
          <a:prstGeom prst="donut">
            <a:avLst/>
          </a:prstGeom>
          <a:solidFill>
            <a:srgbClr val="F7F10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9" name="Соединитель: изогнутый 8">
            <a:extLst>
              <a:ext uri="{FF2B5EF4-FFF2-40B4-BE49-F238E27FC236}">
                <a16:creationId xmlns:a16="http://schemas.microsoft.com/office/drawing/2014/main" id="{CF473878-F9ED-441A-8596-6887B1186730}"/>
              </a:ext>
            </a:extLst>
          </p:cNvPr>
          <p:cNvCxnSpPr>
            <a:cxnSpLocks/>
          </p:cNvCxnSpPr>
          <p:nvPr/>
        </p:nvCxnSpPr>
        <p:spPr>
          <a:xfrm flipV="1">
            <a:off x="0" y="152271"/>
            <a:ext cx="12192000" cy="6563131"/>
          </a:xfrm>
          <a:prstGeom prst="curvedConnector3">
            <a:avLst>
              <a:gd name="adj1" fmla="val 50000"/>
            </a:avLst>
          </a:prstGeom>
          <a:ln w="238125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Заголовок 11">
            <a:extLst>
              <a:ext uri="{FF2B5EF4-FFF2-40B4-BE49-F238E27FC236}">
                <a16:creationId xmlns:a16="http://schemas.microsoft.com/office/drawing/2014/main" id="{A9E724E4-0BE6-44EC-8992-A22710375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25" y="104853"/>
            <a:ext cx="7735771" cy="1172803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Информационный терминал с вкладкой «Трудоустройство»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1319A1C-A5DE-4AD4-8540-A5F9F62DB8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94" y="955537"/>
            <a:ext cx="4849935" cy="494692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289E59-7667-40B7-9D70-F0E29FCAA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07156"/>
            <a:ext cx="1592111" cy="850845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56FCB108-FAD3-4561-B35A-24EB5BE42BF4}"/>
              </a:ext>
            </a:extLst>
          </p:cNvPr>
          <p:cNvSpPr/>
          <p:nvPr/>
        </p:nvSpPr>
        <p:spPr>
          <a:xfrm>
            <a:off x="10656013" y="1909003"/>
            <a:ext cx="1435608" cy="1371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92E4971D-A6E8-4681-B635-2A1B00D6FE3A}"/>
              </a:ext>
            </a:extLst>
          </p:cNvPr>
          <p:cNvSpPr/>
          <p:nvPr/>
        </p:nvSpPr>
        <p:spPr>
          <a:xfrm>
            <a:off x="10131755" y="1503600"/>
            <a:ext cx="1088136" cy="101990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Объект 4">
            <a:extLst>
              <a:ext uri="{FF2B5EF4-FFF2-40B4-BE49-F238E27FC236}">
                <a16:creationId xmlns:a16="http://schemas.microsoft.com/office/drawing/2014/main" id="{962E13CF-0AB0-43F8-B64E-9AD71EDB4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21" y="1707913"/>
            <a:ext cx="4721299" cy="5007488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0828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FEF4894-8F51-407A-A7CC-CEC4FC9A8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64" y="-3931326"/>
            <a:ext cx="15333521" cy="14951893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357A7-1259-4A60-8196-0ECE9AD02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6411"/>
            <a:ext cx="5712725" cy="4411589"/>
          </a:xfrm>
        </p:spPr>
        <p:txBody>
          <a:bodyPr>
            <a:normAutofit/>
          </a:bodyPr>
          <a:lstStyle/>
          <a:p>
            <a:r>
              <a:rPr lang="ru-RU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ОТСКАНИРУЙ МЕНЯ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DFCA04FB-DCE6-4007-81CA-3D7C94FB05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78" y="2302248"/>
            <a:ext cx="3700332" cy="3684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8EA9E3-32C0-42D6-81D0-4C2E092C9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1688">
            <a:off x="1323720" y="672320"/>
            <a:ext cx="3394312" cy="35564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4E64AB-B3C9-4DB3-BBFA-0E1F70793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07156"/>
            <a:ext cx="1592111" cy="85084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6650239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руг: прозрачная заливка 5">
            <a:extLst>
              <a:ext uri="{FF2B5EF4-FFF2-40B4-BE49-F238E27FC236}">
                <a16:creationId xmlns:a16="http://schemas.microsoft.com/office/drawing/2014/main" id="{41F47DBC-CB7E-4A25-8977-ACA5E1B38B54}"/>
              </a:ext>
            </a:extLst>
          </p:cNvPr>
          <p:cNvSpPr/>
          <p:nvPr/>
        </p:nvSpPr>
        <p:spPr>
          <a:xfrm>
            <a:off x="8686404" y="-1452548"/>
            <a:ext cx="5375754" cy="5132545"/>
          </a:xfrm>
          <a:prstGeom prst="donu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7" name="Соединитель: изогнутый 6">
            <a:extLst>
              <a:ext uri="{FF2B5EF4-FFF2-40B4-BE49-F238E27FC236}">
                <a16:creationId xmlns:a16="http://schemas.microsoft.com/office/drawing/2014/main" id="{C850B787-45EE-4125-B2DF-0515844869D2}"/>
              </a:ext>
            </a:extLst>
          </p:cNvPr>
          <p:cNvCxnSpPr>
            <a:cxnSpLocks/>
          </p:cNvCxnSpPr>
          <p:nvPr/>
        </p:nvCxnSpPr>
        <p:spPr>
          <a:xfrm>
            <a:off x="0" y="162169"/>
            <a:ext cx="12192002" cy="6649573"/>
          </a:xfrm>
          <a:prstGeom prst="curvedConnector3">
            <a:avLst>
              <a:gd name="adj1" fmla="val 50000"/>
            </a:avLst>
          </a:prstGeom>
          <a:ln w="238125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F2A64D69-920B-47AF-8818-976211888129}"/>
              </a:ext>
            </a:extLst>
          </p:cNvPr>
          <p:cNvSpPr/>
          <p:nvPr/>
        </p:nvSpPr>
        <p:spPr>
          <a:xfrm>
            <a:off x="1030458" y="5708390"/>
            <a:ext cx="1088136" cy="101990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493D5CB6-A3FC-4E15-94F0-8A6AA5B3993B}"/>
              </a:ext>
            </a:extLst>
          </p:cNvPr>
          <p:cNvSpPr/>
          <p:nvPr/>
        </p:nvSpPr>
        <p:spPr>
          <a:xfrm>
            <a:off x="243328" y="4931923"/>
            <a:ext cx="1435608" cy="1371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2C44BA26-E628-4722-982A-99DB2E6AD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0" y="339116"/>
            <a:ext cx="1549219" cy="1549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accent1"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2DFBCF-C0E5-4FC4-B47E-3197B2AA2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367" y="91454"/>
            <a:ext cx="144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0503386" lon="19464151" rev="667714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284AD35-BDA1-40CB-A225-68CF325FC6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79" y="1989645"/>
            <a:ext cx="144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0">
              <a:rot lat="20012926" lon="20795846" rev="20657546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169B2DE-CD16-4849-B164-742DFBF48E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0447">
            <a:off x="2485188" y="1978547"/>
            <a:ext cx="2051551" cy="1096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600000" lon="0" rev="20699999"/>
            </a:camera>
            <a:lightRig rig="threePt" dir="t"/>
          </a:scene3d>
        </p:spPr>
      </p:pic>
      <p:sp>
        <p:nvSpPr>
          <p:cNvPr id="19" name="Стрелка: счетверенная 18">
            <a:extLst>
              <a:ext uri="{FF2B5EF4-FFF2-40B4-BE49-F238E27FC236}">
                <a16:creationId xmlns:a16="http://schemas.microsoft.com/office/drawing/2014/main" id="{DB798D3B-571B-47CE-B732-755758278B32}"/>
              </a:ext>
            </a:extLst>
          </p:cNvPr>
          <p:cNvSpPr/>
          <p:nvPr/>
        </p:nvSpPr>
        <p:spPr>
          <a:xfrm rot="18232692">
            <a:off x="1755634" y="1445962"/>
            <a:ext cx="1124731" cy="1079253"/>
          </a:xfrm>
          <a:prstGeom prst="quad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FE5368D-8CDD-4DA5-8DCF-448CFE7CBD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9875" y="249427"/>
            <a:ext cx="3695188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8E01E90-4739-457D-A15D-66F0175516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9942" y="3311923"/>
            <a:ext cx="4490358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BC7E90E-D583-465E-9C37-68E6510E4D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3912" y="3311923"/>
            <a:ext cx="3434329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2617F70-07B8-40DB-91C8-24FA6A3251C3}"/>
              </a:ext>
            </a:extLst>
          </p:cNvPr>
          <p:cNvSpPr/>
          <p:nvPr/>
        </p:nvSpPr>
        <p:spPr>
          <a:xfrm>
            <a:off x="2828680" y="1476009"/>
            <a:ext cx="2475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https://vk.com/nvrnkse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95C9057-4242-4967-8F30-6A2BDA3248BA}"/>
              </a:ext>
            </a:extLst>
          </p:cNvPr>
          <p:cNvSpPr/>
          <p:nvPr/>
        </p:nvSpPr>
        <p:spPr>
          <a:xfrm rot="220152">
            <a:off x="216673" y="71084"/>
            <a:ext cx="2233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https://t.me/nvrnkse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7620334-5054-4E0C-A72C-4177FA6DFEED}"/>
              </a:ext>
            </a:extLst>
          </p:cNvPr>
          <p:cNvSpPr/>
          <p:nvPr/>
        </p:nvSpPr>
        <p:spPr>
          <a:xfrm rot="1350593">
            <a:off x="67572" y="3578708"/>
            <a:ext cx="2281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https://ok.ru/nvrnkse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4241AE0-C476-4504-8F3D-0347A1F836B2}"/>
              </a:ext>
            </a:extLst>
          </p:cNvPr>
          <p:cNvSpPr/>
          <p:nvPr/>
        </p:nvSpPr>
        <p:spPr>
          <a:xfrm rot="651842">
            <a:off x="2093351" y="2955890"/>
            <a:ext cx="1744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https://nkse.ru/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73E3D6F-E414-4BF0-A819-874A6CAC17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07156"/>
            <a:ext cx="1592111" cy="85084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0714974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863</TotalTime>
  <Words>471</Words>
  <Application>Microsoft Office PowerPoint</Application>
  <PresentationFormat>Широкоэкранный</PresentationFormat>
  <Paragraphs>61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Segoe UI Black</vt:lpstr>
      <vt:lpstr>Symbol</vt:lpstr>
      <vt:lpstr>Times New Roman</vt:lpstr>
      <vt:lpstr>Тема Office</vt:lpstr>
      <vt:lpstr>Презентация PowerPoint</vt:lpstr>
      <vt:lpstr>Презентация PowerPoint</vt:lpstr>
      <vt:lpstr>На базе колледжа функционируют:</vt:lpstr>
      <vt:lpstr>Презентация PowerPoint</vt:lpstr>
      <vt:lpstr>Презентация PowerPoint</vt:lpstr>
      <vt:lpstr>Раздел «Трудоустройство» на официальном сайте https://nkse.ru/trudoustrojstvo.html</vt:lpstr>
      <vt:lpstr>Информационный терминал с вкладкой «Трудоустройство»</vt:lpstr>
      <vt:lpstr>ОТСКАНИРУЙ МЕНЯ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15.02.17 «Монтаж, техническое обслуживание, эксплуатация и ремонт промышленного оборудования (по отраслям)»; 23.02.04 «Техническая эксплуатация подъемно-транспортных, строительных, дорожных машин и оборудования (по отраслям)»; 23.02.07 «Техническая обслуживание и ремонт двигателей, систем и агрегатов автомобилей»; 35.02.12 «Садово-парковое и ландшафтное строительство»; 38.02.07 «Банковское дело»; 43.02.16 «Туризм и гостеприимство»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Маслова Анастасия Сергеевна</dc:creator>
  <cp:lastModifiedBy>Маслова Анастасия Сергеевна</cp:lastModifiedBy>
  <cp:revision>69</cp:revision>
  <dcterms:created xsi:type="dcterms:W3CDTF">2024-06-26T12:22:23Z</dcterms:created>
  <dcterms:modified xsi:type="dcterms:W3CDTF">2024-08-28T06:15:18Z</dcterms:modified>
</cp:coreProperties>
</file>