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300" r:id="rId4"/>
    <p:sldId id="301" r:id="rId5"/>
    <p:sldId id="304" r:id="rId6"/>
    <p:sldId id="302" r:id="rId7"/>
    <p:sldId id="303" r:id="rId8"/>
    <p:sldId id="298" r:id="rId9"/>
    <p:sldId id="297" r:id="rId10"/>
  </p:sldIdLst>
  <p:sldSz cx="9001125" cy="5040313"/>
  <p:notesSz cx="6858000" cy="9144000"/>
  <p:custDataLst>
    <p:tags r:id="rId12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5256" autoAdjust="0"/>
  </p:normalViewPr>
  <p:slideViewPr>
    <p:cSldViewPr>
      <p:cViewPr varScale="1">
        <p:scale>
          <a:sx n="98" d="100"/>
          <a:sy n="98" d="100"/>
        </p:scale>
        <p:origin x="-582" y="-72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effectLst/>
              </a:rPr>
              <a:t>Сведения о численности обучающихся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effectLst/>
              </a:rPr>
              <a:t> на 2022-2023 учебный год</a:t>
            </a:r>
            <a:endParaRPr lang="ru-RU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Всего обучающихся с нарушением интеллекта в Омском регионе - 6238 чел.</c:v>
                </c:pt>
                <c:pt idx="1">
                  <c:v>Обучающихся с тяжелыми множественными нарушениями - 630 чел.</c:v>
                </c:pt>
                <c:pt idx="2">
                  <c:v>Обучающихся с расстройствами аутистического спектра - 30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6238</c:v>
                </c:pt>
                <c:pt idx="1">
                  <c:v>630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105602301498666"/>
          <c:y val="0.22944339517831353"/>
          <c:w val="0.34894397698501334"/>
          <c:h val="0.7188934562826352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21DD1-6180-4E99-888B-B741A3C8CD57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25009-B3D7-436D-890B-A7E79A949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36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3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88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12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2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6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CF98ECEF-F445-F8BD-C618-C505BFF9D888}"/>
              </a:ext>
            </a:extLst>
          </p:cNvPr>
          <p:cNvSpPr txBox="1"/>
          <p:nvPr userDrawn="1"/>
        </p:nvSpPr>
        <p:spPr>
          <a:xfrm>
            <a:off x="1826518" y="4981098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189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4" descr="C:\Documents and Settings\Administrator\桌面\新建文件夹\封面\复件 (34) 复件 4\6feb42c88e76bda3 (1)41414P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42" y="-72132"/>
            <a:ext cx="9197975" cy="51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70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672084" rtl="0" eaLnBrk="1" latinLnBrk="0" hangingPunct="1"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1pPr>
      <a:lvl2pPr marL="546068" indent="-210026" algn="l" defTabSz="6720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58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–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»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34) 复件 4\6feb42c88e76bda3 (1)414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42" y="-124045"/>
            <a:ext cx="9181082" cy="51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0768" y="1470561"/>
            <a:ext cx="8712969" cy="1291064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«</a:t>
            </a:r>
            <a:r>
              <a:rPr lang="ru-RU" sz="2400" b="1" dirty="0">
                <a:solidFill>
                  <a:schemeClr val="bg1"/>
                </a:solidFill>
              </a:rPr>
              <a:t>Сопровождаемое </a:t>
            </a:r>
            <a:r>
              <a:rPr lang="ru-RU" sz="2400" b="1" dirty="0" smtClean="0">
                <a:solidFill>
                  <a:schemeClr val="bg1"/>
                </a:solidFill>
              </a:rPr>
              <a:t>оплачиваемое трудоустройство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</a:rPr>
              <a:t>бучающихся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 ТМНР и РАС</a:t>
            </a:r>
            <a:r>
              <a:rPr lang="ru-RU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»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090" y="13953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Oswald" charset="-52"/>
              </a:rPr>
              <a:t>Бюджетное общеобразовательное учреждение Омской области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Oswald" charset="-52"/>
              </a:rPr>
              <a:t> «Центр лечебной педагогики и дифференцированного обучения»</a:t>
            </a:r>
            <a:endParaRPr lang="ru-RU" dirty="0">
              <a:solidFill>
                <a:schemeClr val="accent5">
                  <a:lumMod val="50000"/>
                  <a:lumOff val="50000"/>
                </a:schemeClr>
              </a:solidFill>
              <a:latin typeface="Oswald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17"/>
    </mc:Choice>
    <mc:Fallback xmlns="">
      <p:transition advTm="3317"/>
    </mc:Fallback>
  </mc:AlternateContent>
  <p:extLst mod="1">
    <p:ext uri="{E180D4A7-C9FB-4DFB-919C-405C955672EB}">
      <p14:showEvtLst xmlns:p14="http://schemas.microsoft.com/office/powerpoint/2010/main">
        <p14:playEvt time="6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114" y="71884"/>
            <a:ext cx="8101013" cy="8400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Актуальность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55434312"/>
              </p:ext>
            </p:extLst>
          </p:nvPr>
        </p:nvGraphicFramePr>
        <p:xfrm>
          <a:off x="252090" y="1007988"/>
          <a:ext cx="82809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17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90" y="431924"/>
            <a:ext cx="8568952" cy="8400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Цель</a:t>
            </a:r>
            <a:r>
              <a:rPr lang="ru-RU" sz="2700" b="1" dirty="0">
                <a:solidFill>
                  <a:schemeClr val="bg1"/>
                </a:solidFill>
              </a:rPr>
              <a:t>: с</a:t>
            </a:r>
            <a:r>
              <a:rPr lang="ru-RU" sz="2700" dirty="0">
                <a:solidFill>
                  <a:schemeClr val="bg1"/>
                </a:solidFill>
              </a:rPr>
              <a:t>оциализация и интеграция обучающихся с ТМНР и РАС в общество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090" y="1296020"/>
            <a:ext cx="8551069" cy="332637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Задачи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Формирование, развитие трудовых и коммуникативных умений и навыков</a:t>
            </a:r>
          </a:p>
          <a:p>
            <a:r>
              <a:rPr lang="ru-RU" sz="2400" dirty="0">
                <a:solidFill>
                  <a:schemeClr val="bg1"/>
                </a:solidFill>
              </a:rPr>
              <a:t>Адаптация в условиях смены локаций трудовой деятельности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Возможность трудоустройства после окончания школы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Партнеры в реализации проекта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0056" y="1176072"/>
            <a:ext cx="8298978" cy="20507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Oswald Light" charset="-52"/>
              </a:rPr>
              <a:t>Министерством труда и социального развития Омской </a:t>
            </a:r>
            <a:r>
              <a:rPr lang="ru-RU" sz="2000" dirty="0" smtClean="0">
                <a:solidFill>
                  <a:schemeClr val="bg1"/>
                </a:solidFill>
                <a:latin typeface="Oswald Light" charset="-52"/>
              </a:rPr>
              <a:t>области и его структурные подразделения:</a:t>
            </a:r>
          </a:p>
          <a:p>
            <a:r>
              <a:rPr lang="ru-RU" sz="2000" dirty="0">
                <a:solidFill>
                  <a:schemeClr val="bg1"/>
                </a:solidFill>
                <a:latin typeface="Oswald Light" charset="-52"/>
              </a:rPr>
              <a:t>Казенное учреждение города Омска Центр социальной поддержки населения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Oswald Light" charset="-52"/>
              </a:rPr>
              <a:t>Казенное учреждение Омской области «Центр занятости населения города Омска и Омского района»</a:t>
            </a:r>
            <a:endParaRPr lang="ru-RU" sz="2000" dirty="0">
              <a:solidFill>
                <a:schemeClr val="bg1"/>
              </a:solidFill>
              <a:latin typeface="Oswald Ligh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2934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Трудовая деятельность строится на основе: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медико-социальной экспертизы граждан по индивидуальной программе реабилитации или </a:t>
            </a:r>
            <a:r>
              <a:rPr lang="ru-RU" sz="2000" dirty="0" err="1">
                <a:solidFill>
                  <a:schemeClr val="bg1"/>
                </a:solidFill>
              </a:rPr>
              <a:t>абилитации</a:t>
            </a:r>
            <a:r>
              <a:rPr lang="ru-RU" sz="2000" dirty="0">
                <a:solidFill>
                  <a:schemeClr val="bg1"/>
                </a:solidFill>
              </a:rPr>
              <a:t> ребенка-инвалида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психофизических возможностей обучающихся (психолого-педагогическая характеристика обучающихся (работников) с ТМНР)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перечня рекомендуемых видов трудовой и профессиональной деятельности инвалидов с учетом нарушенных функций и ограничений их жизнедеятельности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22" y="-144140"/>
            <a:ext cx="8101013" cy="8400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Динамика трудовых функций (фрагмент)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22301"/>
              </p:ext>
            </p:extLst>
          </p:nvPr>
        </p:nvGraphicFramePr>
        <p:xfrm>
          <a:off x="324098" y="575940"/>
          <a:ext cx="8456801" cy="4350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341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  <a:gridCol w="407323"/>
              </a:tblGrid>
              <a:tr h="7562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Трудоустроенный 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Подметание веником, метлой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Сгребание мусора в кучу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Заметание мусора на совок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Складывание мусора в мусорные баки, мешки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Умение выбрать необходимый инвентарь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Умение пользоваться веником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Умение пользоваться метлой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Умение пользоваться совком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Умение расправлять мусорный мешок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Уметь перекладывать мусор с совка в мешок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</a:rPr>
                        <a:t>нед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 anchor="b"/>
                </a:tc>
              </a:tr>
              <a:tr h="756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вып-ет  с част.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вып-ет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вып-ет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 с част.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вып-ет  с част.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 с част.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вып-ет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со знач.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вып-ет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 с част.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вып-ет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с част.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вып-ет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 с част.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вып-ет  с част.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вып-ет со знач.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вып-ет  с част.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вып-ет  со знач.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вып-ет  с част.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</a:tr>
              <a:tr h="756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вып.  с част.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  с част.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вып. с част.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вып. с част.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вып-ет со знач.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 с част.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  с част.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 с част.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  с част. помощью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вып. с част.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вып.  с част. помощью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</a:tr>
              <a:tr h="605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</a:t>
                      </a:r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инстр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</a:t>
                      </a:r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инстр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</a:tr>
              <a:tr h="605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</a:t>
                      </a:r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инстр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</a:tr>
              <a:tr h="605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подражанию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</a:t>
                      </a:r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инстр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+mn-lt"/>
                        </a:rPr>
                        <a:t>вып-т по инстр-и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подражанию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вып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-т по </a:t>
                      </a:r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инстр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22" marR="4222" marT="420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6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83506" y="116601"/>
            <a:ext cx="7795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Показатели, достигнутые в ходе реализации проекта</a:t>
            </a:r>
            <a:endParaRPr lang="ru-RU" sz="2400" b="1" spc="-110" dirty="0">
              <a:solidFill>
                <a:srgbClr val="00B0F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30610"/>
              </p:ext>
            </p:extLst>
          </p:nvPr>
        </p:nvGraphicFramePr>
        <p:xfrm>
          <a:off x="180082" y="647948"/>
          <a:ext cx="8712967" cy="42754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29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1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1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8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целевого показателя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Начальное </a:t>
                      </a:r>
                      <a:r>
                        <a:rPr lang="ru-RU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значение показателя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Фактически достигнутое значение показателя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9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Количество трудоустроенных обучающихся</a:t>
                      </a:r>
                      <a:endParaRPr lang="ru-RU" sz="1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10 чел.</a:t>
                      </a:r>
                      <a:endParaRPr lang="ru-RU" sz="1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24 чел.</a:t>
                      </a:r>
                      <a:endParaRPr lang="ru-RU" sz="1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0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Период трудоустройства</a:t>
                      </a:r>
                      <a:endParaRPr lang="ru-RU" sz="1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2023 г. - 1 месяц (август)</a:t>
                      </a:r>
                      <a:endParaRPr lang="ru-RU" sz="1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г. – 3 месяца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(июнь, июль, август)</a:t>
                      </a:r>
                      <a:endParaRPr lang="ru-RU" sz="1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3284">
                <a:tc rowSpan="2">
                  <a:txBody>
                    <a:bodyPr/>
                    <a:lstStyle/>
                    <a:p>
                      <a:pPr marL="0" marR="0" indent="0" algn="l" defTabSz="80229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Количество трудоустроенных в % соотношении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cs typeface="Times New Roman"/>
                        </a:rPr>
                        <a:t> в д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инамике трудовых  умений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и навыков </a:t>
                      </a:r>
                      <a:endParaRPr lang="ru-RU" sz="1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0229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80% </a:t>
                      </a:r>
                    </a:p>
                    <a:p>
                      <a:pPr marL="0" marR="0" indent="0" algn="ctr" defTabSz="80229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неделя – выполнение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действий по подражанию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0229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80% </a:t>
                      </a:r>
                    </a:p>
                    <a:p>
                      <a:pPr marL="0" marR="0" indent="0" algn="ctr" defTabSz="80229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неделя –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выполнение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действий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 инструкции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0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0229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20% </a:t>
                      </a:r>
                    </a:p>
                    <a:p>
                      <a:pPr marL="0" marR="0" indent="0" algn="ctr" defTabSz="80229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неделя – выполнение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действий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 частичной помощью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80229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80229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 неделя – выполнение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действий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подражанию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17"/>
    </mc:Choice>
    <mc:Fallback xmlns="">
      <p:transition advTm="331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9441" y="2207729"/>
            <a:ext cx="8712969" cy="282938"/>
          </a:xfrm>
          <a:prstGeom prst="rect">
            <a:avLst/>
          </a:prstGeom>
        </p:spPr>
        <p:txBody>
          <a:bodyPr wrap="square" lIns="89702" tIns="44851" rIns="89702" bIns="44851">
            <a:spAutoFit/>
          </a:bodyPr>
          <a:lstStyle/>
          <a:p>
            <a:pPr algn="ctr">
              <a:lnSpc>
                <a:spcPts val="1456"/>
              </a:lnSpc>
            </a:pPr>
            <a:r>
              <a:rPr lang="ru-RU" altLang="zh-CN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  <a:sym typeface="+mn-lt"/>
              </a:rPr>
              <a:t>Спасибо за внимание!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9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17"/>
    </mc:Choice>
    <mc:Fallback xmlns="">
      <p:transition advTm="3317"/>
    </mc:Fallback>
  </mc:AlternateContent>
  <p:extLst mod="1">
    <p:ext uri="{E180D4A7-C9FB-4DFB-919C-405C955672EB}">
      <p14:showEvtLst xmlns:p14="http://schemas.microsoft.com/office/powerpoint/2010/main">
        <p14:playEvt time="65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1.5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0bv4sk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700</Words>
  <Application>Microsoft Office PowerPoint</Application>
  <PresentationFormat>Произвольный</PresentationFormat>
  <Paragraphs>182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www.freeppt7.com</vt:lpstr>
      <vt:lpstr>www.jpppt.com</vt:lpstr>
      <vt:lpstr>Презентация PowerPoint</vt:lpstr>
      <vt:lpstr>Актуальность</vt:lpstr>
      <vt:lpstr> Цель: социализация и интеграция обучающихся с ТМНР и РАС в общество </vt:lpstr>
      <vt:lpstr>Партнеры в реализации проекта</vt:lpstr>
      <vt:lpstr>Трудовая деятельность строится на основе:</vt:lpstr>
      <vt:lpstr>Динамика трудовых функций (фрагмент)</vt:lpstr>
      <vt:lpstr>Презентация PowerPoint</vt:lpstr>
      <vt:lpstr>Презентация PowerPoint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点线星空</dc:title>
  <dc:creator>第一PPT</dc:creator>
  <cp:keywords>www.1ppt.com</cp:keywords>
  <dc:description>www.1ppt.com</dc:description>
  <cp:lastModifiedBy>Татьяна Добрынина</cp:lastModifiedBy>
  <cp:revision>124</cp:revision>
  <dcterms:modified xsi:type="dcterms:W3CDTF">2024-07-31T19:09:58Z</dcterms:modified>
</cp:coreProperties>
</file>