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1"/>
  </p:sldMasterIdLst>
  <p:notesMasterIdLst>
    <p:notesMasterId r:id="rId16"/>
  </p:notesMasterIdLst>
  <p:sldIdLst>
    <p:sldId id="305" r:id="rId2"/>
    <p:sldId id="302" r:id="rId3"/>
    <p:sldId id="304" r:id="rId4"/>
    <p:sldId id="289" r:id="rId5"/>
    <p:sldId id="290" r:id="rId6"/>
    <p:sldId id="292" r:id="rId7"/>
    <p:sldId id="294" r:id="rId8"/>
    <p:sldId id="295" r:id="rId9"/>
    <p:sldId id="296" r:id="rId10"/>
    <p:sldId id="297" r:id="rId11"/>
    <p:sldId id="298" r:id="rId12"/>
    <p:sldId id="307" r:id="rId13"/>
    <p:sldId id="301" r:id="rId14"/>
    <p:sldId id="279" r:id="rId15"/>
  </p:sldIdLst>
  <p:sldSz cx="24382413" cy="13716000"/>
  <p:notesSz cx="6858000" cy="9144000"/>
  <p:embeddedFontLst>
    <p:embeddedFont>
      <p:font typeface="Tahoma" panose="020B0604030504040204" pitchFamily="34" charset="0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T Norms Pro Medium" panose="02000803020000090003" charset="0"/>
      <p:regular r:id="rId23"/>
      <p:italic r:id="rId24"/>
    </p:embeddedFont>
    <p:embeddedFont>
      <p:font typeface="Nekst Semi Bold" panose="020B0604020202020204" charset="-52"/>
      <p:regular r:id="rId25"/>
      <p:bold r:id="rId26"/>
    </p:embeddedFont>
    <p:embeddedFont>
      <p:font typeface="TT Norms Pro" panose="02000503030000090003" charset="0"/>
      <p:regular r:id="rId27"/>
      <p:bold r:id="rId28"/>
      <p:italic r:id="rId29"/>
      <p:boldItalic r:id="rId30"/>
    </p:embeddedFont>
  </p:embeddedFontLst>
  <p:custDataLst>
    <p:tags r:id="rId31"/>
  </p:custDataLst>
  <p:defaultTextStyle>
    <a:defPPr>
      <a:defRPr lang="ru-RU"/>
    </a:defPPr>
    <a:lvl1pPr marL="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7926" userDrawn="1">
          <p15:clr>
            <a:srgbClr val="A4A3A4"/>
          </p15:clr>
        </p15:guide>
        <p15:guide id="2" pos="15073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41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78" autoAdjust="0"/>
    <p:restoredTop sz="84284" autoAdjust="0"/>
  </p:normalViewPr>
  <p:slideViewPr>
    <p:cSldViewPr snapToGrid="0" showGuides="1">
      <p:cViewPr>
        <p:scale>
          <a:sx n="41" d="100"/>
          <a:sy n="41" d="100"/>
        </p:scale>
        <p:origin x="-210" y="-330"/>
      </p:cViewPr>
      <p:guideLst>
        <p:guide orient="horz" pos="7926"/>
        <p:guide pos="1507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2508" y="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AE627D-15EB-40F5-AEC0-AD078B3D9203}" type="datetimeFigureOut">
              <a:rPr lang="ru-RU" smtClean="0"/>
              <a:pPr/>
              <a:t>14.08.2024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FAC02-5901-4D7E-90A5-4DB54C8C6E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496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изменить картинку </a:t>
            </a:r>
          </a:p>
          <a:p>
            <a:r>
              <a:rPr lang="ru-RU" dirty="0"/>
              <a:t>Клик по изображению – сверху Формат – область выделения</a:t>
            </a:r>
          </a:p>
          <a:p>
            <a:r>
              <a:rPr lang="ru-RU" dirty="0"/>
              <a:t>Выбрать</a:t>
            </a:r>
            <a:r>
              <a:rPr lang="ru-RU" baseline="0" dirty="0"/>
              <a:t> Рисунок – можно удалить и вставить другой, правый клик по рисунку, переместить на задний план</a:t>
            </a:r>
            <a:endParaRPr lang="ru-RU" dirty="0"/>
          </a:p>
          <a:p>
            <a:r>
              <a:rPr lang="ru-RU" dirty="0"/>
              <a:t>Сверху формат – обрезка, обрезать как нужно, двигать картинку, чтобы получить нужное изображение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034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изменить картинку </a:t>
            </a:r>
          </a:p>
          <a:p>
            <a:r>
              <a:rPr lang="ru-RU" dirty="0"/>
              <a:t>Клик по изображению – сверху Формат – область выделения</a:t>
            </a:r>
          </a:p>
          <a:p>
            <a:r>
              <a:rPr lang="ru-RU" dirty="0"/>
              <a:t>Выбрать</a:t>
            </a:r>
            <a:r>
              <a:rPr lang="ru-RU" baseline="0" dirty="0"/>
              <a:t> Рисунок – можно удалить и вставить другой, правый клик по рисунку, переместить на задний план</a:t>
            </a:r>
            <a:endParaRPr lang="ru-RU" dirty="0"/>
          </a:p>
          <a:p>
            <a:r>
              <a:rPr lang="ru-RU" dirty="0"/>
              <a:t>Сверху формат – обрезка, обрезать как нужно, двигать картинку, чтобы получить нужное изображение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423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изменить картинку</a:t>
            </a:r>
          </a:p>
          <a:p>
            <a:r>
              <a:rPr lang="ru-RU" dirty="0"/>
              <a:t>правый клик по изображению - формат изображения</a:t>
            </a:r>
          </a:p>
          <a:p>
            <a:r>
              <a:rPr lang="ru-RU" dirty="0"/>
              <a:t>вкладка заливка - рисунок или текстура</a:t>
            </a:r>
          </a:p>
          <a:p>
            <a:r>
              <a:rPr lang="ru-RU" dirty="0"/>
              <a:t>выбрать рисунок</a:t>
            </a:r>
          </a:p>
          <a:p>
            <a:r>
              <a:rPr lang="ru-RU" dirty="0"/>
              <a:t>вкладка формат - Обрезка - заливка - двигать за круглые точки в углах</a:t>
            </a:r>
          </a:p>
          <a:p>
            <a:r>
              <a:rPr lang="ru-RU" dirty="0"/>
              <a:t>увеличивать и двигать картинку, чтобы получить нужное изображение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653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изменить картинку</a:t>
            </a:r>
          </a:p>
          <a:p>
            <a:r>
              <a:rPr lang="ru-RU" dirty="0"/>
              <a:t>правый клик по изображению - формат изображения</a:t>
            </a:r>
          </a:p>
          <a:p>
            <a:r>
              <a:rPr lang="ru-RU" dirty="0"/>
              <a:t>вкладка заливка - рисунок или текстура</a:t>
            </a:r>
          </a:p>
          <a:p>
            <a:r>
              <a:rPr lang="ru-RU" dirty="0"/>
              <a:t>выбрать рисунок</a:t>
            </a:r>
          </a:p>
          <a:p>
            <a:r>
              <a:rPr lang="ru-RU" dirty="0"/>
              <a:t>вкладка формат - Обрезка - заливка - двигать за круглые точки в углах</a:t>
            </a:r>
          </a:p>
          <a:p>
            <a:r>
              <a:rPr lang="ru-RU" dirty="0"/>
              <a:t>увеличивать и двигать картинку, чтобы получить нужное изображение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122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изменить картинку</a:t>
            </a:r>
          </a:p>
          <a:p>
            <a:r>
              <a:rPr lang="ru-RU" dirty="0"/>
              <a:t>правый клик по изображению - формат изображения</a:t>
            </a:r>
          </a:p>
          <a:p>
            <a:r>
              <a:rPr lang="ru-RU" dirty="0"/>
              <a:t>вкладка заливка - рисунок или текстура</a:t>
            </a:r>
          </a:p>
          <a:p>
            <a:r>
              <a:rPr lang="ru-RU" dirty="0"/>
              <a:t>выбрать рисунок</a:t>
            </a:r>
          </a:p>
          <a:p>
            <a:r>
              <a:rPr lang="ru-RU" dirty="0"/>
              <a:t>вкладка формат - Обрезка - заливка - двигать за круглые точки в углах</a:t>
            </a:r>
          </a:p>
          <a:p>
            <a:r>
              <a:rPr lang="ru-RU" dirty="0"/>
              <a:t>увеличивать и двигать картинку, чтобы получить нужное изображение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002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как изменить картинку</a:t>
            </a:r>
          </a:p>
          <a:p>
            <a:r>
              <a:rPr lang="ru-RU" dirty="0"/>
              <a:t>правый клик по изображению - формат изображения</a:t>
            </a:r>
          </a:p>
          <a:p>
            <a:r>
              <a:rPr lang="ru-RU" dirty="0"/>
              <a:t>вкладка заливка - рисунок или текстура</a:t>
            </a:r>
          </a:p>
          <a:p>
            <a:r>
              <a:rPr lang="ru-RU" dirty="0"/>
              <a:t>выбрать рисунок</a:t>
            </a:r>
          </a:p>
          <a:p>
            <a:r>
              <a:rPr lang="ru-RU" dirty="0"/>
              <a:t>вкладка формат - Обрезка - заливка - двигать за круглые точки в углах</a:t>
            </a:r>
          </a:p>
          <a:p>
            <a:r>
              <a:rPr lang="ru-RU" dirty="0"/>
              <a:t>увеличивать и двигать картинку, чтобы получить нужное изображение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3FAC02-5901-4D7E-90A5-4DB54C8C6E8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261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5185743"/>
            <a:ext cx="9952581" cy="4314960"/>
          </a:xfrm>
        </p:spPr>
        <p:txBody>
          <a:bodyPr anchor="t">
            <a:noAutofit/>
          </a:bodyPr>
          <a:lstStyle>
            <a:lvl1pPr algn="l">
              <a:lnSpc>
                <a:spcPts val="7700"/>
              </a:lnSpc>
              <a:defRPr sz="8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ru-RU" dirty="0"/>
              <a:t>Название</a:t>
            </a:r>
            <a:br>
              <a:rPr lang="ru-RU" dirty="0"/>
            </a:br>
            <a:r>
              <a:rPr lang="ru-RU" dirty="0"/>
              <a:t>мероприятия</a:t>
            </a:r>
            <a:br>
              <a:rPr lang="ru-RU" dirty="0"/>
            </a:br>
            <a:r>
              <a:rPr lang="ru-RU" dirty="0"/>
              <a:t>в одну, две</a:t>
            </a:r>
            <a:br>
              <a:rPr lang="ru-RU" dirty="0"/>
            </a:br>
            <a:r>
              <a:rPr lang="ru-RU" dirty="0"/>
              <a:t>или более строк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8516" y="9569590"/>
            <a:ext cx="9952581" cy="199955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ru-RU" dirty="0"/>
              <a:t>Фамилия Имя Отчество</a:t>
            </a:r>
            <a:br>
              <a:rPr lang="ru-RU" dirty="0"/>
            </a:br>
            <a:r>
              <a:rPr lang="ru-RU" dirty="0"/>
              <a:t>Должность спикера в одну</a:t>
            </a:r>
            <a:br>
              <a:rPr lang="ru-RU" dirty="0"/>
            </a:br>
            <a:r>
              <a:rPr lang="ru-RU" dirty="0"/>
              <a:t>или более строк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0460" y="11867187"/>
            <a:ext cx="3033416" cy="73025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056064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8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6" y="7924800"/>
            <a:ext cx="6936767" cy="37957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Управление науки формирует приоритетные направления научно-исследовательской деятельности университета </a:t>
            </a:r>
            <a:br>
              <a:rPr lang="ru-RU" dirty="0"/>
            </a:br>
            <a:r>
              <a:rPr lang="ru-RU" dirty="0"/>
              <a:t>с целью создания и освоения </a:t>
            </a:r>
            <a:br>
              <a:rPr lang="ru-RU" dirty="0"/>
            </a:br>
            <a:r>
              <a:rPr lang="ru-RU" dirty="0"/>
              <a:t>новых технологий, становления </a:t>
            </a:r>
            <a:br>
              <a:rPr lang="ru-RU" dirty="0"/>
            </a:br>
            <a:r>
              <a:rPr lang="ru-RU" dirty="0"/>
              <a:t>и развития научных школ</a:t>
            </a:r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1338232" y="7037794"/>
            <a:ext cx="6897051" cy="5935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Достижения науки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8674101" y="7037794"/>
            <a:ext cx="6937374" cy="5935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Научное сообщество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6054389" y="7037793"/>
            <a:ext cx="6937374" cy="59355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События отрасли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4" hasCustomPrompt="1"/>
          </p:nvPr>
        </p:nvSpPr>
        <p:spPr>
          <a:xfrm>
            <a:off x="8674101" y="7924800"/>
            <a:ext cx="6936767" cy="37957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Управление науки занимается развитием научно-технического потенциала подразделений университета, отдельных сотрудников и университета</a:t>
            </a:r>
            <a:br>
              <a:rPr lang="ru-RU" dirty="0"/>
            </a:br>
            <a:r>
              <a:rPr lang="ru-RU" dirty="0"/>
              <a:t>в целом, способствует правовой охране</a:t>
            </a:r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16054996" y="7924800"/>
            <a:ext cx="6936767" cy="379571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Информация о реализуемых образовательных программах,</a:t>
            </a:r>
            <a:br>
              <a:rPr lang="ru-RU" dirty="0"/>
            </a:br>
            <a:r>
              <a:rPr lang="ru-RU" dirty="0"/>
              <a:t>в том числе о реализуемых адаптированных образователь-</a:t>
            </a:r>
            <a:br>
              <a:rPr lang="ru-RU" dirty="0"/>
            </a:br>
            <a:r>
              <a:rPr lang="ru-RU" dirty="0" err="1"/>
              <a:t>ных</a:t>
            </a:r>
            <a:r>
              <a:rPr lang="ru-RU" dirty="0"/>
              <a:t> программах, с указанием </a:t>
            </a:r>
            <a:br>
              <a:rPr lang="ru-RU" dirty="0"/>
            </a:br>
            <a:r>
              <a:rPr lang="ru-RU" dirty="0"/>
              <a:t>в отношении каждой </a:t>
            </a:r>
            <a:r>
              <a:rPr lang="ru-RU" dirty="0" err="1"/>
              <a:t>образо</a:t>
            </a:r>
            <a:r>
              <a:rPr lang="ru-RU" dirty="0"/>
              <a:t>-</a:t>
            </a:r>
            <a:br>
              <a:rPr lang="ru-RU" dirty="0"/>
            </a:br>
            <a:r>
              <a:rPr lang="ru-RU" dirty="0" err="1"/>
              <a:t>вательной</a:t>
            </a:r>
            <a:r>
              <a:rPr lang="ru-RU" dirty="0"/>
              <a:t> программы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4776190"/>
            <a:ext cx="2217600" cy="183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351" y="4599790"/>
            <a:ext cx="1764000" cy="201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300" y="4401790"/>
            <a:ext cx="1924670" cy="22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35077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е плаш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12442825" y="4707604"/>
            <a:ext cx="11939588" cy="571274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7765" y="4572755"/>
            <a:ext cx="10627535" cy="770020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tx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</a:t>
            </a:r>
            <a:br>
              <a:rPr lang="en-US" dirty="0"/>
            </a:br>
            <a:r>
              <a:rPr lang="en-US" dirty="0"/>
              <a:t>of the printing and typesetting industry</a:t>
            </a:r>
          </a:p>
          <a:p>
            <a:pPr lvl="0"/>
            <a:r>
              <a:rPr lang="en-US" dirty="0"/>
              <a:t>Lorem Ipsum has been the industry's standard dummy text ever since the 1500s, when an unknown printer took a galley </a:t>
            </a:r>
            <a:br>
              <a:rPr lang="en-US" dirty="0"/>
            </a:br>
            <a:r>
              <a:rPr lang="en-US" dirty="0"/>
              <a:t>of type and scrambled it to make a type </a:t>
            </a:r>
            <a:br>
              <a:rPr lang="en-US" dirty="0"/>
            </a:br>
            <a:r>
              <a:rPr lang="en-US" dirty="0"/>
              <a:t>specimen book. It has survived not only </a:t>
            </a:r>
            <a:br>
              <a:rPr lang="en-US" dirty="0"/>
            </a:br>
            <a:r>
              <a:rPr lang="en-US" dirty="0"/>
              <a:t>five centuries, but also the leap into electronic typesetting, remaining essentially unchanged. It was </a:t>
            </a:r>
            <a:r>
              <a:rPr lang="en-US" dirty="0" err="1"/>
              <a:t>popularised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6035339" y="5373052"/>
            <a:ext cx="6937374" cy="11801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3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1-е место</a:t>
            </a:r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16035946" y="6648450"/>
            <a:ext cx="6936767" cy="3314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bg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 err="1"/>
              <a:t>cреди</a:t>
            </a:r>
            <a:r>
              <a:rPr lang="ru-RU" dirty="0"/>
              <a:t> вузов Проекта 5–100 </a:t>
            </a:r>
            <a:br>
              <a:rPr lang="ru-RU" dirty="0"/>
            </a:br>
            <a:r>
              <a:rPr lang="ru-RU" dirty="0"/>
              <a:t>по количеству публикаций </a:t>
            </a:r>
            <a:br>
              <a:rPr lang="ru-RU" dirty="0"/>
            </a:br>
            <a:r>
              <a:rPr lang="ru-RU" dirty="0"/>
              <a:t>в материаловедении </a:t>
            </a:r>
            <a:br>
              <a:rPr lang="ru-RU" dirty="0"/>
            </a:br>
            <a:r>
              <a:rPr lang="ru-RU" dirty="0"/>
              <a:t>в журналах первого квартиля по SNIP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279" y="5430202"/>
            <a:ext cx="2167200" cy="1813027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6" hasCustomPrompt="1"/>
          </p:nvPr>
        </p:nvSpPr>
        <p:spPr>
          <a:xfrm>
            <a:off x="3592514" y="5373052"/>
            <a:ext cx="6937374" cy="11801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3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1-е место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3593121" y="6648450"/>
            <a:ext cx="6936767" cy="33147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>
                <a:solidFill>
                  <a:schemeClr val="bg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 err="1"/>
              <a:t>cреди</a:t>
            </a:r>
            <a:r>
              <a:rPr lang="ru-RU" dirty="0"/>
              <a:t> вузов Проекта 5–100 </a:t>
            </a:r>
            <a:br>
              <a:rPr lang="ru-RU" dirty="0"/>
            </a:br>
            <a:r>
              <a:rPr lang="ru-RU" dirty="0"/>
              <a:t>по количеству публикаций </a:t>
            </a:r>
            <a:br>
              <a:rPr lang="ru-RU" dirty="0"/>
            </a:br>
            <a:r>
              <a:rPr lang="ru-RU" dirty="0"/>
              <a:t>в материаловедении </a:t>
            </a:r>
            <a:br>
              <a:rPr lang="ru-RU" dirty="0"/>
            </a:br>
            <a:r>
              <a:rPr lang="ru-RU" dirty="0"/>
              <a:t>в журналах первого квартиля по SNIP</a:t>
            </a:r>
          </a:p>
        </p:txBody>
      </p:sp>
    </p:spTree>
    <p:extLst>
      <p:ext uri="{BB962C8B-B14F-4D97-AF65-F5344CB8AC3E}">
        <p14:creationId xmlns:p14="http://schemas.microsoft.com/office/powerpoint/2010/main" val="161341523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е плашки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 userDrawn="1"/>
        </p:nvSpPr>
        <p:spPr>
          <a:xfrm>
            <a:off x="0" y="4707604"/>
            <a:ext cx="24382413" cy="737009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7765" y="6553200"/>
            <a:ext cx="10627535" cy="2057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</a:t>
            </a:r>
            <a:br>
              <a:rPr lang="en-US" dirty="0"/>
            </a:br>
            <a:r>
              <a:rPr lang="en-US" dirty="0"/>
              <a:t>of the printing and typesetting industry</a:t>
            </a:r>
          </a:p>
          <a:p>
            <a:pPr lvl="0"/>
            <a:r>
              <a:rPr lang="en-US" dirty="0"/>
              <a:t>Lorem Ipsum is simply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14" name="Текст 6"/>
          <p:cNvSpPr>
            <a:spLocks noGrp="1"/>
          </p:cNvSpPr>
          <p:nvPr>
            <p:ph type="body" sz="quarter" idx="26" hasCustomPrompt="1"/>
          </p:nvPr>
        </p:nvSpPr>
        <p:spPr>
          <a:xfrm>
            <a:off x="1297765" y="5646681"/>
            <a:ext cx="106275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297765" y="9692640"/>
            <a:ext cx="10627535" cy="20574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</a:t>
            </a:r>
            <a:br>
              <a:rPr lang="en-US" dirty="0"/>
            </a:br>
            <a:r>
              <a:rPr lang="en-US" dirty="0"/>
              <a:t>of the printing and typesetting industry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8" hasCustomPrompt="1"/>
          </p:nvPr>
        </p:nvSpPr>
        <p:spPr>
          <a:xfrm>
            <a:off x="1297765" y="8786121"/>
            <a:ext cx="106275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  <p:sp>
        <p:nvSpPr>
          <p:cNvPr id="24" name="Текст 6"/>
          <p:cNvSpPr>
            <a:spLocks noGrp="1"/>
          </p:cNvSpPr>
          <p:nvPr>
            <p:ph type="body" sz="quarter" idx="29" hasCustomPrompt="1"/>
          </p:nvPr>
        </p:nvSpPr>
        <p:spPr>
          <a:xfrm>
            <a:off x="12364228" y="6553200"/>
            <a:ext cx="10627535" cy="519684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  <a:br>
              <a:rPr lang="en-US" dirty="0"/>
            </a:br>
            <a:r>
              <a:rPr lang="en-US" dirty="0"/>
              <a:t>It has survived not only five centuries</a:t>
            </a:r>
          </a:p>
        </p:txBody>
      </p:sp>
      <p:sp>
        <p:nvSpPr>
          <p:cNvPr id="25" name="Текст 6"/>
          <p:cNvSpPr>
            <a:spLocks noGrp="1"/>
          </p:cNvSpPr>
          <p:nvPr>
            <p:ph type="body" sz="quarter" idx="30" hasCustomPrompt="1"/>
          </p:nvPr>
        </p:nvSpPr>
        <p:spPr>
          <a:xfrm>
            <a:off x="12364228" y="5646681"/>
            <a:ext cx="106275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</p:spTree>
    <p:extLst>
      <p:ext uri="{BB962C8B-B14F-4D97-AF65-F5344CB8AC3E}">
        <p14:creationId xmlns:p14="http://schemas.microsoft.com/office/powerpoint/2010/main" val="76621741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Акцентные плашки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/>
          <p:cNvSpPr/>
          <p:nvPr userDrawn="1"/>
        </p:nvSpPr>
        <p:spPr>
          <a:xfrm>
            <a:off x="1" y="3907504"/>
            <a:ext cx="11668538" cy="737009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7" hasCustomPrompt="1"/>
          </p:nvPr>
        </p:nvSpPr>
        <p:spPr>
          <a:xfrm>
            <a:off x="1297766" y="5697107"/>
            <a:ext cx="9217834" cy="507691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baseline="0">
                <a:solidFill>
                  <a:schemeClr val="bg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Lorem Ipsum has been the industry's standard dummy text ever since the 1500s, when an unknown printer took a galley of type and scrambled it to make a type specimen book.</a:t>
            </a:r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8" hasCustomPrompt="1"/>
          </p:nvPr>
        </p:nvSpPr>
        <p:spPr>
          <a:xfrm>
            <a:off x="1297765" y="4790588"/>
            <a:ext cx="9217835" cy="10398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 b="0" baseline="0">
                <a:solidFill>
                  <a:schemeClr val="accent2"/>
                </a:solidFill>
                <a:latin typeface="TT Norms Pro Medium" panose="020B0103030101020204" pitchFamily="34" charset="0"/>
              </a:defRPr>
            </a:lvl1pPr>
          </a:lstStyle>
          <a:p>
            <a:pPr lvl="0"/>
            <a:r>
              <a:rPr lang="en-US" dirty="0"/>
              <a:t>Lorem Ipsum Lorem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2297582" y="4370696"/>
            <a:ext cx="3749905" cy="209748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62%</a:t>
            </a:r>
            <a:endParaRPr lang="ru-RU" dirty="0"/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354962" y="6468184"/>
            <a:ext cx="3761338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 dummy</a:t>
            </a:r>
            <a:br>
              <a:rPr lang="en-US" dirty="0"/>
            </a:br>
            <a:r>
              <a:rPr lang="en-US" dirty="0"/>
              <a:t>text of the printing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151068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6" y="7281725"/>
            <a:ext cx="10626783" cy="10507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What is Lorem Ipsum?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6" y="8328993"/>
            <a:ext cx="14312959" cy="36774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is simply dummy text of the printing and</a:t>
            </a:r>
            <a:br>
              <a:rPr lang="en-US" dirty="0"/>
            </a:br>
            <a:r>
              <a:rPr lang="en-US" dirty="0"/>
              <a:t>typesetting industry. Lorem Ipsum has been the industry's</a:t>
            </a:r>
            <a:br>
              <a:rPr lang="en-US" dirty="0"/>
            </a:br>
            <a:r>
              <a:rPr lang="en-US" dirty="0"/>
              <a:t>standard dummy text ever since the 1500s, when </a:t>
            </a:r>
            <a:br>
              <a:rPr lang="en-US" dirty="0"/>
            </a:br>
            <a:r>
              <a:rPr lang="en-US" dirty="0"/>
              <a:t>an unknown printer took a galley of type and scrambled</a:t>
            </a:r>
            <a:br>
              <a:rPr lang="en-US" dirty="0"/>
            </a:br>
            <a:r>
              <a:rPr lang="en-US" dirty="0"/>
              <a:t>it to make a type specimen book</a:t>
            </a:r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</p:spTree>
    <p:extLst>
      <p:ext uri="{BB962C8B-B14F-4D97-AF65-F5344CB8AC3E}">
        <p14:creationId xmlns:p14="http://schemas.microsoft.com/office/powerpoint/2010/main" val="289885533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я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7" y="4572001"/>
            <a:ext cx="10626784" cy="367747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Стратегической целью НИТУ «МИСИС», согласно </a:t>
            </a:r>
            <a:br>
              <a:rPr lang="ru-RU" dirty="0"/>
            </a:br>
            <a:r>
              <a:rPr lang="ru-RU" dirty="0"/>
              <a:t>участию в Проекте «5–100», является вхождение </a:t>
            </a:r>
            <a:br>
              <a:rPr lang="ru-RU" dirty="0"/>
            </a:br>
            <a:r>
              <a:rPr lang="ru-RU" dirty="0"/>
              <a:t>и закрепление в числе ведущих мировых университетов </a:t>
            </a:r>
            <a:br>
              <a:rPr lang="ru-RU" dirty="0"/>
            </a:br>
            <a:r>
              <a:rPr lang="ru-RU" dirty="0"/>
              <a:t>по основным международным рейтингам (THE, QS), </a:t>
            </a:r>
            <a:br>
              <a:rPr lang="ru-RU" dirty="0"/>
            </a:br>
            <a:r>
              <a:rPr lang="ru-RU" dirty="0"/>
              <a:t>за счёт фундаментальных и прикладных исследований мирового уровня в материаловедении, нано- и </a:t>
            </a:r>
            <a:r>
              <a:rPr lang="ru-RU" dirty="0" err="1"/>
              <a:t>био</a:t>
            </a:r>
            <a:r>
              <a:rPr lang="ru-RU" dirty="0"/>
              <a:t>-</a:t>
            </a:r>
            <a:br>
              <a:rPr lang="ru-RU" dirty="0"/>
            </a:br>
            <a:r>
              <a:rPr lang="ru-RU" dirty="0"/>
              <a:t>технологиях, металлургии и горном деле.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8533870"/>
            <a:ext cx="14010968" cy="468068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4943270" y="8909945"/>
            <a:ext cx="6982029" cy="118014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73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ТОП-10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4956411" y="10189483"/>
            <a:ext cx="6968889" cy="137966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spc="-70" baseline="0">
                <a:solidFill>
                  <a:schemeClr val="bg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Среди лучших вузов России, </a:t>
            </a:r>
            <a:br>
              <a:rPr lang="ru-RU" dirty="0"/>
            </a:br>
            <a:r>
              <a:rPr lang="ru-RU" dirty="0"/>
              <a:t>по версии «Интерфакс»</a:t>
            </a:r>
          </a:p>
        </p:txBody>
      </p:sp>
    </p:spTree>
    <p:extLst>
      <p:ext uri="{BB962C8B-B14F-4D97-AF65-F5344CB8AC3E}">
        <p14:creationId xmlns:p14="http://schemas.microsoft.com/office/powerpoint/2010/main" val="169040961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103759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6035130" y="2029598"/>
            <a:ext cx="6956632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 данного</a:t>
            </a:r>
            <a:br>
              <a:rPr lang="ru-RU" dirty="0"/>
            </a:br>
            <a:r>
              <a:rPr lang="ru-RU" dirty="0"/>
              <a:t>блока информации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6056666" y="3664028"/>
            <a:ext cx="6937374" cy="26572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Постоянный поиск наиболее эффективных действующих</a:t>
            </a:r>
            <a:br>
              <a:rPr lang="ru-RU" dirty="0"/>
            </a:br>
            <a:r>
              <a:rPr lang="ru-RU" dirty="0"/>
              <a:t>веществ и их комбинаций,</a:t>
            </a:r>
            <a:br>
              <a:rPr lang="ru-RU" dirty="0"/>
            </a:br>
            <a:r>
              <a:rPr lang="ru-RU" dirty="0"/>
              <a:t>а также оригинальные</a:t>
            </a:r>
            <a:br>
              <a:rPr lang="ru-RU" dirty="0"/>
            </a:br>
            <a:r>
              <a:rPr lang="ru-RU" dirty="0"/>
              <a:t>инновационные препараты</a:t>
            </a:r>
          </a:p>
        </p:txBody>
      </p:sp>
    </p:spTree>
    <p:extLst>
      <p:ext uri="{BB962C8B-B14F-4D97-AF65-F5344CB8AC3E}">
        <p14:creationId xmlns:p14="http://schemas.microsoft.com/office/powerpoint/2010/main" val="252269415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рафи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6035130" y="2029598"/>
            <a:ext cx="6956632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Название данного</a:t>
            </a:r>
            <a:br>
              <a:rPr lang="ru-RU" dirty="0"/>
            </a:br>
            <a:r>
              <a:rPr lang="ru-RU" dirty="0"/>
              <a:t>блока информации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6056666" y="3664028"/>
            <a:ext cx="6937374" cy="26572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Постоянный поиск наиболее эффективных действующих</a:t>
            </a:r>
            <a:br>
              <a:rPr lang="ru-RU" dirty="0"/>
            </a:br>
            <a:r>
              <a:rPr lang="ru-RU" dirty="0"/>
              <a:t>веществ и их комбинаций,</a:t>
            </a:r>
            <a:br>
              <a:rPr lang="ru-RU" dirty="0"/>
            </a:br>
            <a:r>
              <a:rPr lang="ru-RU" dirty="0"/>
              <a:t>а также оригинальные</a:t>
            </a:r>
            <a:br>
              <a:rPr lang="ru-RU" dirty="0"/>
            </a:br>
            <a:r>
              <a:rPr lang="ru-RU" dirty="0"/>
              <a:t>инновационные препараты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04294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103759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368" y="3512130"/>
            <a:ext cx="3259345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Таблица 2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5007804" y="3512131"/>
            <a:ext cx="6937374" cy="105070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Сопроводительный текст</a:t>
            </a:r>
            <a:br>
              <a:rPr lang="ru-RU" dirty="0"/>
            </a:br>
            <a:r>
              <a:rPr lang="ru-RU" dirty="0"/>
              <a:t>к данной таблице</a:t>
            </a:r>
          </a:p>
        </p:txBody>
      </p:sp>
    </p:spTree>
    <p:extLst>
      <p:ext uri="{BB962C8B-B14F-4D97-AF65-F5344CB8AC3E}">
        <p14:creationId xmlns:p14="http://schemas.microsoft.com/office/powerpoint/2010/main" val="139833892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298516" y="10086693"/>
            <a:ext cx="6937374" cy="265725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Ленинский проспект, д. 4</a:t>
            </a:r>
            <a:br>
              <a:rPr lang="ru-RU" dirty="0"/>
            </a:br>
            <a:r>
              <a:rPr lang="ru-RU" dirty="0"/>
              <a:t>Москва, 119049</a:t>
            </a:r>
            <a:br>
              <a:rPr lang="ru-RU" dirty="0"/>
            </a:br>
            <a:r>
              <a:rPr lang="ru-RU" dirty="0"/>
              <a:t>тел. +7 (495) 955-00-32</a:t>
            </a:r>
            <a:br>
              <a:rPr lang="ru-RU" dirty="0"/>
            </a:br>
            <a:r>
              <a:rPr lang="ru-RU" dirty="0"/>
              <a:t>e-</a:t>
            </a:r>
            <a:r>
              <a:rPr lang="ru-RU" dirty="0" err="1"/>
              <a:t>mail</a:t>
            </a:r>
            <a:r>
              <a:rPr lang="ru-RU" dirty="0"/>
              <a:t>: kancela@misis.ru</a:t>
            </a:r>
            <a:br>
              <a:rPr lang="ru-RU" dirty="0"/>
            </a:br>
            <a:r>
              <a:rPr lang="ru-RU" dirty="0"/>
              <a:t>misis.ru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7184650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65840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7890843"/>
            <a:ext cx="9952581" cy="2091357"/>
          </a:xfrm>
        </p:spPr>
        <p:txBody>
          <a:bodyPr anchor="t">
            <a:noAutofit/>
          </a:bodyPr>
          <a:lstStyle>
            <a:lvl1pPr algn="l">
              <a:lnSpc>
                <a:spcPts val="7700"/>
              </a:lnSpc>
              <a:defRPr sz="86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презентации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8516" y="10362149"/>
            <a:ext cx="9952581" cy="121022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ru-RU" dirty="0"/>
              <a:t>Подзаголовок в одну, две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0460" y="11867187"/>
            <a:ext cx="3033416" cy="73025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05471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9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или гл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362700" y="5147643"/>
            <a:ext cx="12573000" cy="5539407"/>
          </a:xfrm>
        </p:spPr>
        <p:txBody>
          <a:bodyPr anchor="t">
            <a:noAutofit/>
          </a:bodyPr>
          <a:lstStyle>
            <a:lvl1pPr marL="0" marR="0" indent="0" algn="l" defTabSz="1828709" rtl="0" eaLnBrk="1" fontAlgn="auto" latinLnBrk="0" hangingPunct="1">
              <a:lnSpc>
                <a:spcPts val="13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9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1828709" rtl="0" eaLnBrk="1" fontAlgn="auto" latinLnBrk="0" hangingPunct="1">
              <a:lnSpc>
                <a:spcPts val="137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</a:t>
            </a:r>
            <a:r>
              <a:rPr lang="ru-RU" dirty="0"/>
              <a:t>Заголовок</a:t>
            </a:r>
            <a:br>
              <a:rPr lang="ru-RU" dirty="0"/>
            </a:br>
            <a:r>
              <a:rPr lang="en-US" dirty="0"/>
              <a:t>       </a:t>
            </a:r>
            <a:r>
              <a:rPr lang="ru-RU" dirty="0"/>
              <a:t>раздела</a:t>
            </a:r>
            <a:br>
              <a:rPr lang="ru-RU" dirty="0"/>
            </a:br>
            <a:r>
              <a:rPr lang="ru-RU" dirty="0"/>
              <a:t>или главы</a:t>
            </a:r>
            <a:br>
              <a:rPr lang="ru-RU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8151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9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или глав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7620000" y="5147643"/>
            <a:ext cx="12573000" cy="3748707"/>
          </a:xfrm>
        </p:spPr>
        <p:txBody>
          <a:bodyPr anchor="t">
            <a:noAutofit/>
          </a:bodyPr>
          <a:lstStyle>
            <a:lvl1pPr algn="l">
              <a:lnSpc>
                <a:spcPts val="13700"/>
              </a:lnSpc>
              <a:defRPr sz="159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    </a:t>
            </a:r>
            <a:r>
              <a:rPr lang="ru-RU" dirty="0"/>
              <a:t>короткий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60046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9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или глав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7" y="2163817"/>
            <a:ext cx="7451784" cy="3130078"/>
          </a:xfrm>
        </p:spPr>
        <p:txBody>
          <a:bodyPr anchor="t">
            <a:noAutofit/>
          </a:bodyPr>
          <a:lstStyle>
            <a:lvl1pPr algn="l">
              <a:lnSpc>
                <a:spcPts val="7700"/>
              </a:lnSpc>
              <a:defRPr sz="86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раздела</a:t>
            </a:r>
            <a:br>
              <a:rPr lang="ru-RU" dirty="0"/>
            </a:br>
            <a:r>
              <a:rPr lang="ru-RU" dirty="0"/>
              <a:t>или главы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8516" y="7017374"/>
            <a:ext cx="9952581" cy="299290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bg2"/>
                </a:solidFill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ru-RU" dirty="0"/>
              <a:t>При наличии может</a:t>
            </a:r>
            <a:br>
              <a:rPr lang="ru-RU" dirty="0"/>
            </a:br>
            <a:r>
              <a:rPr lang="ru-RU" dirty="0"/>
              <a:t>размещаться общая</a:t>
            </a:r>
            <a:br>
              <a:rPr lang="ru-RU" dirty="0"/>
            </a:br>
            <a:r>
              <a:rPr lang="ru-RU" dirty="0"/>
              <a:t>информация данного</a:t>
            </a:r>
            <a:br>
              <a:rPr lang="ru-RU" dirty="0"/>
            </a:br>
            <a:r>
              <a:rPr lang="ru-RU" dirty="0"/>
              <a:t>раздела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00460" y="11867187"/>
            <a:ext cx="3033416" cy="73025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5906522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92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878793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в одну</a:t>
            </a:r>
            <a:br>
              <a:rPr lang="ru-RU" dirty="0"/>
            </a:br>
            <a:r>
              <a:rPr lang="ru-RU" dirty="0"/>
              <a:t>или несколько строк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6" y="4379496"/>
            <a:ext cx="10626783" cy="10507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What is Lorem Ipsum?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8516" y="5787113"/>
            <a:ext cx="10626783" cy="6542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is simply dummy </a:t>
            </a:r>
            <a:br>
              <a:rPr lang="en-US" dirty="0"/>
            </a:br>
            <a:r>
              <a:rPr lang="en-US" dirty="0"/>
              <a:t>of the printing and typesetting industry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Lorem Ipsum has been the industry's</a:t>
            </a:r>
            <a:br>
              <a:rPr lang="en-US" dirty="0"/>
            </a:br>
            <a:r>
              <a:rPr lang="en-US" dirty="0"/>
              <a:t>standard dummy text ever since the 1500s, when an unknown printer took a galley</a:t>
            </a:r>
            <a:br>
              <a:rPr lang="en-US" dirty="0"/>
            </a:br>
            <a:r>
              <a:rPr lang="en-US" dirty="0"/>
              <a:t>of type and scrambled it to make a type</a:t>
            </a:r>
            <a:br>
              <a:rPr lang="en-US" dirty="0"/>
            </a:br>
            <a:r>
              <a:rPr lang="en-US" dirty="0"/>
              <a:t>specimen book</a:t>
            </a:r>
            <a:endParaRPr lang="ru-RU" dirty="0"/>
          </a:p>
        </p:txBody>
      </p:sp>
      <p:sp>
        <p:nvSpPr>
          <p:cNvPr id="9" name="Текст 6"/>
          <p:cNvSpPr>
            <a:spLocks noGrp="1"/>
          </p:cNvSpPr>
          <p:nvPr>
            <p:ph type="body" sz="quarter" idx="13" hasCustomPrompt="1"/>
          </p:nvPr>
        </p:nvSpPr>
        <p:spPr>
          <a:xfrm>
            <a:off x="18060989" y="9152022"/>
            <a:ext cx="4930774" cy="59355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endParaRPr lang="ru-RU" dirty="0"/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8060989" y="9745579"/>
            <a:ext cx="4930774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is simply dummy text</a:t>
            </a:r>
            <a:br>
              <a:rPr lang="en-US" dirty="0"/>
            </a:br>
            <a:r>
              <a:rPr lang="en-US" dirty="0"/>
              <a:t>Lorem Ipsum is simply 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5878842" y="8839203"/>
            <a:ext cx="2120397" cy="22699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72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16050292" y="4474746"/>
            <a:ext cx="7362158" cy="247850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«Хотел бы отметить особую роль НИТУ «</a:t>
            </a:r>
            <a:r>
              <a:rPr lang="ru-RU" dirty="0" err="1"/>
              <a:t>МИСиС</a:t>
            </a:r>
            <a:r>
              <a:rPr lang="ru-RU" dirty="0"/>
              <a:t>»</a:t>
            </a:r>
            <a:br>
              <a:rPr lang="ru-RU" dirty="0"/>
            </a:br>
            <a:r>
              <a:rPr lang="ru-RU" dirty="0"/>
              <a:t>в подготовке специалистов для предприятий ОМК.</a:t>
            </a:r>
            <a:br>
              <a:rPr lang="ru-RU" dirty="0"/>
            </a:br>
            <a:r>
              <a:rPr lang="ru-RU" dirty="0"/>
              <a:t>Блестящее качество образования и глубина знаний</a:t>
            </a:r>
            <a:br>
              <a:rPr lang="ru-RU" dirty="0"/>
            </a:br>
            <a:r>
              <a:rPr lang="ru-RU" dirty="0"/>
              <a:t>наших сотрудников, уникальные учебные программы</a:t>
            </a:r>
            <a:br>
              <a:rPr lang="ru-RU" dirty="0"/>
            </a:br>
            <a:r>
              <a:rPr lang="ru-RU" dirty="0"/>
              <a:t>университета, в том числе разработанные специально</a:t>
            </a:r>
            <a:br>
              <a:rPr lang="ru-RU" dirty="0"/>
            </a:br>
            <a:r>
              <a:rPr lang="ru-RU" dirty="0"/>
              <a:t>для нас, — один из главных факторов успеха ОМК»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16050292" y="7110162"/>
            <a:ext cx="7362158" cy="30931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Анатолий Седых</a:t>
            </a: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16050292" y="7382126"/>
            <a:ext cx="7362158" cy="8284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Председатель правления АО «ОМК».</a:t>
            </a:r>
            <a:br>
              <a:rPr lang="ru-RU" dirty="0"/>
            </a:br>
            <a:r>
              <a:rPr lang="ru-RU" dirty="0"/>
              <a:t>Выпускник МИСИС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5084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 userDrawn="1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 userDrawn="1">
          <p15:clr>
            <a:srgbClr val="FBAE40"/>
          </p15:clr>
        </p15:guide>
        <p15:guide id="16" orient="horz" pos="555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737165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7" y="3760060"/>
            <a:ext cx="8461710" cy="293014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is simply dummy</a:t>
            </a:r>
            <a:br>
              <a:rPr lang="en-US" dirty="0"/>
            </a:br>
            <a:r>
              <a:rPr lang="en-US" dirty="0"/>
              <a:t>text of the printing and typesetting</a:t>
            </a:r>
            <a:br>
              <a:rPr lang="en-US" dirty="0"/>
            </a:br>
            <a:r>
              <a:rPr lang="en-US" dirty="0"/>
              <a:t>industry. Lorem Ipsum has been</a:t>
            </a:r>
            <a:br>
              <a:rPr lang="en-US" dirty="0"/>
            </a:br>
            <a:r>
              <a:rPr lang="en-US" dirty="0"/>
              <a:t>the industry's standard dummy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363313" y="7655253"/>
            <a:ext cx="10682129" cy="467486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has been the industry's </a:t>
            </a:r>
            <a:br>
              <a:rPr lang="en-US" dirty="0"/>
            </a:br>
            <a:r>
              <a:rPr lang="en-US" dirty="0"/>
              <a:t>standard dummy text ever since the 1500s,</a:t>
            </a:r>
            <a:br>
              <a:rPr lang="en-US" dirty="0"/>
            </a:br>
            <a:r>
              <a:rPr lang="en-US" dirty="0"/>
              <a:t>when an unknown printer took a galley </a:t>
            </a:r>
          </a:p>
          <a:p>
            <a:pPr lvl="0"/>
            <a:r>
              <a:rPr lang="en-US" dirty="0"/>
              <a:t>Lorem Ipsum has been the industry's </a:t>
            </a:r>
            <a:br>
              <a:rPr lang="en-US" dirty="0"/>
            </a:br>
            <a:r>
              <a:rPr lang="en-US" dirty="0"/>
              <a:t>standard dummy text ever since the 1500s,</a:t>
            </a:r>
            <a:br>
              <a:rPr lang="en-US" dirty="0"/>
            </a:br>
            <a:r>
              <a:rPr lang="en-US" dirty="0"/>
              <a:t>when an unknown printer took a galley</a:t>
            </a:r>
            <a:endParaRPr lang="ru-RU" dirty="0"/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354962" y="5364110"/>
            <a:ext cx="3256513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</a:t>
            </a:r>
            <a:br>
              <a:rPr lang="en-US" dirty="0"/>
            </a:br>
            <a:r>
              <a:rPr lang="en-US" dirty="0"/>
              <a:t>dummy text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2297582" y="3326258"/>
            <a:ext cx="3313893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23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1298516" y="7672908"/>
            <a:ext cx="7129868" cy="247850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«НИТУ «МИСИС» полноправно вошёл в «обойму» тех организаций, которые сотрудничают с CERN. Теперь НИТУ «МИСИС» — не только университет, блистающий в области новых материалов и технологий, но и организация, имеющая отношение к участию России  в самых ярких проектах в области</a:t>
            </a:r>
            <a:r>
              <a:rPr lang="en-US" dirty="0"/>
              <a:t> </a:t>
            </a:r>
            <a:r>
              <a:rPr lang="ru-RU" dirty="0"/>
              <a:t>физики частиц»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1298516" y="10548418"/>
            <a:ext cx="7129868" cy="27196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Григорий Трубников</a:t>
            </a: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1298516" y="10820381"/>
            <a:ext cx="7129868" cy="82842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заместитель министра науки </a:t>
            </a:r>
            <a:br>
              <a:rPr lang="ru-RU" dirty="0"/>
            </a:br>
            <a:r>
              <a:rPr lang="ru-RU" dirty="0"/>
              <a:t>и высшего образования РФ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6047487" y="5364110"/>
            <a:ext cx="3256513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</a:t>
            </a:r>
            <a:br>
              <a:rPr lang="en-US" dirty="0"/>
            </a:br>
            <a:r>
              <a:rPr lang="en-US" dirty="0"/>
              <a:t>dummy text</a:t>
            </a:r>
            <a:endParaRPr lang="ru-RU" dirty="0"/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5990107" y="3326258"/>
            <a:ext cx="3313893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115</a:t>
            </a:r>
            <a:endParaRPr lang="ru-RU" dirty="0"/>
          </a:p>
        </p:txBody>
      </p:sp>
      <p:sp>
        <p:nvSpPr>
          <p:cNvPr id="22" name="Текст 6"/>
          <p:cNvSpPr>
            <a:spLocks noGrp="1"/>
          </p:cNvSpPr>
          <p:nvPr>
            <p:ph type="body" sz="quarter" idx="24" hasCustomPrompt="1"/>
          </p:nvPr>
        </p:nvSpPr>
        <p:spPr>
          <a:xfrm>
            <a:off x="19722471" y="5364110"/>
            <a:ext cx="3256513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</a:t>
            </a:r>
            <a:br>
              <a:rPr lang="en-US" dirty="0"/>
            </a:br>
            <a:r>
              <a:rPr lang="en-US" dirty="0"/>
              <a:t>dummy text</a:t>
            </a:r>
            <a:endParaRPr lang="ru-RU" dirty="0"/>
          </a:p>
        </p:txBody>
      </p:sp>
      <p:sp>
        <p:nvSpPr>
          <p:cNvPr id="23" name="Текст 6"/>
          <p:cNvSpPr>
            <a:spLocks noGrp="1"/>
          </p:cNvSpPr>
          <p:nvPr>
            <p:ph type="body" sz="quarter" idx="25" hasCustomPrompt="1"/>
          </p:nvPr>
        </p:nvSpPr>
        <p:spPr>
          <a:xfrm>
            <a:off x="19665091" y="3326258"/>
            <a:ext cx="3313893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824631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ографик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7" y="2030650"/>
            <a:ext cx="6956483" cy="293014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is simply</a:t>
            </a:r>
            <a:br>
              <a:rPr lang="en-US" dirty="0"/>
            </a:br>
            <a:r>
              <a:rPr lang="en-US" dirty="0"/>
              <a:t>dummy text of the printing and typesetting industry</a:t>
            </a:r>
          </a:p>
          <a:p>
            <a:pPr lvl="0"/>
            <a:r>
              <a:rPr lang="en-US" dirty="0"/>
              <a:t>Lorem Ipsum has been</a:t>
            </a:r>
            <a:br>
              <a:rPr lang="en-US" dirty="0"/>
            </a:br>
            <a:r>
              <a:rPr lang="en-US" dirty="0"/>
              <a:t>the industry's standard dummy text ever since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347575" y="8534188"/>
            <a:ext cx="10738355" cy="95663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Lorem Ipsum Lorem</a:t>
            </a:r>
            <a:endParaRPr lang="ru-RU" dirty="0"/>
          </a:p>
        </p:txBody>
      </p:sp>
      <p:sp>
        <p:nvSpPr>
          <p:cNvPr id="10" name="Текст 6"/>
          <p:cNvSpPr>
            <a:spLocks noGrp="1"/>
          </p:cNvSpPr>
          <p:nvPr>
            <p:ph type="body" sz="quarter" idx="14" hasCustomPrompt="1"/>
          </p:nvPr>
        </p:nvSpPr>
        <p:spPr>
          <a:xfrm>
            <a:off x="12354962" y="3744860"/>
            <a:ext cx="3761338" cy="141972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</a:t>
            </a:r>
            <a:br>
              <a:rPr lang="en-US" dirty="0"/>
            </a:br>
            <a:r>
              <a:rPr lang="en-US" dirty="0"/>
              <a:t>is simply dummy</a:t>
            </a:r>
            <a:br>
              <a:rPr lang="en-US" dirty="0"/>
            </a:br>
            <a:r>
              <a:rPr lang="en-US" dirty="0"/>
              <a:t>text of the printing</a:t>
            </a:r>
            <a:endParaRPr lang="ru-RU" dirty="0"/>
          </a:p>
        </p:txBody>
      </p:sp>
      <p:sp>
        <p:nvSpPr>
          <p:cNvPr id="11" name="Текст 6"/>
          <p:cNvSpPr>
            <a:spLocks noGrp="1"/>
          </p:cNvSpPr>
          <p:nvPr>
            <p:ph type="body" sz="quarter" idx="15" hasCustomPrompt="1"/>
          </p:nvPr>
        </p:nvSpPr>
        <p:spPr>
          <a:xfrm>
            <a:off x="12297582" y="1707008"/>
            <a:ext cx="3749905" cy="20378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62%</a:t>
            </a:r>
            <a:endParaRPr lang="ru-RU" dirty="0"/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6" hasCustomPrompt="1"/>
          </p:nvPr>
        </p:nvSpPr>
        <p:spPr>
          <a:xfrm>
            <a:off x="1298516" y="7096435"/>
            <a:ext cx="6135954" cy="2875509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«НИТУ «МИСИС» полноправно вошёл в «обойму» тех организаций, которые сотрудничают с CERN. Теперь НИТУ «МИСИС» — не только университет, блистающий в области новых материалов и технологий, но и организация, имеющая отношение к участию  России в самых ярких проектах в области</a:t>
            </a:r>
            <a:r>
              <a:rPr lang="en-US" dirty="0"/>
              <a:t> </a:t>
            </a:r>
            <a:r>
              <a:rPr lang="ru-RU" dirty="0"/>
              <a:t>физики частиц»</a:t>
            </a:r>
          </a:p>
        </p:txBody>
      </p:sp>
      <p:sp>
        <p:nvSpPr>
          <p:cNvPr id="13" name="Текст 6"/>
          <p:cNvSpPr>
            <a:spLocks noGrp="1"/>
          </p:cNvSpPr>
          <p:nvPr>
            <p:ph type="body" sz="quarter" idx="17" hasCustomPrompt="1"/>
          </p:nvPr>
        </p:nvSpPr>
        <p:spPr>
          <a:xfrm>
            <a:off x="1298516" y="10309875"/>
            <a:ext cx="6956484" cy="27196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1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Григорий Трубников</a:t>
            </a:r>
          </a:p>
        </p:txBody>
      </p:sp>
      <p:sp>
        <p:nvSpPr>
          <p:cNvPr id="14" name="Текст 6"/>
          <p:cNvSpPr>
            <a:spLocks noGrp="1"/>
          </p:cNvSpPr>
          <p:nvPr>
            <p:ph type="body" sz="quarter" idx="18" hasCustomPrompt="1"/>
          </p:nvPr>
        </p:nvSpPr>
        <p:spPr>
          <a:xfrm>
            <a:off x="1298516" y="10581838"/>
            <a:ext cx="6956484" cy="8291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700" b="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заместитель министра науки </a:t>
            </a:r>
            <a:br>
              <a:rPr lang="ru-RU" dirty="0"/>
            </a:br>
            <a:r>
              <a:rPr lang="ru-RU" dirty="0"/>
              <a:t>и высшего образования РФ</a:t>
            </a: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9"/>
          </p:nvPr>
        </p:nvSpPr>
        <p:spPr>
          <a:xfrm>
            <a:off x="1302654" y="12664440"/>
            <a:ext cx="6952346" cy="730250"/>
          </a:xfrm>
        </p:spPr>
        <p:txBody>
          <a:bodyPr/>
          <a:lstStyle>
            <a:lvl1pPr algn="l">
              <a:defRPr sz="15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>
          <a:xfrm>
            <a:off x="19812000" y="12630986"/>
            <a:ext cx="3289668" cy="730250"/>
          </a:xfrm>
        </p:spPr>
        <p:txBody>
          <a:bodyPr/>
          <a:lstStyle>
            <a:lvl1pPr>
              <a:defRPr sz="2300">
                <a:solidFill>
                  <a:schemeClr val="accent1"/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Текст 6"/>
          <p:cNvSpPr>
            <a:spLocks noGrp="1"/>
          </p:cNvSpPr>
          <p:nvPr>
            <p:ph type="body" sz="quarter" idx="21" hasCustomPrompt="1"/>
          </p:nvPr>
        </p:nvSpPr>
        <p:spPr>
          <a:xfrm>
            <a:off x="8674101" y="12856752"/>
            <a:ext cx="6937374" cy="35514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Докладчик (при необходимости)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9812000" y="655721"/>
            <a:ext cx="32733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accent1"/>
                </a:solidFill>
              </a:rPr>
              <a:t>misis.ru</a:t>
            </a:r>
            <a:endParaRPr lang="ru-RU" sz="1600" dirty="0">
              <a:solidFill>
                <a:schemeClr val="accent1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48" y="399072"/>
            <a:ext cx="2394000" cy="961940"/>
          </a:xfrm>
          <a:prstGeom prst="rect">
            <a:avLst/>
          </a:prstGeom>
        </p:spPr>
      </p:pic>
      <p:sp>
        <p:nvSpPr>
          <p:cNvPr id="24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12363313" y="9448799"/>
            <a:ext cx="10738355" cy="2900363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Lorem Ipsum is simply dummy text of the</a:t>
            </a:r>
            <a:br>
              <a:rPr lang="en-US" dirty="0"/>
            </a:br>
            <a:r>
              <a:rPr lang="en-US" dirty="0"/>
              <a:t>printing and typesetting industry Lorem Ipsum has been the industry's standard dummy text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56373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189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и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8516" y="2115691"/>
            <a:ext cx="10626783" cy="1103759"/>
          </a:xfrm>
        </p:spPr>
        <p:txBody>
          <a:bodyPr anchor="t">
            <a:noAutofit/>
          </a:bodyPr>
          <a:lstStyle>
            <a:lvl1pPr algn="l">
              <a:lnSpc>
                <a:spcPts val="6700"/>
              </a:lnSpc>
              <a:defRPr sz="73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/>
              <a:t>Заголовок раздела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65" y="5430202"/>
            <a:ext cx="162178" cy="1260000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1298516" y="3655596"/>
            <a:ext cx="10626783" cy="1050706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2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What is Lorem Ipsum?</a:t>
            </a:r>
            <a:endParaRPr lang="ru-RU" dirty="0"/>
          </a:p>
        </p:txBody>
      </p:sp>
      <p:sp>
        <p:nvSpPr>
          <p:cNvPr id="8" name="Текст 6"/>
          <p:cNvSpPr>
            <a:spLocks noGrp="1"/>
          </p:cNvSpPr>
          <p:nvPr>
            <p:ph type="body" sz="quarter" idx="12" hasCustomPrompt="1"/>
          </p:nvPr>
        </p:nvSpPr>
        <p:spPr>
          <a:xfrm>
            <a:off x="1295399" y="5123398"/>
            <a:ext cx="6937375" cy="6542999"/>
          </a:xfrm>
        </p:spPr>
        <p:txBody>
          <a:bodyPr>
            <a:noAutofit/>
          </a:bodyPr>
          <a:lstStyle>
            <a:lvl1pPr marL="723900" indent="-723900">
              <a:lnSpc>
                <a:spcPct val="100000"/>
              </a:lnSpc>
              <a:spcBef>
                <a:spcPts val="0"/>
              </a:spcBef>
              <a:buFontTx/>
              <a:buBlip>
                <a:blip r:embed="rId3"/>
              </a:buBlip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Организация и управление научно-образовательным</a:t>
            </a:r>
            <a:br>
              <a:rPr lang="ru-RU" dirty="0"/>
            </a:br>
            <a:r>
              <a:rPr lang="ru-RU" dirty="0"/>
              <a:t>процессом по программам</a:t>
            </a:r>
            <a:br>
              <a:rPr lang="ru-RU" dirty="0"/>
            </a:br>
            <a:r>
              <a:rPr lang="ru-RU" dirty="0"/>
              <a:t>подготовки научно-</a:t>
            </a:r>
            <a:br>
              <a:rPr lang="ru-RU" dirty="0"/>
            </a:br>
            <a:r>
              <a:rPr lang="ru-RU" dirty="0"/>
              <a:t>педагогических кадров</a:t>
            </a:r>
            <a:br>
              <a:rPr lang="ru-RU" dirty="0"/>
            </a:br>
            <a:r>
              <a:rPr lang="ru-RU" dirty="0"/>
              <a:t>в аспирантуре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Разработка нормативной</a:t>
            </a:r>
            <a:br>
              <a:rPr lang="ru-RU" dirty="0"/>
            </a:br>
            <a:r>
              <a:rPr lang="ru-RU" dirty="0"/>
              <a:t>и методической документации</a:t>
            </a:r>
            <a:br>
              <a:rPr lang="ru-RU" dirty="0"/>
            </a:br>
            <a:r>
              <a:rPr lang="ru-RU" dirty="0"/>
              <a:t>по осуществлению </a:t>
            </a:r>
            <a:br>
              <a:rPr lang="ru-RU" dirty="0"/>
            </a:br>
            <a:r>
              <a:rPr lang="ru-RU" dirty="0"/>
              <a:t>научно-образовательной</a:t>
            </a:r>
            <a:br>
              <a:rPr lang="ru-RU" dirty="0"/>
            </a:br>
            <a:r>
              <a:rPr lang="ru-RU" dirty="0"/>
              <a:t>деятельности в аспирантуре</a:t>
            </a:r>
          </a:p>
        </p:txBody>
      </p:sp>
      <p:sp>
        <p:nvSpPr>
          <p:cNvPr id="20" name="Текст 6"/>
          <p:cNvSpPr>
            <a:spLocks noGrp="1"/>
          </p:cNvSpPr>
          <p:nvPr>
            <p:ph type="body" sz="quarter" idx="22" hasCustomPrompt="1"/>
          </p:nvPr>
        </p:nvSpPr>
        <p:spPr>
          <a:xfrm>
            <a:off x="8674101" y="5123397"/>
            <a:ext cx="6937374" cy="6542999"/>
          </a:xfrm>
        </p:spPr>
        <p:txBody>
          <a:bodyPr>
            <a:noAutofit/>
          </a:bodyPr>
          <a:lstStyle>
            <a:lvl1pPr marL="723900" indent="-723900">
              <a:lnSpc>
                <a:spcPct val="100000"/>
              </a:lnSpc>
              <a:spcBef>
                <a:spcPts val="0"/>
              </a:spcBef>
              <a:buFontTx/>
              <a:buBlip>
                <a:blip r:embed="rId3"/>
              </a:buBlip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Организация и управление научно-образовательным</a:t>
            </a:r>
            <a:br>
              <a:rPr lang="ru-RU" dirty="0"/>
            </a:br>
            <a:r>
              <a:rPr lang="ru-RU" dirty="0"/>
              <a:t>процессом по программам</a:t>
            </a:r>
            <a:br>
              <a:rPr lang="ru-RU" dirty="0"/>
            </a:br>
            <a:r>
              <a:rPr lang="ru-RU" dirty="0"/>
              <a:t>подготовки научно-</a:t>
            </a:r>
            <a:br>
              <a:rPr lang="ru-RU" dirty="0"/>
            </a:br>
            <a:r>
              <a:rPr lang="ru-RU" dirty="0"/>
              <a:t>педагогических кадров</a:t>
            </a:r>
            <a:br>
              <a:rPr lang="ru-RU" dirty="0"/>
            </a:br>
            <a:r>
              <a:rPr lang="ru-RU" dirty="0"/>
              <a:t>в аспирантуре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Разработка нормативной</a:t>
            </a:r>
            <a:br>
              <a:rPr lang="ru-RU" dirty="0"/>
            </a:br>
            <a:r>
              <a:rPr lang="ru-RU" dirty="0"/>
              <a:t>и методической документации</a:t>
            </a:r>
            <a:br>
              <a:rPr lang="ru-RU" dirty="0"/>
            </a:br>
            <a:r>
              <a:rPr lang="ru-RU" dirty="0"/>
              <a:t>по осуществлению </a:t>
            </a:r>
            <a:br>
              <a:rPr lang="ru-RU" dirty="0"/>
            </a:br>
            <a:r>
              <a:rPr lang="ru-RU" dirty="0"/>
              <a:t>научно-образовательной</a:t>
            </a:r>
            <a:br>
              <a:rPr lang="ru-RU" dirty="0"/>
            </a:br>
            <a:r>
              <a:rPr lang="ru-RU" dirty="0"/>
              <a:t>деятельности в аспирантуре</a:t>
            </a:r>
          </a:p>
        </p:txBody>
      </p:sp>
      <p:sp>
        <p:nvSpPr>
          <p:cNvPr id="21" name="Текст 6"/>
          <p:cNvSpPr>
            <a:spLocks noGrp="1"/>
          </p:cNvSpPr>
          <p:nvPr>
            <p:ph type="body" sz="quarter" idx="23" hasCustomPrompt="1"/>
          </p:nvPr>
        </p:nvSpPr>
        <p:spPr>
          <a:xfrm>
            <a:off x="16052801" y="5123397"/>
            <a:ext cx="6938961" cy="6542999"/>
          </a:xfrm>
        </p:spPr>
        <p:txBody>
          <a:bodyPr>
            <a:noAutofit/>
          </a:bodyPr>
          <a:lstStyle>
            <a:lvl1pPr marL="723900" indent="-723900">
              <a:lnSpc>
                <a:spcPct val="100000"/>
              </a:lnSpc>
              <a:spcBef>
                <a:spcPts val="0"/>
              </a:spcBef>
              <a:buFontTx/>
              <a:buBlip>
                <a:blip r:embed="rId3"/>
              </a:buBlip>
              <a:defRPr sz="3000">
                <a:solidFill>
                  <a:schemeClr val="tx2"/>
                </a:solidFill>
                <a:latin typeface="TT Norms Pro" panose="020B0103030101020204" pitchFamily="34" charset="0"/>
              </a:defRPr>
            </a:lvl1pPr>
          </a:lstStyle>
          <a:p>
            <a:pPr lvl="0"/>
            <a:r>
              <a:rPr lang="ru-RU" dirty="0"/>
              <a:t>Организация и управление научно-образовательным</a:t>
            </a:r>
            <a:br>
              <a:rPr lang="ru-RU" dirty="0"/>
            </a:br>
            <a:r>
              <a:rPr lang="ru-RU" dirty="0"/>
              <a:t>процессом по программам</a:t>
            </a:r>
            <a:br>
              <a:rPr lang="ru-RU" dirty="0"/>
            </a:br>
            <a:r>
              <a:rPr lang="ru-RU" dirty="0"/>
              <a:t>подготовки научно-</a:t>
            </a:r>
            <a:br>
              <a:rPr lang="ru-RU" dirty="0"/>
            </a:br>
            <a:r>
              <a:rPr lang="ru-RU" dirty="0"/>
              <a:t>педагогических кадров</a:t>
            </a:r>
            <a:br>
              <a:rPr lang="ru-RU" dirty="0"/>
            </a:br>
            <a:r>
              <a:rPr lang="ru-RU" dirty="0"/>
              <a:t>в аспирантуре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ru-RU" dirty="0"/>
              <a:t>Разработка нормативной</a:t>
            </a:r>
            <a:br>
              <a:rPr lang="ru-RU" dirty="0"/>
            </a:br>
            <a:r>
              <a:rPr lang="ru-RU" dirty="0"/>
              <a:t>и методической документации</a:t>
            </a:r>
            <a:br>
              <a:rPr lang="ru-RU" dirty="0"/>
            </a:br>
            <a:r>
              <a:rPr lang="ru-RU" dirty="0"/>
              <a:t>по осуществлению </a:t>
            </a:r>
            <a:br>
              <a:rPr lang="ru-RU" dirty="0"/>
            </a:br>
            <a:r>
              <a:rPr lang="ru-RU" dirty="0"/>
              <a:t>научно-образовательной</a:t>
            </a:r>
            <a:br>
              <a:rPr lang="ru-RU" dirty="0"/>
            </a:br>
            <a:r>
              <a:rPr lang="ru-RU" dirty="0"/>
              <a:t>деятельности в аспирантуре</a:t>
            </a:r>
          </a:p>
        </p:txBody>
      </p:sp>
    </p:spTree>
    <p:extLst>
      <p:ext uri="{BB962C8B-B14F-4D97-AF65-F5344CB8AC3E}">
        <p14:creationId xmlns:p14="http://schemas.microsoft.com/office/powerpoint/2010/main" val="323626019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pos="876">
          <p15:clr>
            <a:srgbClr val="FBAE40"/>
          </p15:clr>
        </p15:guide>
        <p15:guide id="2" pos="14483">
          <p15:clr>
            <a:srgbClr val="FBAE40"/>
          </p15:clr>
        </p15:guide>
        <p15:guide id="3" pos="2871">
          <p15:clr>
            <a:srgbClr val="FBAE40"/>
          </p15:clr>
        </p15:guide>
        <p15:guide id="4" pos="3212" userDrawn="1">
          <p15:clr>
            <a:srgbClr val="FBAE40"/>
          </p15:clr>
        </p15:guide>
        <p15:guide id="5" pos="5200">
          <p15:clr>
            <a:srgbClr val="FBAE40"/>
          </p15:clr>
        </p15:guide>
        <p15:guide id="6" pos="5512">
          <p15:clr>
            <a:srgbClr val="FBAE40"/>
          </p15:clr>
        </p15:guide>
        <p15:guide id="7" pos="7512">
          <p15:clr>
            <a:srgbClr val="FBAE40"/>
          </p15:clr>
        </p15:guide>
        <p15:guide id="8" pos="7838">
          <p15:clr>
            <a:srgbClr val="FBAE40"/>
          </p15:clr>
        </p15:guide>
        <p15:guide id="9" pos="9834">
          <p15:clr>
            <a:srgbClr val="FBAE40"/>
          </p15:clr>
        </p15:guide>
        <p15:guide id="10" pos="10152">
          <p15:clr>
            <a:srgbClr val="FBAE40"/>
          </p15:clr>
        </p15:guide>
        <p15:guide id="11" pos="12160">
          <p15:clr>
            <a:srgbClr val="FBAE40"/>
          </p15:clr>
        </p15:guide>
        <p15:guide id="12" pos="12480">
          <p15:clr>
            <a:srgbClr val="FBAE40"/>
          </p15:clr>
        </p15:guide>
        <p15:guide id="13" orient="horz" pos="1344">
          <p15:clr>
            <a:srgbClr val="FBAE40"/>
          </p15:clr>
        </p15:guide>
        <p15:guide id="14" orient="horz" pos="7767">
          <p15:clr>
            <a:srgbClr val="FBAE40"/>
          </p15:clr>
        </p15:guide>
        <p15:guide id="15" orient="horz" pos="8232">
          <p15:clr>
            <a:srgbClr val="FBAE40"/>
          </p15:clr>
        </p15:guide>
        <p15:guide id="16" orient="horz" pos="55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5E2A4-72D4-4DC4-9470-54C0EE06E4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532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76" r:id="rId3"/>
    <p:sldLayoutId id="2147483677" r:id="rId4"/>
    <p:sldLayoutId id="2147483678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</p:sldLayoutIdLs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42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3.sv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6.png"/><Relationship Id="rId7" Type="http://schemas.openxmlformats.org/officeDocument/2006/relationships/image" Target="../media/image2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15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jpe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36.jpeg"/><Relationship Id="rId10" Type="http://schemas.openxmlformats.org/officeDocument/2006/relationships/image" Target="../media/image34.wmf"/><Relationship Id="rId4" Type="http://schemas.openxmlformats.org/officeDocument/2006/relationships/image" Target="../media/image16.png"/><Relationship Id="rId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8415" y="11886149"/>
            <a:ext cx="9952581" cy="1210226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Белгородская область</a:t>
            </a:r>
          </a:p>
          <a:p>
            <a:r>
              <a:rPr lang="ru-RU" dirty="0"/>
              <a:t> г. Старый Оскол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8302" t="27333" r="8497" b="10889"/>
          <a:stretch/>
        </p:blipFill>
        <p:spPr>
          <a:xfrm>
            <a:off x="11430000" y="159378"/>
            <a:ext cx="12952413" cy="135566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8415" y="3726220"/>
            <a:ext cx="20342285" cy="4433042"/>
          </a:xfrm>
        </p:spPr>
        <p:txBody>
          <a:bodyPr/>
          <a:lstStyle/>
          <a:p>
            <a:r>
              <a:rPr lang="ru-RU" sz="8000" dirty="0"/>
              <a:t>ВСЕРОССИЙСКИЙ </a:t>
            </a:r>
            <a:br>
              <a:rPr lang="ru-RU" sz="8000" dirty="0"/>
            </a:br>
            <a:r>
              <a:rPr lang="ru-RU" sz="8000" dirty="0"/>
              <a:t>КОНКУРС  ЛУЧШИХ  ПРАКТИК  ТРУДОУСТРОЙСТВА </a:t>
            </a:r>
            <a:r>
              <a:rPr lang="ru-RU" sz="8000" dirty="0" smtClean="0"/>
              <a:t>МОЛОДЕЖИ </a:t>
            </a:r>
            <a:br>
              <a:rPr lang="ru-RU" sz="8000" dirty="0" smtClean="0"/>
            </a:br>
            <a:r>
              <a:rPr lang="ru-RU" sz="8000" dirty="0" smtClean="0"/>
              <a:t>В 2024 ГОДУ </a:t>
            </a:r>
            <a:br>
              <a:rPr lang="ru-RU" sz="8000" dirty="0" smtClean="0"/>
            </a:br>
            <a:r>
              <a:rPr lang="ru-RU" sz="8000" dirty="0"/>
              <a:t/>
            </a:r>
            <a:br>
              <a:rPr lang="ru-RU" sz="8000" dirty="0"/>
            </a:br>
            <a:endParaRPr lang="ru-RU" sz="8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98415" y="8599196"/>
            <a:ext cx="11769785" cy="3446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chemeClr val="tx2"/>
                </a:solidFill>
              </a:rPr>
              <a:t>Старооскольский технологический институт </a:t>
            </a:r>
            <a:r>
              <a:rPr lang="ru-RU" sz="2800" b="1" dirty="0" smtClean="0">
                <a:solidFill>
                  <a:schemeClr val="tx2"/>
                </a:solidFill>
              </a:rPr>
              <a:t>им. </a:t>
            </a:r>
            <a:r>
              <a:rPr lang="ru-RU" sz="2800" b="1" dirty="0">
                <a:solidFill>
                  <a:schemeClr val="tx2"/>
                </a:solidFill>
              </a:rPr>
              <a:t>А.А. </a:t>
            </a:r>
            <a:r>
              <a:rPr lang="ru-RU" sz="2800" b="1" dirty="0" smtClean="0">
                <a:solidFill>
                  <a:schemeClr val="tx2"/>
                </a:solidFill>
              </a:rPr>
              <a:t>Угарова </a:t>
            </a:r>
            <a:endParaRPr lang="ru-RU" sz="2800" b="1" dirty="0">
              <a:solidFill>
                <a:schemeClr val="tx2"/>
              </a:solidFill>
            </a:endParaRPr>
          </a:p>
          <a:p>
            <a:pPr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chemeClr val="tx2"/>
                </a:solidFill>
              </a:rPr>
              <a:t>(филиал) федерального государственного автономного образовательного учреждения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chemeClr val="tx2"/>
                </a:solidFill>
              </a:rPr>
              <a:t>высшего образования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2800" b="1" dirty="0">
                <a:solidFill>
                  <a:schemeClr val="tx2"/>
                </a:solidFill>
              </a:rPr>
              <a:t>«Национальный исследовательский технологический университет «МИСИС»</a:t>
            </a:r>
          </a:p>
        </p:txBody>
      </p:sp>
    </p:spTree>
    <p:extLst>
      <p:ext uri="{BB962C8B-B14F-4D97-AF65-F5344CB8AC3E}">
        <p14:creationId xmlns:p14="http://schemas.microsoft.com/office/powerpoint/2010/main" val="143850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345409" y="1925774"/>
            <a:ext cx="14842632" cy="1878793"/>
          </a:xfrm>
        </p:spPr>
        <p:txBody>
          <a:bodyPr/>
          <a:lstStyle/>
          <a:p>
            <a:r>
              <a:rPr lang="ru-RU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Количественные и качественные результаты реализации практики</a:t>
            </a:r>
            <a:br>
              <a:rPr lang="ru-RU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7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2"/>
          </p:nvPr>
        </p:nvSpPr>
        <p:spPr>
          <a:xfrm>
            <a:off x="771679" y="4748846"/>
            <a:ext cx="15570291" cy="8451339"/>
          </a:xfrm>
        </p:spPr>
        <p:txBody>
          <a:bodyPr/>
          <a:lstStyle/>
          <a:p>
            <a:pPr marL="571500" indent="-571500" algn="just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Разработан инновационный подход в образовательной деятельности.</a:t>
            </a:r>
          </a:p>
          <a:p>
            <a:pPr marL="571500" indent="-571500" algn="just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Выявлен  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соответствующий набор индикаторов освоения компетенций и совокупность дисциплин (модулей), практик, НИР, необходимых для решения производственных задач. </a:t>
            </a:r>
            <a:endParaRPr lang="ru-RU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 algn="just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Сформирована 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образовательная траектория обучения индивидуально по каждому направлению 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подготовки.</a:t>
            </a: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 algn="just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 реализации  практики  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приняли  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  27  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студентов, 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которые объединились в  восемь образовательно-производственных групп, сформированных по тематикам решаемых задач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571500" indent="-571500" algn="just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Погружение в специфику производства, что в будущем поспособствует стать успешным сотрудником.</a:t>
            </a:r>
          </a:p>
          <a:p>
            <a:pPr marL="571500" indent="-571500" algn="just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Студенты проявили интерес к практической 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научной 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деятельности, а творческий подход позволил получить неординарные технические решения.</a:t>
            </a:r>
          </a:p>
          <a:p>
            <a:pPr algn="just"/>
            <a:endParaRPr lang="ru-RU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sz="3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z="36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10</a:t>
            </a:fld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833" y="765923"/>
            <a:ext cx="5714944" cy="8930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79" y="504625"/>
            <a:ext cx="3716937" cy="1415613"/>
          </a:xfrm>
          <a:prstGeom prst="rect">
            <a:avLst/>
          </a:prstGeom>
        </p:spPr>
      </p:pic>
      <p:pic>
        <p:nvPicPr>
          <p:cNvPr id="18" name="Picture 2" descr="C:\Users\Пользователь\Desktop\ЦЕНТР КАРЬЕРЫ\ОПГ\ФОТО\защита\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4" b="22720"/>
          <a:stretch/>
        </p:blipFill>
        <p:spPr bwMode="auto">
          <a:xfrm>
            <a:off x="16822687" y="5486401"/>
            <a:ext cx="7022373" cy="593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28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71679" y="2115691"/>
            <a:ext cx="15369470" cy="1878793"/>
          </a:xfrm>
        </p:spPr>
        <p:txBody>
          <a:bodyPr/>
          <a:lstStyle/>
          <a:p>
            <a:r>
              <a:rPr lang="ru-RU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Решены </a:t>
            </a:r>
            <a:r>
              <a:rPr lang="ru-RU" sz="5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восемь </a:t>
            </a:r>
            <a:r>
              <a:rPr lang="ru-RU" sz="5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производственных задач: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2"/>
          </p:nvPr>
        </p:nvSpPr>
        <p:spPr>
          <a:xfrm>
            <a:off x="771679" y="3321544"/>
            <a:ext cx="14748387" cy="2696784"/>
          </a:xfrm>
        </p:spPr>
        <p:txBody>
          <a:bodyPr/>
          <a:lstStyle/>
          <a:p>
            <a:pPr marL="742950" indent="-742950" algn="just"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Анализ 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возможных технических решений (систем автоматического 3Д-сканирования) для контроля объема выпускаемой продукции - окатышей на складе 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ФОК.</a:t>
            </a: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indent="-742950" algn="just"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Анализ 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потенциально применимых методов контроля уровня и имеющихся на рынке датчиков для совершенствования существующей системы определения высоты слоя 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окатышей.</a:t>
            </a: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indent="-742950" algn="just"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Расчет </a:t>
            </a:r>
            <a:r>
              <a:rPr lang="ru-RU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уставок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релейных защит  электроустановок напряжением 6-35 </a:t>
            </a:r>
            <a:r>
              <a:rPr lang="ru-RU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кВ.</a:t>
            </a: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indent="-742950" algn="just"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Снижение 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содержания мелочи в 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выпускаемой продукции.</a:t>
            </a: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indent="-742950" algn="just"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Уменьшение 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степени вторичного окисления </a:t>
            </a:r>
            <a:r>
              <a:rPr lang="ru-RU" sz="3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металлизованной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продукции.</a:t>
            </a: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indent="-742950" algn="just"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Переработка 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побочной продукции (шлама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indent="-742950" algn="just"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Разработка 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базы мачтовой анкерной системы</a:t>
            </a:r>
          </a:p>
          <a:p>
            <a:pPr marL="742950" indent="-742950" algn="just">
              <a:buClr>
                <a:schemeClr val="accent4">
                  <a:lumMod val="75000"/>
                </a:schemeClr>
              </a:buClr>
              <a:buFont typeface="+mj-lt"/>
              <a:buAutoNum type="arabicPeriod"/>
            </a:pP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Расчет 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геометрических параметров кругов и разработка универсальной траверсы для разгрузки 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станков.</a:t>
            </a: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z="36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11</a:t>
            </a:fld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833" y="765923"/>
            <a:ext cx="5714944" cy="8930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79" y="504625"/>
            <a:ext cx="3716937" cy="1415613"/>
          </a:xfrm>
          <a:prstGeom prst="rect">
            <a:avLst/>
          </a:prstGeom>
        </p:spPr>
      </p:pic>
      <p:pic>
        <p:nvPicPr>
          <p:cNvPr id="12" name="Picture 4" descr="https://sun9-32.userapi.com/impg/NO7mj-uRuwxTg2G6GKbSxKGKbivw6ZO8zcl48g/7BWKQ0SPbEM.jpg?size=1280x882&amp;quality=95&amp;sign=c3240e950b56e89ae4a91158fa33de9d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84"/>
          <a:stretch/>
        </p:blipFill>
        <p:spPr bwMode="auto">
          <a:xfrm>
            <a:off x="16396602" y="7512218"/>
            <a:ext cx="6861983" cy="5116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9" t="21692" r="30160" b="24701"/>
          <a:stretch/>
        </p:blipFill>
        <p:spPr bwMode="auto">
          <a:xfrm>
            <a:off x="16396602" y="2120881"/>
            <a:ext cx="6861983" cy="517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270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2"/>
          </p:nvPr>
        </p:nvSpPr>
        <p:spPr>
          <a:xfrm>
            <a:off x="949567" y="5817927"/>
            <a:ext cx="11359664" cy="1371600"/>
          </a:xfrm>
          <a:noFill/>
        </p:spPr>
        <p:txBody>
          <a:bodyPr/>
          <a:lstStyle/>
          <a:p>
            <a:pPr marL="571500" indent="-5715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студент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второго курса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магистратуры, </a:t>
            </a:r>
          </a:p>
          <a:p>
            <a:pPr marL="571500" indent="-5715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 студентов бакалавриата, 6 выпускников.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26"/>
          </p:nvPr>
        </p:nvSpPr>
        <p:spPr>
          <a:xfrm>
            <a:off x="949567" y="5013634"/>
            <a:ext cx="11010900" cy="801011"/>
          </a:xfrm>
        </p:spPr>
        <p:txBody>
          <a:bodyPr/>
          <a:lstStyle/>
          <a:p>
            <a:r>
              <a:rPr lang="ru-RU" sz="4000" dirty="0" smtClean="0"/>
              <a:t>Трудоустройство в АО «Лебединский ГОК»:</a:t>
            </a:r>
            <a:endParaRPr lang="ru-RU" sz="4000" dirty="0"/>
          </a:p>
          <a:p>
            <a:endParaRPr lang="ru-RU" sz="4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27"/>
          </p:nvPr>
        </p:nvSpPr>
        <p:spPr>
          <a:xfrm>
            <a:off x="949567" y="8042968"/>
            <a:ext cx="11406555" cy="881575"/>
          </a:xfrm>
          <a:noFill/>
        </p:spPr>
        <p:txBody>
          <a:bodyPr/>
          <a:lstStyle/>
          <a:p>
            <a:pPr marL="571500" indent="-5715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 студентов.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28"/>
          </p:nvPr>
        </p:nvSpPr>
        <p:spPr>
          <a:xfrm>
            <a:off x="949568" y="7206189"/>
            <a:ext cx="11875478" cy="1039869"/>
          </a:xfrm>
        </p:spPr>
        <p:txBody>
          <a:bodyPr/>
          <a:lstStyle/>
          <a:p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Намерены пройти производственную практику:</a:t>
            </a:r>
            <a:endParaRPr lang="ru-RU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0"/>
          </p:nvPr>
        </p:nvSpPr>
        <p:spPr>
          <a:xfrm>
            <a:off x="13598769" y="5083973"/>
            <a:ext cx="10480431" cy="1039869"/>
          </a:xfrm>
        </p:spPr>
        <p:txBody>
          <a:bodyPr/>
          <a:lstStyle/>
          <a:p>
            <a:r>
              <a:rPr lang="ru-RU" sz="4000" dirty="0" smtClean="0"/>
              <a:t>Приняты </a:t>
            </a:r>
            <a:r>
              <a:rPr lang="ru-RU" sz="4000" dirty="0"/>
              <a:t>для  практического применения </a:t>
            </a:r>
            <a:r>
              <a:rPr lang="ru-RU" sz="4000" dirty="0" smtClean="0"/>
              <a:t> </a:t>
            </a:r>
            <a:r>
              <a:rPr lang="ru-RU" sz="4000" dirty="0"/>
              <a:t>в работе </a:t>
            </a:r>
            <a:r>
              <a:rPr lang="ru-RU" sz="4000" dirty="0" smtClean="0"/>
              <a:t>предприятия проекты:</a:t>
            </a:r>
            <a:endParaRPr lang="ru-RU" sz="4000" dirty="0"/>
          </a:p>
          <a:p>
            <a:endParaRPr lang="ru-R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12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Текст 12"/>
          <p:cNvSpPr txBox="1">
            <a:spLocks/>
          </p:cNvSpPr>
          <p:nvPr/>
        </p:nvSpPr>
        <p:spPr>
          <a:xfrm>
            <a:off x="949567" y="9014519"/>
            <a:ext cx="12742987" cy="7062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5200" b="0" kern="1200" baseline="0">
                <a:solidFill>
                  <a:schemeClr val="accent2"/>
                </a:solidFill>
                <a:latin typeface="TT Norms Pro Medium" panose="020B0103030101020204" pitchFamily="34" charset="0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Выбраны задачи в качестве научного направления:</a:t>
            </a:r>
            <a:endParaRPr lang="ru-RU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Текст 11"/>
          <p:cNvSpPr txBox="1">
            <a:spLocks/>
          </p:cNvSpPr>
          <p:nvPr/>
        </p:nvSpPr>
        <p:spPr>
          <a:xfrm>
            <a:off x="949568" y="9865995"/>
            <a:ext cx="11430001" cy="202604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kern="1200" baseline="0">
                <a:solidFill>
                  <a:schemeClr val="bg2"/>
                </a:solidFill>
                <a:latin typeface="TT Norms Pro Medium" panose="020B0103030101020204" pitchFamily="34" charset="0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Переработка побочной продукции (шлама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);</a:t>
            </a:r>
          </a:p>
          <a:p>
            <a:pPr marL="571500" indent="-5715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Уменьшение степени вторичного окисления </a:t>
            </a:r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металлизованной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продукции.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ru-RU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Текст 11"/>
          <p:cNvSpPr txBox="1">
            <a:spLocks/>
          </p:cNvSpPr>
          <p:nvPr/>
        </p:nvSpPr>
        <p:spPr>
          <a:xfrm>
            <a:off x="13692554" y="6289018"/>
            <a:ext cx="10058400" cy="317588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kern="1200" baseline="0">
                <a:solidFill>
                  <a:schemeClr val="bg2"/>
                </a:solidFill>
                <a:latin typeface="TT Norms Pro Medium" panose="020B0103030101020204" pitchFamily="34" charset="0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spcBef>
                <a:spcPct val="0"/>
              </a:spcBef>
              <a:buClr>
                <a:schemeClr val="accent2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Снижение  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содержания мелочи в выпускаемой </a:t>
            </a: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продукции; </a:t>
            </a:r>
          </a:p>
          <a:p>
            <a:pPr marL="571500" indent="-571500">
              <a:spcBef>
                <a:spcPct val="0"/>
              </a:spcBef>
              <a:buClr>
                <a:schemeClr val="accent2"/>
              </a:buClr>
              <a:buSzPct val="100000"/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Уменьшение 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степени вторичного </a:t>
            </a: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окисления </a:t>
            </a:r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металлизованной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продукции.  </a:t>
            </a:r>
          </a:p>
          <a:p>
            <a:pPr marL="571500" indent="-571500">
              <a:spcBef>
                <a:spcPct val="0"/>
              </a:spcBef>
              <a:buClr>
                <a:schemeClr val="accent2"/>
              </a:buClr>
              <a:buSzPct val="100000"/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6700"/>
              </a:lnSpc>
              <a:spcBef>
                <a:spcPct val="0"/>
              </a:spcBef>
              <a:buClr>
                <a:schemeClr val="accent1">
                  <a:lumMod val="75000"/>
                </a:schemeClr>
              </a:buClr>
              <a:buSzPct val="169000"/>
            </a:pPr>
            <a:endParaRPr lang="ru-R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Заголовок 8"/>
          <p:cNvSpPr>
            <a:spLocks noGrp="1"/>
          </p:cNvSpPr>
          <p:nvPr>
            <p:ph type="ctrTitle"/>
          </p:nvPr>
        </p:nvSpPr>
        <p:spPr>
          <a:xfrm>
            <a:off x="3971377" y="2115691"/>
            <a:ext cx="17059822" cy="1878793"/>
          </a:xfrm>
        </p:spPr>
        <p:txBody>
          <a:bodyPr/>
          <a:lstStyle/>
          <a:p>
            <a:r>
              <a:rPr lang="ru-RU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Количественные и качественные результаты реализации практики</a:t>
            </a:r>
            <a:br>
              <a:rPr lang="ru-RU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7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78" y="243326"/>
            <a:ext cx="3716937" cy="14156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833" y="504625"/>
            <a:ext cx="5714944" cy="8930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3" name="Текст 14"/>
          <p:cNvSpPr>
            <a:spLocks noGrp="1"/>
          </p:cNvSpPr>
          <p:nvPr>
            <p:ph type="body" sz="quarter" idx="30"/>
          </p:nvPr>
        </p:nvSpPr>
        <p:spPr>
          <a:xfrm>
            <a:off x="13692554" y="9483459"/>
            <a:ext cx="10480431" cy="680083"/>
          </a:xfrm>
        </p:spPr>
        <p:txBody>
          <a:bodyPr/>
          <a:lstStyle/>
          <a:p>
            <a:r>
              <a:rPr lang="ru-RU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Финансовая поддержка победителей:</a:t>
            </a:r>
            <a:endParaRPr lang="ru-R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Текст 11"/>
          <p:cNvSpPr txBox="1">
            <a:spLocks/>
          </p:cNvSpPr>
          <p:nvPr/>
        </p:nvSpPr>
        <p:spPr>
          <a:xfrm>
            <a:off x="13692554" y="10163542"/>
            <a:ext cx="9050215" cy="143094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1828709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000" b="0" kern="1200" baseline="0">
                <a:solidFill>
                  <a:schemeClr val="bg2"/>
                </a:solidFill>
                <a:latin typeface="TT Norms Pro Medium" panose="020B0103030101020204" pitchFamily="34" charset="0"/>
                <a:ea typeface="+mn-ea"/>
                <a:cs typeface="+mn-cs"/>
              </a:defRPr>
            </a:lvl1pPr>
            <a:lvl2pPr marL="137153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86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40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94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949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303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657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011" indent="-457177" algn="l" defTabSz="1828709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 тысяч рублей;</a:t>
            </a:r>
          </a:p>
          <a:p>
            <a:pPr marL="571500" indent="-571500">
              <a:buClr>
                <a:schemeClr val="accent2"/>
              </a:buClr>
              <a:buFont typeface="Wingdings" panose="05000000000000000000" pitchFamily="2" charset="2"/>
              <a:buChar char="Ø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40 тысяч рублей.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793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 backgroun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1" b="28978"/>
          <a:stretch/>
        </p:blipFill>
        <p:spPr bwMode="auto">
          <a:xfrm>
            <a:off x="14828121" y="7687492"/>
            <a:ext cx="9288821" cy="457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-1" y="4053512"/>
            <a:ext cx="14828121" cy="4680685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298516" y="2115691"/>
            <a:ext cx="14842632" cy="1878793"/>
          </a:xfrm>
        </p:spPr>
        <p:txBody>
          <a:bodyPr/>
          <a:lstStyle/>
          <a:p>
            <a:r>
              <a:rPr lang="ru-RU" sz="6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Возможности тиражирования </a:t>
            </a:r>
            <a:r>
              <a:rPr lang="ru-RU" sz="6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практики</a:t>
            </a:r>
            <a:endParaRPr lang="ru-RU" sz="6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2"/>
          </p:nvPr>
        </p:nvSpPr>
        <p:spPr>
          <a:xfrm>
            <a:off x="1298516" y="4448178"/>
            <a:ext cx="12885327" cy="2696784"/>
          </a:xfrm>
        </p:spPr>
        <p:txBody>
          <a:bodyPr/>
          <a:lstStyle/>
          <a:p>
            <a:pPr algn="just">
              <a:buClr>
                <a:schemeClr val="accent4">
                  <a:lumMod val="75000"/>
                </a:schemeClr>
              </a:buClr>
            </a:pPr>
            <a:r>
              <a:rPr lang="ru-RU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Предусмотрено тиражирование практики в 2024-2025 учебном году на других предприятиях оборонно-промышленного комплекса, расположенных на территории </a:t>
            </a:r>
            <a:r>
              <a:rPr lang="ru-RU" sz="4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Белгородской области</a:t>
            </a:r>
            <a:r>
              <a:rPr lang="ru-RU" sz="4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6B5E2A4-72D4-4DC4-9470-54C0EE06E412}" type="slidenum">
              <a:rPr lang="ru-RU" sz="36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13</a:t>
            </a:fld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79" y="504625"/>
            <a:ext cx="3716937" cy="1415613"/>
          </a:xfrm>
          <a:prstGeom prst="rect">
            <a:avLst/>
          </a:prstGeom>
        </p:spPr>
      </p:pic>
      <p:pic>
        <p:nvPicPr>
          <p:cNvPr id="14" name="Picture 12" descr="https://avatars.mds.yandex.net/i?id=84abb53ce9cf89adadb0ab880804eee2bfb65ff2-8901646-images-thumbs&amp;n=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002" y="2629400"/>
            <a:ext cx="2837906" cy="442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16" y="9780903"/>
            <a:ext cx="13529605" cy="211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5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833" y="765923"/>
            <a:ext cx="5714944" cy="893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79" y="504625"/>
            <a:ext cx="3716937" cy="141561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97588" y="2610482"/>
            <a:ext cx="23505222" cy="11418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Размещение на сайте СТИ НИТУ «МИСИС»  информации о начале работы образовательно-производственных групп </a:t>
            </a:r>
            <a:r>
              <a:rPr lang="ru-RU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u="sng" dirty="0" smtClean="0">
                <a:solidFill>
                  <a:srgbClr val="0541F0"/>
                </a:solidFill>
              </a:rPr>
              <a:t>https</a:t>
            </a:r>
            <a:r>
              <a:rPr lang="ru-RU" u="sng" dirty="0">
                <a:solidFill>
                  <a:srgbClr val="0541F0"/>
                </a:solidFill>
              </a:rPr>
              <a:t>://sf.misis.ru/news/пилотный-проект-стартовал</a:t>
            </a:r>
            <a:endParaRPr lang="ru-RU" dirty="0">
              <a:solidFill>
                <a:srgbClr val="0541F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Публикация в СМИ:</a:t>
            </a:r>
          </a:p>
          <a:p>
            <a:r>
              <a:rPr lang="ru-RU" u="sng" dirty="0">
                <a:solidFill>
                  <a:srgbClr val="0541F0"/>
                </a:solidFill>
              </a:rPr>
              <a:t>https://yandex.ru/video/preview/12602823624998138799</a:t>
            </a:r>
            <a:endParaRPr lang="ru-RU" dirty="0">
              <a:solidFill>
                <a:srgbClr val="0541F0"/>
              </a:solidFill>
            </a:endParaRPr>
          </a:p>
          <a:p>
            <a:r>
              <a:rPr lang="ru-RU" u="sng" dirty="0">
                <a:solidFill>
                  <a:srgbClr val="0541F0"/>
                </a:solidFill>
              </a:rPr>
              <a:t>https://www.belpressa.ru/type/news/58242.html#</a:t>
            </a:r>
            <a:endParaRPr lang="ru-RU" dirty="0">
              <a:solidFill>
                <a:srgbClr val="0541F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Расписание на сайте СТИ НИТУ «МИСИС» работы образовательно-производственных групп:</a:t>
            </a:r>
          </a:p>
          <a:p>
            <a:r>
              <a:rPr lang="ru-RU" u="sng" dirty="0">
                <a:solidFill>
                  <a:srgbClr val="0541F0"/>
                </a:solidFill>
              </a:rPr>
              <a:t>https://sf.misis.ru/Raspisanie_obrazovatelno-proizvodstvennyh_grupp</a:t>
            </a:r>
            <a:endParaRPr lang="ru-RU" dirty="0">
              <a:solidFill>
                <a:srgbClr val="0541F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Видеоматериалы работы образовательно-производственных групп:</a:t>
            </a:r>
          </a:p>
          <a:p>
            <a:r>
              <a:rPr lang="ru-RU" u="sng" dirty="0">
                <a:solidFill>
                  <a:srgbClr val="0541F0"/>
                </a:solidFill>
              </a:rPr>
              <a:t>https://yandex.ru/video/preview/12602823624998138799</a:t>
            </a:r>
            <a:endParaRPr lang="ru-RU" dirty="0">
              <a:solidFill>
                <a:srgbClr val="0541F0"/>
              </a:solidFill>
            </a:endParaRPr>
          </a:p>
          <a:p>
            <a:r>
              <a:rPr lang="ru-RU" u="sng" dirty="0">
                <a:solidFill>
                  <a:srgbClr val="0541F0"/>
                </a:solidFill>
              </a:rPr>
              <a:t>https://rutube.ru/video/25e5ea1ad0b2aace05188f58712d7126/</a:t>
            </a:r>
            <a:endParaRPr lang="ru-RU" dirty="0">
              <a:solidFill>
                <a:srgbClr val="0541F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Размещение на сайте СТИ НИТУ «МИСИС» информации о защите результатов работы образовательно-производственных групп:</a:t>
            </a:r>
          </a:p>
          <a:p>
            <a:r>
              <a:rPr lang="ru-RU" u="sng" dirty="0">
                <a:solidFill>
                  <a:srgbClr val="0541F0"/>
                </a:solidFill>
              </a:rPr>
              <a:t>https://sf.misis.ru/news/студенческая-мысль-в-помощь-промышленности</a:t>
            </a:r>
            <a:endParaRPr lang="ru-RU" dirty="0">
              <a:solidFill>
                <a:srgbClr val="0541F0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Публикация в </a:t>
            </a:r>
            <a:r>
              <a:rPr lang="en-US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VK</a:t>
            </a:r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информации о ходе работы образовательно-производственных групп:</a:t>
            </a:r>
          </a:p>
          <a:p>
            <a:r>
              <a:rPr lang="ru-RU" u="sng" dirty="0">
                <a:solidFill>
                  <a:srgbClr val="0541F0"/>
                </a:solidFill>
              </a:rPr>
              <a:t>https://vk.com/wall-179693938_10223</a:t>
            </a:r>
            <a:r>
              <a:rPr lang="ru-RU" dirty="0">
                <a:solidFill>
                  <a:srgbClr val="0541F0"/>
                </a:solidFill>
              </a:rPr>
              <a:t/>
            </a:r>
            <a:br>
              <a:rPr lang="ru-RU" dirty="0">
                <a:solidFill>
                  <a:srgbClr val="0541F0"/>
                </a:solidFill>
              </a:rPr>
            </a:br>
            <a:r>
              <a:rPr lang="ru-RU" u="sng" dirty="0">
                <a:solidFill>
                  <a:srgbClr val="0541F0"/>
                </a:solidFill>
              </a:rPr>
              <a:t>https://vk.com/wall-179693938_10528</a:t>
            </a:r>
            <a:r>
              <a:rPr lang="ru-RU" dirty="0">
                <a:solidFill>
                  <a:srgbClr val="0541F0"/>
                </a:solidFill>
              </a:rPr>
              <a:t/>
            </a:r>
            <a:br>
              <a:rPr lang="ru-RU" dirty="0">
                <a:solidFill>
                  <a:srgbClr val="0541F0"/>
                </a:solidFill>
              </a:rPr>
            </a:br>
            <a:r>
              <a:rPr lang="ru-RU" u="sng" dirty="0">
                <a:solidFill>
                  <a:srgbClr val="0541F0"/>
                </a:solidFill>
              </a:rPr>
              <a:t>https://vk.com/wall-179693938_10893</a:t>
            </a:r>
            <a:r>
              <a:rPr lang="ru-RU" dirty="0">
                <a:solidFill>
                  <a:srgbClr val="0541F0"/>
                </a:solidFill>
              </a:rPr>
              <a:t/>
            </a:r>
            <a:br>
              <a:rPr lang="ru-RU" dirty="0">
                <a:solidFill>
                  <a:srgbClr val="0541F0"/>
                </a:solidFill>
              </a:rPr>
            </a:br>
            <a:r>
              <a:rPr lang="ru-RU" u="sng" dirty="0">
                <a:solidFill>
                  <a:srgbClr val="0541F0"/>
                </a:solidFill>
              </a:rPr>
              <a:t>https://vk.com/wall-179693938_10961</a:t>
            </a:r>
            <a:r>
              <a:rPr lang="ru-RU" dirty="0">
                <a:solidFill>
                  <a:srgbClr val="0541F0"/>
                </a:solidFill>
              </a:rPr>
              <a:t/>
            </a:r>
            <a:br>
              <a:rPr lang="ru-RU" dirty="0">
                <a:solidFill>
                  <a:srgbClr val="0541F0"/>
                </a:solidFill>
              </a:rPr>
            </a:br>
            <a:r>
              <a:rPr lang="ru-RU" u="sng" dirty="0">
                <a:solidFill>
                  <a:srgbClr val="0541F0"/>
                </a:solidFill>
              </a:rPr>
              <a:t>https://vk.com/wall-179693938_11066</a:t>
            </a:r>
            <a:endParaRPr lang="ru-RU" dirty="0">
              <a:solidFill>
                <a:srgbClr val="0541F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12557" y="1658939"/>
            <a:ext cx="14146821" cy="9515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ts val="6700"/>
              </a:lnSpc>
              <a:spcBef>
                <a:spcPct val="0"/>
              </a:spcBef>
            </a:pPr>
            <a:r>
              <a:rPr lang="ru-RU" sz="6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Ссылки на публикации о практике</a:t>
            </a:r>
          </a:p>
        </p:txBody>
      </p:sp>
      <p:sp>
        <p:nvSpPr>
          <p:cNvPr id="9" name="Номер слайда 14"/>
          <p:cNvSpPr txBox="1">
            <a:spLocks/>
          </p:cNvSpPr>
          <p:nvPr/>
        </p:nvSpPr>
        <p:spPr>
          <a:xfrm>
            <a:off x="20146305" y="12712960"/>
            <a:ext cx="3289668" cy="730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6B5E2A4-72D4-4DC4-9470-54C0EE06E412}" type="slidenum">
              <a:rPr lang="ru-RU" smtClean="0">
                <a:solidFill>
                  <a:srgbClr val="05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/>
              <a:t>14</a:t>
            </a:fld>
            <a:endParaRPr lang="ru-RU" dirty="0">
              <a:solidFill>
                <a:srgbClr val="0541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93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9" t="21111"/>
          <a:stretch/>
        </p:blipFill>
        <p:spPr>
          <a:xfrm>
            <a:off x="9271911" y="1056575"/>
            <a:ext cx="14766465" cy="126889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" y="0"/>
            <a:ext cx="24384000" cy="13716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43110" y="571499"/>
            <a:ext cx="14747730" cy="3130078"/>
          </a:xfrm>
        </p:spPr>
        <p:txBody>
          <a:bodyPr/>
          <a:lstStyle/>
          <a:p>
            <a:r>
              <a:rPr lang="ru-RU" sz="8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Образовательно-производственные группы - как интеграция производства и образования</a:t>
            </a:r>
            <a:br>
              <a:rPr lang="ru-RU" sz="8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8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43110" y="7326681"/>
            <a:ext cx="105296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</a:rPr>
              <a:t>Номинация:</a:t>
            </a:r>
            <a:r>
              <a:rPr lang="ru-RU" sz="4000" dirty="0" smtClean="0">
                <a:solidFill>
                  <a:schemeClr val="bg1"/>
                </a:solidFill>
              </a:rPr>
              <a:t>  «Трудоустройство </a:t>
            </a:r>
            <a:r>
              <a:rPr lang="ru-RU" sz="4000" dirty="0">
                <a:solidFill>
                  <a:schemeClr val="bg1"/>
                </a:solidFill>
              </a:rPr>
              <a:t>молодежи </a:t>
            </a:r>
            <a:endParaRPr lang="ru-RU" sz="4000" dirty="0" smtClean="0">
              <a:solidFill>
                <a:schemeClr val="bg1"/>
              </a:solidFill>
            </a:endParaRPr>
          </a:p>
          <a:p>
            <a:r>
              <a:rPr lang="ru-RU" sz="4000" dirty="0" smtClean="0">
                <a:solidFill>
                  <a:schemeClr val="bg1"/>
                </a:solidFill>
              </a:rPr>
              <a:t>на </a:t>
            </a:r>
            <a:r>
              <a:rPr lang="ru-RU" sz="4000" dirty="0">
                <a:solidFill>
                  <a:schemeClr val="bg1"/>
                </a:solidFill>
              </a:rPr>
              <a:t>предприятия отдельных приоритетных отраслей (</a:t>
            </a:r>
            <a:r>
              <a:rPr lang="ru-RU" sz="4000" b="1" dirty="0">
                <a:solidFill>
                  <a:schemeClr val="bg1"/>
                </a:solidFill>
              </a:rPr>
              <a:t>оборонно-промышленная</a:t>
            </a:r>
            <a:r>
              <a:rPr lang="ru-RU" sz="4000" dirty="0">
                <a:solidFill>
                  <a:schemeClr val="bg1"/>
                </a:solidFill>
              </a:rPr>
              <a:t>, сельскохозяйственная и другие сферы)»</a:t>
            </a:r>
          </a:p>
        </p:txBody>
      </p:sp>
      <p:sp>
        <p:nvSpPr>
          <p:cNvPr id="6" name="Номер слайда 14"/>
          <p:cNvSpPr txBox="1">
            <a:spLocks/>
          </p:cNvSpPr>
          <p:nvPr/>
        </p:nvSpPr>
        <p:spPr>
          <a:xfrm>
            <a:off x="20146305" y="12712960"/>
            <a:ext cx="3289668" cy="730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6B5E2A4-72D4-4DC4-9470-54C0EE06E412}" type="slidenum">
              <a:rPr lang="ru-RU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/>
              <a:t>2</a:t>
            </a:fld>
            <a:endParaRPr lang="ru-R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83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AD937D7-C63E-4551-A1A4-E02C2DD1A2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8" t="24305" r="33266" b="21340"/>
          <a:stretch/>
        </p:blipFill>
        <p:spPr>
          <a:xfrm>
            <a:off x="15029034" y="0"/>
            <a:ext cx="9394296" cy="13716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187" r="28845"/>
          <a:stretch/>
        </p:blipFill>
        <p:spPr>
          <a:xfrm>
            <a:off x="390350" y="0"/>
            <a:ext cx="24223144" cy="1371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30"/>
          <a:stretch/>
        </p:blipFill>
        <p:spPr>
          <a:xfrm>
            <a:off x="-29497" y="0"/>
            <a:ext cx="8551392" cy="13716000"/>
          </a:xfrm>
          <a:prstGeom prst="rect">
            <a:avLst/>
          </a:prstGeom>
        </p:spPr>
      </p:pic>
      <p:sp>
        <p:nvSpPr>
          <p:cNvPr id="9" name="Заголовок 2"/>
          <p:cNvSpPr>
            <a:spLocks noGrp="1"/>
          </p:cNvSpPr>
          <p:nvPr>
            <p:ph type="ctrTitle"/>
          </p:nvPr>
        </p:nvSpPr>
        <p:spPr>
          <a:xfrm>
            <a:off x="390350" y="413993"/>
            <a:ext cx="12977921" cy="313007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4800" b="1" dirty="0" smtClean="0">
                <a:solidFill>
                  <a:schemeClr val="bg1"/>
                </a:solidFill>
              </a:rPr>
              <a:t>ЦЕЛЬ ПРАКТИКИ  </a:t>
            </a:r>
            <a:r>
              <a:rPr lang="ru-RU" sz="4000" b="1" dirty="0" smtClean="0">
                <a:solidFill>
                  <a:schemeClr val="bg1"/>
                </a:solidFill>
              </a:rPr>
              <a:t>- </a:t>
            </a:r>
            <a:r>
              <a:rPr lang="ru-RU" sz="3600" dirty="0"/>
              <a:t>р</a:t>
            </a:r>
            <a:r>
              <a:rPr lang="ru-RU" sz="3600" dirty="0" smtClean="0"/>
              <a:t>еализация </a:t>
            </a:r>
            <a:r>
              <a:rPr lang="ru-RU" sz="3600" dirty="0"/>
              <a:t>механизмов взаимодействия СТИ НИТУ «МИСИС» </a:t>
            </a:r>
            <a:br>
              <a:rPr lang="ru-RU" sz="3600" dirty="0"/>
            </a:br>
            <a:r>
              <a:rPr lang="ru-RU" sz="3600" dirty="0"/>
              <a:t>и предприятия оборонно-промышленного комплекса  АО «Лебединский ГОК» по  закрытию кадровой потребности  как вопроса национальной безопасности страны</a:t>
            </a:r>
            <a:br>
              <a:rPr lang="ru-RU" sz="3600" dirty="0"/>
            </a:br>
            <a:endParaRPr lang="ru-RU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0350" y="4430012"/>
            <a:ext cx="15514644" cy="5799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ct val="0"/>
              </a:spcBef>
            </a:pPr>
            <a:r>
              <a:rPr lang="ru-RU" sz="48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ЗАДАЧИ ПРАКТИКИ:</a:t>
            </a:r>
          </a:p>
          <a:p>
            <a:r>
              <a:rPr lang="ru-RU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1.Совместная </a:t>
            </a:r>
            <a:r>
              <a:rPr lang="ru-RU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проектная деятельность студентов, преподавателей СТИ НИТУ «МИСИС» и руководителей подразделений АО «Лебединский ГОК»;</a:t>
            </a:r>
          </a:p>
          <a:p>
            <a:r>
              <a:rPr lang="ru-RU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2.Реализация проектов и программ, направленных на повышение качества подготовки кадров всех уровней образования, в соответствии с современными требованиями технологического и экономического развития предприятия;</a:t>
            </a:r>
          </a:p>
          <a:p>
            <a:r>
              <a:rPr lang="ru-RU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3.Формирование у обучающихся компетенций, необходимых для решения производственных задач;</a:t>
            </a:r>
          </a:p>
          <a:p>
            <a:r>
              <a:rPr lang="ru-RU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4.Выявление талантливой молодежи и развитие у нее интереса к практической и научной деятельности;</a:t>
            </a:r>
          </a:p>
          <a:p>
            <a:r>
              <a:rPr lang="ru-RU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5.Поиск и поддержка талантливых молодых исследователей;</a:t>
            </a:r>
          </a:p>
          <a:p>
            <a:r>
              <a:rPr lang="ru-RU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6.Содействие обучающимся СТИ НИТУ «МИСИС» в профессиональной навигации.</a:t>
            </a:r>
          </a:p>
        </p:txBody>
      </p:sp>
      <p:sp>
        <p:nvSpPr>
          <p:cNvPr id="11" name="Номер слайда 14"/>
          <p:cNvSpPr txBox="1">
            <a:spLocks/>
          </p:cNvSpPr>
          <p:nvPr/>
        </p:nvSpPr>
        <p:spPr>
          <a:xfrm>
            <a:off x="20146305" y="12712960"/>
            <a:ext cx="3289668" cy="730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6B5E2A4-72D4-4DC4-9470-54C0EE06E412}" type="slidenum">
              <a:rPr lang="ru-RU" smtClean="0">
                <a:solidFill>
                  <a:srgbClr val="05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/>
              <a:t>3</a:t>
            </a:fld>
            <a:endParaRPr lang="ru-RU" dirty="0">
              <a:solidFill>
                <a:srgbClr val="0541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95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ЦЕНТР КАРЬЕРЫ\ОПГ\ФОТО\29.02.2024_ Старт проекта Интеграция производства\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9"/>
          <a:stretch/>
        </p:blipFill>
        <p:spPr bwMode="auto">
          <a:xfrm>
            <a:off x="15337109" y="3303190"/>
            <a:ext cx="8742091" cy="774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8" t="4694" r="29444" b="51152"/>
          <a:stretch/>
        </p:blipFill>
        <p:spPr>
          <a:xfrm>
            <a:off x="12901864" y="1647400"/>
            <a:ext cx="11480549" cy="114306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833" y="765923"/>
            <a:ext cx="5714944" cy="8930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679" y="504625"/>
            <a:ext cx="3716937" cy="141561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21708" y="2084610"/>
            <a:ext cx="9820317" cy="951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6700"/>
              </a:lnSpc>
              <a:spcBef>
                <a:spcPct val="0"/>
              </a:spcBef>
            </a:pPr>
            <a:r>
              <a:rPr lang="ru-RU" sz="73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практики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1709" y="3036153"/>
            <a:ext cx="12494191" cy="10741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три </a:t>
            </a:r>
            <a:r>
              <a:rPr lang="ru-RU" sz="40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этапа реализации практики  </a:t>
            </a:r>
          </a:p>
          <a:p>
            <a:r>
              <a:rPr lang="ru-RU" sz="52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Первый </a:t>
            </a:r>
            <a:r>
              <a:rPr lang="ru-RU" sz="5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этап - подготовительный </a:t>
            </a:r>
          </a:p>
          <a:p>
            <a:pPr algn="just"/>
            <a:r>
              <a:rPr lang="ru-RU" sz="4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консолидация проблем и задач структурных подразделений АО «Лебединский ГОК» и составление технического задания;</a:t>
            </a:r>
          </a:p>
          <a:p>
            <a:pPr lvl="0" algn="just"/>
            <a:r>
              <a:rPr lang="ru-RU" sz="4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подготовка предприятием и СТИ НИТУ «МИСИС» распорядительной документации;</a:t>
            </a:r>
          </a:p>
          <a:p>
            <a:pPr lvl="0" algn="just"/>
            <a:r>
              <a:rPr lang="ru-RU" sz="4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выбор тем для проработки;</a:t>
            </a:r>
          </a:p>
          <a:p>
            <a:pPr lvl="0" algn="just"/>
            <a:r>
              <a:rPr lang="ru-RU" sz="4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формирование образовательно-производственных групп из наставников и студентов специальностей, соответствующих тематике  решаемой задачи;</a:t>
            </a:r>
          </a:p>
          <a:p>
            <a:pPr lvl="0" algn="just"/>
            <a:r>
              <a:rPr lang="ru-RU" sz="4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установочная сессия  с участием  наставников от института, кураторов от подразделений предприятия, руководителей основными профессиональными образовательными программами  и заместителем  директора по учебно-методической </a:t>
            </a:r>
            <a:r>
              <a:rPr lang="ru-RU" sz="40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работе;</a:t>
            </a:r>
            <a:endParaRPr lang="ru-RU" sz="40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Номер слайда 14"/>
          <p:cNvSpPr txBox="1">
            <a:spLocks/>
          </p:cNvSpPr>
          <p:nvPr/>
        </p:nvSpPr>
        <p:spPr>
          <a:xfrm>
            <a:off x="20146305" y="12712960"/>
            <a:ext cx="3289668" cy="730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6B5E2A4-72D4-4DC4-9470-54C0EE06E412}" type="slidenum">
              <a:rPr lang="ru-RU" smtClean="0">
                <a:solidFill>
                  <a:srgbClr val="05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/>
              <a:t>4</a:t>
            </a:fld>
            <a:endParaRPr lang="ru-RU" dirty="0">
              <a:solidFill>
                <a:srgbClr val="0541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59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Пользователь\Desktop\ЦЕНТР КАРЬЕРЫ\ОПГ\ФОТО\29.02.2024_ Старт проекта Интеграция производства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16"/>
          <a:stretch/>
        </p:blipFill>
        <p:spPr bwMode="auto">
          <a:xfrm>
            <a:off x="15255606" y="3400685"/>
            <a:ext cx="8616765" cy="778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2" t="51803" r="5414" b="6063"/>
          <a:stretch/>
        </p:blipFill>
        <p:spPr>
          <a:xfrm>
            <a:off x="13467887" y="1920238"/>
            <a:ext cx="10925945" cy="107878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833" y="765923"/>
            <a:ext cx="5714944" cy="8930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679" y="504625"/>
            <a:ext cx="3716937" cy="141561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21708" y="2084610"/>
            <a:ext cx="9820317" cy="951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6700"/>
              </a:lnSpc>
              <a:spcBef>
                <a:spcPct val="0"/>
              </a:spcBef>
            </a:pPr>
            <a:r>
              <a:rPr lang="ru-RU" sz="73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практики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21708" y="3036153"/>
            <a:ext cx="12837093" cy="766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200" dirty="0" smtClean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Второй </a:t>
            </a:r>
            <a:r>
              <a:rPr lang="ru-RU" sz="5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этап</a:t>
            </a:r>
          </a:p>
          <a:p>
            <a:pPr algn="just"/>
            <a:r>
              <a:rPr lang="ru-RU" sz="4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выявление компетенций руководителями основными профессиональными образовательными программами необходимых обучающемуся для решения задачи и определение, на каких дисциплинах/практиках/НИР они будут сформированы  в соответствии с утвержденным учебным </a:t>
            </a:r>
            <a:r>
              <a:rPr lang="ru-RU" sz="40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планом; </a:t>
            </a:r>
            <a:endParaRPr lang="ru-RU" sz="40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4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ru-RU" sz="40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</a:t>
            </a:r>
            <a:r>
              <a:rPr lang="ru-RU" sz="40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образовательной траектории (трека) индивидуально по каждому направлению подготовки и в соответствии с курсом, на котором находится </a:t>
            </a:r>
            <a:r>
              <a:rPr lang="ru-RU" sz="40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обучающийся;</a:t>
            </a:r>
            <a:endParaRPr lang="ru-RU" sz="40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: скругленные углы 39">
            <a:extLst>
              <a:ext uri="{FF2B5EF4-FFF2-40B4-BE49-F238E27FC236}">
                <a16:creationId xmlns:a16="http://schemas.microsoft.com/office/drawing/2014/main" xmlns="" id="{2D5A029F-7729-2660-BCA8-485667681267}"/>
              </a:ext>
            </a:extLst>
          </p:cNvPr>
          <p:cNvSpPr/>
          <p:nvPr/>
        </p:nvSpPr>
        <p:spPr>
          <a:xfrm>
            <a:off x="11300171" y="10621005"/>
            <a:ext cx="3500653" cy="2883379"/>
          </a:xfrm>
          <a:prstGeom prst="roundRect">
            <a:avLst>
              <a:gd name="adj" fmla="val 7341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Траектория</a:t>
            </a:r>
            <a:endParaRPr lang="ru-RU" b="1" dirty="0">
              <a:solidFill>
                <a:schemeClr val="tx1"/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FA8CA9BE-3AA9-E12E-51EB-200230E444DD}"/>
              </a:ext>
            </a:extLst>
          </p:cNvPr>
          <p:cNvGrpSpPr/>
          <p:nvPr/>
        </p:nvGrpSpPr>
        <p:grpSpPr>
          <a:xfrm>
            <a:off x="725948" y="10621005"/>
            <a:ext cx="2981484" cy="3094995"/>
            <a:chOff x="236100" y="4285814"/>
            <a:chExt cx="2353539" cy="2241888"/>
          </a:xfrm>
        </p:grpSpPr>
        <p:sp>
          <p:nvSpPr>
            <p:cNvPr id="15" name="Прямоугольник: скругленные углы 7">
              <a:extLst>
                <a:ext uri="{FF2B5EF4-FFF2-40B4-BE49-F238E27FC236}">
                  <a16:creationId xmlns="" xmlns:a16="http://schemas.microsoft.com/office/drawing/2014/main" id="{586F598C-46B3-6929-4DD2-8D4DC4818C35}"/>
                </a:ext>
              </a:extLst>
            </p:cNvPr>
            <p:cNvSpPr/>
            <p:nvPr/>
          </p:nvSpPr>
          <p:spPr>
            <a:xfrm>
              <a:off x="236100" y="4285814"/>
              <a:ext cx="2353539" cy="206823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159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ru-RU" b="1" dirty="0">
                  <a:solidFill>
                    <a:schemeClr val="tx1"/>
                  </a:solidFill>
                </a:rPr>
                <a:t>Заказчик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="" xmlns:a16="http://schemas.microsoft.com/office/drawing/2014/main" id="{40706DBF-9A53-1FFE-C05E-ABB0EF9E0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3849" y="4693702"/>
              <a:ext cx="1834000" cy="1834000"/>
            </a:xfrm>
            <a:prstGeom prst="rect">
              <a:avLst/>
            </a:prstGeom>
          </p:spPr>
        </p:pic>
      </p:grpSp>
      <p:sp>
        <p:nvSpPr>
          <p:cNvPr id="17" name="Прямоугольник: скругленные углы 11">
            <a:extLst>
              <a:ext uri="{FF2B5EF4-FFF2-40B4-BE49-F238E27FC236}">
                <a16:creationId xmlns="" xmlns:a16="http://schemas.microsoft.com/office/drawing/2014/main" id="{45A7933A-F844-682A-22A9-6DEB5462B109}"/>
              </a:ext>
            </a:extLst>
          </p:cNvPr>
          <p:cNvSpPr/>
          <p:nvPr/>
        </p:nvSpPr>
        <p:spPr>
          <a:xfrm>
            <a:off x="4069237" y="10621005"/>
            <a:ext cx="2888157" cy="28552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Задача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F08B85CF-D490-7B8B-6591-84A103026E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65178" y="11344179"/>
            <a:ext cx="2132085" cy="2132085"/>
          </a:xfrm>
          <a:prstGeom prst="rect">
            <a:avLst/>
          </a:prstGeom>
        </p:spPr>
      </p:pic>
      <p:sp>
        <p:nvSpPr>
          <p:cNvPr id="19" name="Прямоугольник: скругленные углы 39">
            <a:extLst>
              <a:ext uri="{FF2B5EF4-FFF2-40B4-BE49-F238E27FC236}">
                <a16:creationId xmlns:a16="http://schemas.microsoft.com/office/drawing/2014/main" xmlns="" id="{2D5A029F-7729-2660-BCA8-485667681267}"/>
              </a:ext>
            </a:extLst>
          </p:cNvPr>
          <p:cNvSpPr/>
          <p:nvPr/>
        </p:nvSpPr>
        <p:spPr>
          <a:xfrm>
            <a:off x="7319199" y="10621005"/>
            <a:ext cx="3619167" cy="2855259"/>
          </a:xfrm>
          <a:prstGeom prst="roundRect">
            <a:avLst>
              <a:gd name="adj" fmla="val 7341"/>
            </a:avLst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Компетенции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99907" y="11354400"/>
            <a:ext cx="1979934" cy="197993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035028" y="11331516"/>
            <a:ext cx="2030938" cy="2030938"/>
          </a:xfrm>
          <a:prstGeom prst="rect">
            <a:avLst/>
          </a:prstGeom>
        </p:spPr>
      </p:pic>
      <p:sp>
        <p:nvSpPr>
          <p:cNvPr id="24" name="Номер слайда 14"/>
          <p:cNvSpPr txBox="1">
            <a:spLocks/>
          </p:cNvSpPr>
          <p:nvPr/>
        </p:nvSpPr>
        <p:spPr>
          <a:xfrm>
            <a:off x="20146305" y="12712960"/>
            <a:ext cx="3289668" cy="730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6B5E2A4-72D4-4DC4-9470-54C0EE06E412}" type="slidenum">
              <a:rPr lang="ru-RU" smtClean="0">
                <a:solidFill>
                  <a:srgbClr val="05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/>
              <a:t>5</a:t>
            </a:fld>
            <a:endParaRPr lang="ru-RU" dirty="0">
              <a:solidFill>
                <a:srgbClr val="0541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17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092039" y="3473349"/>
            <a:ext cx="10626783" cy="1878793"/>
          </a:xfrm>
        </p:spPr>
        <p:txBody>
          <a:bodyPr/>
          <a:lstStyle/>
          <a:p>
            <a:r>
              <a:rPr lang="ru-RU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Второй </a:t>
            </a:r>
            <a:r>
              <a:rPr lang="ru-RU" sz="7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этап</a:t>
            </a:r>
            <a:endParaRPr lang="ru-RU" sz="7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1092039" y="4515880"/>
            <a:ext cx="10626784" cy="3677477"/>
          </a:xfrm>
        </p:spPr>
        <p:txBody>
          <a:bodyPr/>
          <a:lstStyle/>
          <a:p>
            <a:pPr algn="just"/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составление и размещение расписания работы образовательно-производственных групп. 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25"/>
          </p:nvPr>
        </p:nvSpPr>
        <p:spPr>
          <a:xfrm>
            <a:off x="2418735" y="8819928"/>
            <a:ext cx="11322314" cy="3811058"/>
          </a:xfrm>
        </p:spPr>
        <p:txBody>
          <a:bodyPr/>
          <a:lstStyle/>
          <a:p>
            <a:pPr algn="just"/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Поездки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предприятие для консультаций  с кураторами, встречи с наставниками от СТИ НИТУ «МИСИС»,  тренинги «Есть идея», «Разработка презентации», «Публичное выступление», цикл встреч «Технология успеха» с руководителями подразделений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предприятия. 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4294967295"/>
          </p:nvPr>
        </p:nvSpPr>
        <p:spPr>
          <a:xfrm>
            <a:off x="19812000" y="12630986"/>
            <a:ext cx="3289668" cy="730250"/>
          </a:xfrm>
        </p:spPr>
        <p:txBody>
          <a:bodyPr/>
          <a:lstStyle/>
          <a:p>
            <a:fld id="{66B5E2A4-72D4-4DC4-9470-54C0EE06E412}" type="slidenum">
              <a:rPr lang="ru-RU" sz="3600" smtClean="0">
                <a:solidFill>
                  <a:srgbClr val="05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/>
              <a:t>6</a:t>
            </a:fld>
            <a:endParaRPr lang="ru-RU" sz="3600" dirty="0">
              <a:solidFill>
                <a:srgbClr val="0541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0" t="10667" r="7482" b="13866"/>
          <a:stretch/>
        </p:blipFill>
        <p:spPr bwMode="auto">
          <a:xfrm>
            <a:off x="12544978" y="1877185"/>
            <a:ext cx="9274738" cy="538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t="11600" r="8544" b="8667"/>
          <a:stretch/>
        </p:blipFill>
        <p:spPr bwMode="auto">
          <a:xfrm>
            <a:off x="14880598" y="6312025"/>
            <a:ext cx="8934360" cy="544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833" y="765923"/>
            <a:ext cx="5714944" cy="8930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679" y="504625"/>
            <a:ext cx="3716937" cy="141561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1" y="9917687"/>
            <a:ext cx="1924670" cy="221400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421708" y="2084610"/>
            <a:ext cx="9820317" cy="951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6700"/>
              </a:lnSpc>
              <a:spcBef>
                <a:spcPct val="0"/>
              </a:spcBef>
            </a:pPr>
            <a:r>
              <a:rPr lang="ru-RU" sz="73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практики</a:t>
            </a:r>
          </a:p>
        </p:txBody>
      </p:sp>
    </p:spTree>
    <p:extLst>
      <p:ext uri="{BB962C8B-B14F-4D97-AF65-F5344CB8AC3E}">
        <p14:creationId xmlns:p14="http://schemas.microsoft.com/office/powerpoint/2010/main" val="237201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6"/>
          <p:cNvSpPr txBox="1">
            <a:spLocks/>
          </p:cNvSpPr>
          <p:nvPr/>
        </p:nvSpPr>
        <p:spPr>
          <a:xfrm>
            <a:off x="1092039" y="3473349"/>
            <a:ext cx="10626783" cy="1878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709" rtl="0" eaLnBrk="1" latinLnBrk="0" hangingPunct="1">
              <a:lnSpc>
                <a:spcPts val="6700"/>
              </a:lnSpc>
              <a:spcBef>
                <a:spcPct val="0"/>
              </a:spcBef>
              <a:buNone/>
              <a:defRPr sz="73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Второй этап</a:t>
            </a:r>
            <a:endParaRPr lang="ru-RU" sz="7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2"/>
          </p:nvPr>
        </p:nvSpPr>
        <p:spPr>
          <a:xfrm>
            <a:off x="0" y="4331882"/>
            <a:ext cx="7142727" cy="6542999"/>
          </a:xfrm>
        </p:spPr>
        <p:txBody>
          <a:bodyPr/>
          <a:lstStyle/>
          <a:p>
            <a:pPr algn="just"/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обеспечение спецодеждой;</a:t>
            </a: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инструктаж 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технике 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безопасности;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22"/>
          </p:nvPr>
        </p:nvSpPr>
        <p:spPr>
          <a:xfrm>
            <a:off x="7327939" y="4199740"/>
            <a:ext cx="8781766" cy="6542999"/>
          </a:xfrm>
        </p:spPr>
        <p:txBody>
          <a:bodyPr/>
          <a:lstStyle/>
          <a:p>
            <a:pPr algn="just"/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сбор 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анализ данных для решения поставленной 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задачи;</a:t>
            </a: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проведение  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быстрых экспериментов (практического опробования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);</a:t>
            </a: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None/>
            </a:pP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23"/>
          </p:nvPr>
        </p:nvSpPr>
        <p:spPr>
          <a:xfrm>
            <a:off x="16177859" y="4343296"/>
            <a:ext cx="7939548" cy="6542999"/>
          </a:xfrm>
        </p:spPr>
        <p:txBody>
          <a:bodyPr/>
          <a:lstStyle/>
          <a:p>
            <a:pPr algn="just"/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представление 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еженедельного  отчета решения проблематики</a:t>
            </a:r>
          </a:p>
          <a:p>
            <a:pPr algn="just"/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консолидация </a:t>
            </a:r>
            <a:r>
              <a:rPr lang="ru-RU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обсуждение результатов решения задач на заседаниях экспертной комиссии СТИ НИТУ «МИСИС</a:t>
            </a:r>
            <a:r>
              <a:rPr lang="ru-RU" sz="3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»; </a:t>
            </a:r>
            <a:endParaRPr lang="ru-RU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6700"/>
              </a:lnSpc>
              <a:spcBef>
                <a:spcPct val="0"/>
              </a:spcBef>
            </a:pPr>
            <a:r>
              <a:rPr lang="ru-RU" sz="73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практики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833" y="765923"/>
            <a:ext cx="5714944" cy="89301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79" y="504625"/>
            <a:ext cx="3716937" cy="1415613"/>
          </a:xfrm>
          <a:prstGeom prst="rect">
            <a:avLst/>
          </a:prstGeom>
        </p:spPr>
      </p:pic>
      <p:pic>
        <p:nvPicPr>
          <p:cNvPr id="23" name="Рисунок 22" descr="https://sun9-14.userapi.com/impg/ZIL4zVcntsXXZ5uaBxeMwhvz71LhbYl_J9KweQ/bKFPJTkNEuE.jpg?size=576x1280&amp;quality=95&amp;sign=2f13ac55d6677eda886d06fe04f99b96&amp;type=album"/>
          <p:cNvPicPr/>
          <p:nvPr/>
        </p:nvPicPr>
        <p:blipFill>
          <a:blip r:embed="rId4" cstate="print"/>
          <a:srcRect t="24652" r="793" b="29935"/>
          <a:stretch>
            <a:fillRect/>
          </a:stretch>
        </p:blipFill>
        <p:spPr bwMode="auto">
          <a:xfrm>
            <a:off x="8103439" y="6925556"/>
            <a:ext cx="3098244" cy="2877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 descr="https://sun9-11.userapi.com/impg/Ghp8ouYW0DnLGWuiTe-4cC94LN9RVjhHkHRStQ/I-Mm35ogtKM.jpg?size=960x1280&amp;quality=95&amp;sign=e7dfb1e0d3ff33ccde7ad3d748473687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71858" y="8268557"/>
            <a:ext cx="3144417" cy="3069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228" y="9188735"/>
            <a:ext cx="2658790" cy="3088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Номер слайда 14"/>
          <p:cNvSpPr txBox="1">
            <a:spLocks/>
          </p:cNvSpPr>
          <p:nvPr/>
        </p:nvSpPr>
        <p:spPr>
          <a:xfrm>
            <a:off x="20146305" y="12712960"/>
            <a:ext cx="3289668" cy="730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6B5E2A4-72D4-4DC4-9470-54C0EE06E412}" type="slidenum">
              <a:rPr lang="ru-RU" smtClean="0">
                <a:solidFill>
                  <a:srgbClr val="05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/>
              <a:t>7</a:t>
            </a:fld>
            <a:endParaRPr lang="ru-RU" dirty="0">
              <a:solidFill>
                <a:srgbClr val="0541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00" name="Picture 4" descr="Picture backgrou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8" y="7929831"/>
            <a:ext cx="6521694" cy="4347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0052" y="7929831"/>
            <a:ext cx="6532505" cy="434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64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52" y="6260310"/>
            <a:ext cx="12633625" cy="710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833" y="765923"/>
            <a:ext cx="5714944" cy="8930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79" y="504625"/>
            <a:ext cx="3716937" cy="141561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92649" y="2560381"/>
            <a:ext cx="9820317" cy="951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6700"/>
              </a:lnSpc>
              <a:spcBef>
                <a:spcPct val="0"/>
              </a:spcBef>
            </a:pPr>
            <a:r>
              <a:rPr lang="ru-RU" sz="73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практики</a:t>
            </a:r>
          </a:p>
        </p:txBody>
      </p:sp>
      <p:sp>
        <p:nvSpPr>
          <p:cNvPr id="8" name="Заголовок 6"/>
          <p:cNvSpPr txBox="1">
            <a:spLocks/>
          </p:cNvSpPr>
          <p:nvPr/>
        </p:nvSpPr>
        <p:spPr>
          <a:xfrm>
            <a:off x="492649" y="3607781"/>
            <a:ext cx="11422973" cy="1878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709" rtl="0" eaLnBrk="1" latinLnBrk="0" hangingPunct="1">
              <a:lnSpc>
                <a:spcPts val="6700"/>
              </a:lnSpc>
              <a:spcBef>
                <a:spcPct val="0"/>
              </a:spcBef>
              <a:buNone/>
              <a:defRPr sz="73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Третий этап – заключительный (подведение итогов)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8652" y="10265250"/>
            <a:ext cx="123991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71500" algn="just" fontAlgn="base">
              <a:buFontTx/>
              <a:buChar char="-"/>
            </a:pPr>
            <a:r>
              <a:rPr lang="ru-RU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представление на предприятие оформленных отчетов по результатам работы образовательно-производственных </a:t>
            </a:r>
            <a:r>
              <a:rPr lang="ru-RU" sz="48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групп;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3" r="29378"/>
          <a:stretch/>
        </p:blipFill>
        <p:spPr bwMode="auto">
          <a:xfrm>
            <a:off x="13589219" y="1920238"/>
            <a:ext cx="6695768" cy="9963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9" r="28711"/>
          <a:stretch/>
        </p:blipFill>
        <p:spPr bwMode="auto">
          <a:xfrm>
            <a:off x="15049156" y="2326755"/>
            <a:ext cx="6983459" cy="10150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6" r="28210"/>
          <a:stretch/>
        </p:blipFill>
        <p:spPr bwMode="auto">
          <a:xfrm>
            <a:off x="16754170" y="3036153"/>
            <a:ext cx="7357692" cy="10612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4"/>
          <p:cNvSpPr txBox="1">
            <a:spLocks/>
          </p:cNvSpPr>
          <p:nvPr/>
        </p:nvSpPr>
        <p:spPr>
          <a:xfrm>
            <a:off x="20146305" y="12712960"/>
            <a:ext cx="3289668" cy="730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6B5E2A4-72D4-4DC4-9470-54C0EE06E412}" type="slidenum">
              <a:rPr lang="ru-RU" smtClean="0">
                <a:solidFill>
                  <a:srgbClr val="05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/>
              <a:t>8</a:t>
            </a:fld>
            <a:endParaRPr lang="ru-RU" dirty="0">
              <a:solidFill>
                <a:srgbClr val="0541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54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8833" y="765923"/>
            <a:ext cx="5714944" cy="8930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79" y="504625"/>
            <a:ext cx="3716937" cy="141561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21708" y="3088682"/>
            <a:ext cx="9820317" cy="9515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6700"/>
              </a:lnSpc>
              <a:spcBef>
                <a:spcPct val="0"/>
              </a:spcBef>
            </a:pPr>
            <a:r>
              <a:rPr lang="ru-RU" sz="73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Описание практики</a:t>
            </a:r>
          </a:p>
        </p:txBody>
      </p:sp>
      <p:sp>
        <p:nvSpPr>
          <p:cNvPr id="8" name="Заголовок 6"/>
          <p:cNvSpPr txBox="1">
            <a:spLocks/>
          </p:cNvSpPr>
          <p:nvPr/>
        </p:nvSpPr>
        <p:spPr>
          <a:xfrm>
            <a:off x="564590" y="4416988"/>
            <a:ext cx="15042696" cy="1878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828709" rtl="0" eaLnBrk="1" latinLnBrk="0" hangingPunct="1">
              <a:lnSpc>
                <a:spcPts val="6700"/>
              </a:lnSpc>
              <a:spcBef>
                <a:spcPct val="0"/>
              </a:spcBef>
              <a:buNone/>
              <a:defRPr sz="73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Третий </a:t>
            </a:r>
            <a:r>
              <a:rPr lang="ru-RU" sz="7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этап</a:t>
            </a:r>
            <a:endParaRPr lang="ru-RU" sz="7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1708" y="5693250"/>
            <a:ext cx="121888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71500" algn="just" fontAlgn="base">
              <a:buFontTx/>
              <a:buChar char="-"/>
            </a:pPr>
            <a:r>
              <a:rPr lang="ru-RU" sz="48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защиты проектов;</a:t>
            </a:r>
            <a:endParaRPr lang="ru-RU" sz="48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indent="-571500" algn="just" fontAlgn="base">
              <a:buFontTx/>
              <a:buChar char="-"/>
            </a:pPr>
            <a:endParaRPr lang="ru-RU" sz="48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 fontAlgn="base"/>
            <a:endParaRPr lang="ru-RU" sz="48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708" y="6456606"/>
            <a:ext cx="16458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71500" algn="just" fontAlgn="base">
              <a:buFontTx/>
              <a:buChar char="-"/>
            </a:pPr>
            <a:r>
              <a:rPr lang="ru-RU" sz="48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награждение </a:t>
            </a:r>
            <a:r>
              <a:rPr lang="ru-RU" sz="480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победителей денежными </a:t>
            </a:r>
            <a:r>
              <a:rPr lang="ru-RU" sz="4800" dirty="0" smtClean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сертификатами.</a:t>
            </a:r>
            <a:endParaRPr lang="ru-RU" sz="48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2196449" y="7752821"/>
            <a:ext cx="21928990" cy="5970746"/>
            <a:chOff x="2196449" y="4660341"/>
            <a:chExt cx="21928990" cy="5970746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8657482" y="5552774"/>
              <a:ext cx="5467957" cy="5078313"/>
            </a:xfrm>
            <a:prstGeom prst="rect">
              <a:avLst/>
            </a:prstGeom>
          </p:spPr>
          <p:txBody>
            <a:bodyPr wrap="square" numCol="1">
              <a:spAutoFit/>
            </a:bodyPr>
            <a:lstStyle/>
            <a:p>
              <a:pPr marL="571500" indent="-571500" algn="just" fontAlgn="base">
                <a:buFontTx/>
                <a:buChar char="-"/>
              </a:pPr>
              <a:endPara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571500" indent="-571500" fontAlgn="base">
                <a:buFontTx/>
                <a:buChar char="-"/>
              </a:pPr>
              <a:r>
                <a:rPr lang="ru-RU" dirty="0" smtClean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промышленная </a:t>
              </a:r>
              <a:r>
                <a:rPr lang="ru-RU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применимость (оптимальность решения / как быстро можно реализовать и насколько это решает проблему).</a:t>
              </a:r>
            </a:p>
            <a:p>
              <a:pPr indent="-571500" algn="just" fontAlgn="base">
                <a:buFontTx/>
                <a:buChar char="-"/>
              </a:pPr>
              <a:endPara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196449" y="4660341"/>
              <a:ext cx="1984684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ase"/>
              <a:r>
                <a:rPr lang="ru-RU" sz="4000" b="1" dirty="0">
                  <a:solidFill>
                    <a:schemeClr val="accent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Критерии оценки работы экспертной комиссией АО «Лебединский ГОК»: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713703" y="6044904"/>
              <a:ext cx="4070555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 fontAlgn="base">
                <a:buFontTx/>
                <a:buChar char="-"/>
              </a:pPr>
              <a:r>
                <a:rPr lang="ru-RU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соответствие требованиям / ожиданиям заказчика;</a:t>
              </a:r>
            </a:p>
            <a:p>
              <a:pPr marL="571500" indent="-571500" algn="just" fontAlgn="base">
                <a:buFontTx/>
                <a:buChar char="-"/>
              </a:pPr>
              <a:endPara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571500" indent="-571500" algn="just" fontAlgn="base">
                <a:buFontTx/>
                <a:buChar char="-"/>
              </a:pPr>
              <a:endPara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9573188" y="6185356"/>
              <a:ext cx="6034098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indent="-571500" fontAlgn="base">
                <a:buFontTx/>
                <a:buChar char="-"/>
              </a:pPr>
              <a:r>
                <a:rPr lang="ru-RU" dirty="0" smtClean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эффективность </a:t>
              </a:r>
              <a:r>
                <a:rPr lang="ru-RU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разработанного </a:t>
              </a:r>
              <a:r>
                <a:rPr lang="ru-RU" dirty="0" smtClean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решения в </a:t>
              </a:r>
              <a:r>
                <a:rPr lang="ru-RU" dirty="0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достижении цели;</a:t>
              </a:r>
            </a:p>
            <a:p>
              <a:pPr marL="571500" indent="-571500" fontAlgn="base">
                <a:buFontTx/>
                <a:buChar char="-"/>
              </a:pPr>
              <a:endPara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571500" indent="-571500" fontAlgn="base">
                <a:buFontTx/>
                <a:buChar char="-"/>
              </a:pPr>
              <a:endPara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9" name="Picture 4" descr="C:\Users\Пользователь\Desktop\ЦЕНТР КАРЬЕРЫ\ОПГ\ФОТО\защита\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632" y="2423810"/>
            <a:ext cx="6540028" cy="4032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:\Users\Пользователь\Desktop\ЦЕНТР КАРЬЕРЫ\ОПГ\ФОТО\защита\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9"/>
          <a:stretch/>
        </p:blipFill>
        <p:spPr bwMode="auto">
          <a:xfrm>
            <a:off x="17615412" y="2372911"/>
            <a:ext cx="6510019" cy="4086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003324"/>
              </p:ext>
            </p:extLst>
          </p:nvPr>
        </p:nvGraphicFramePr>
        <p:xfrm>
          <a:off x="7240273" y="8969791"/>
          <a:ext cx="2503924" cy="2423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" name="Image" r:id="rId7" imgW="3174480" imgH="2691720" progId="Photoshop.Image.12">
                  <p:embed/>
                </p:oleObj>
              </mc:Choice>
              <mc:Fallback>
                <p:oleObj name="Image" r:id="rId7" imgW="3174480" imgH="269172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240273" y="8969791"/>
                        <a:ext cx="2503924" cy="24232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489992"/>
              </p:ext>
            </p:extLst>
          </p:nvPr>
        </p:nvGraphicFramePr>
        <p:xfrm>
          <a:off x="233798" y="8827102"/>
          <a:ext cx="2695429" cy="2565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7" name="Image" r:id="rId9" imgW="2907720" imgH="2768040" progId="Photoshop.Image.12">
                  <p:embed/>
                </p:oleObj>
              </mc:Choice>
              <mc:Fallback>
                <p:oleObj name="Image" r:id="rId9" imgW="2907720" imgH="276804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3798" y="8827102"/>
                        <a:ext cx="2695429" cy="2565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3158679"/>
              </p:ext>
            </p:extLst>
          </p:nvPr>
        </p:nvGraphicFramePr>
        <p:xfrm>
          <a:off x="15215022" y="9298437"/>
          <a:ext cx="3330076" cy="2381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" name="Image" r:id="rId11" imgW="3656880" imgH="2615760" progId="Photoshop.Image.12">
                  <p:embed/>
                </p:oleObj>
              </mc:Choice>
              <mc:Fallback>
                <p:oleObj name="Image" r:id="rId11" imgW="3656880" imgH="2615760" progId="Photoshop.Image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215022" y="9298437"/>
                        <a:ext cx="3330076" cy="23819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Номер слайда 14"/>
          <p:cNvSpPr txBox="1">
            <a:spLocks/>
          </p:cNvSpPr>
          <p:nvPr/>
        </p:nvSpPr>
        <p:spPr>
          <a:xfrm>
            <a:off x="20146305" y="12712960"/>
            <a:ext cx="3289668" cy="730250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5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709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063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417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771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126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480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834" algn="l" defTabSz="18287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6B5E2A4-72D4-4DC4-9470-54C0EE06E412}" type="slidenum">
              <a:rPr lang="ru-RU" smtClean="0">
                <a:solidFill>
                  <a:srgbClr val="0541F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r"/>
              <a:t>9</a:t>
            </a:fld>
            <a:endParaRPr lang="ru-RU" dirty="0">
              <a:solidFill>
                <a:srgbClr val="0541F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3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b046ea12b569ac8bf86d82b576cb1034ccd2f"/>
</p:tagLst>
</file>

<file path=ppt/theme/theme1.xml><?xml version="1.0" encoding="utf-8"?>
<a:theme xmlns:a="http://schemas.openxmlformats.org/drawingml/2006/main" name="Misis">
  <a:themeElements>
    <a:clrScheme name="MISIS">
      <a:dk1>
        <a:sysClr val="windowText" lastClr="000000"/>
      </a:dk1>
      <a:lt1>
        <a:srgbClr val="FFFFFF"/>
      </a:lt1>
      <a:dk2>
        <a:srgbClr val="505569"/>
      </a:dk2>
      <a:lt2>
        <a:srgbClr val="FFFFFF"/>
      </a:lt2>
      <a:accent1>
        <a:srgbClr val="0541F0"/>
      </a:accent1>
      <a:accent2>
        <a:srgbClr val="37EBFF"/>
      </a:accent2>
      <a:accent3>
        <a:srgbClr val="505569"/>
      </a:accent3>
      <a:accent4>
        <a:srgbClr val="0541F0"/>
      </a:accent4>
      <a:accent5>
        <a:srgbClr val="0A1E64"/>
      </a:accent5>
      <a:accent6>
        <a:srgbClr val="0A1E64"/>
      </a:accent6>
      <a:hlink>
        <a:srgbClr val="00B5E2"/>
      </a:hlink>
      <a:folHlink>
        <a:srgbClr val="E4002B"/>
      </a:folHlink>
    </a:clrScheme>
    <a:fontScheme name="MISIS_ppt">
      <a:majorFont>
        <a:latin typeface="Nekst Semi Bold"/>
        <a:ea typeface=""/>
        <a:cs typeface=""/>
      </a:majorFont>
      <a:minorFont>
        <a:latin typeface="TT Norms Pro Medium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17311</TotalTime>
  <Words>1008</Words>
  <Application>Microsoft Office PowerPoint</Application>
  <PresentationFormat>Произвольный</PresentationFormat>
  <Paragraphs>161</Paragraphs>
  <Slides>14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Tahoma</vt:lpstr>
      <vt:lpstr>Wingdings</vt:lpstr>
      <vt:lpstr>Calibri</vt:lpstr>
      <vt:lpstr>TT Norms Pro Medium</vt:lpstr>
      <vt:lpstr>Nekst Semi Bold</vt:lpstr>
      <vt:lpstr>TT Norms Pro</vt:lpstr>
      <vt:lpstr>Misis</vt:lpstr>
      <vt:lpstr>Image</vt:lpstr>
      <vt:lpstr>ВСЕРОССИЙСКИЙ  КОНКУРС  ЛУЧШИХ  ПРАКТИК  ТРУДОУСТРОЙСТВА МОЛОДЕЖИ  В 2024 ГОДУ   </vt:lpstr>
      <vt:lpstr>Образовательно-производственные группы - как интеграция производства и образования </vt:lpstr>
      <vt:lpstr>ЦЕЛЬ ПРАКТИКИ  - реализация механизмов взаимодействия СТИ НИТУ «МИСИС»  и предприятия оборонно-промышленного комплекса  АО «Лебединский ГОК» по  закрытию кадровой потребности  как вопроса национальной безопасности страны </vt:lpstr>
      <vt:lpstr>Презентация PowerPoint</vt:lpstr>
      <vt:lpstr>Презентация PowerPoint</vt:lpstr>
      <vt:lpstr>Второй этап</vt:lpstr>
      <vt:lpstr>Описание практики</vt:lpstr>
      <vt:lpstr>Презентация PowerPoint</vt:lpstr>
      <vt:lpstr>Презентация PowerPoint</vt:lpstr>
      <vt:lpstr>Количественные и качественные результаты реализации практики </vt:lpstr>
      <vt:lpstr>Решены восемь производственных задач:</vt:lpstr>
      <vt:lpstr>Количественные и качественные результаты реализации практики </vt:lpstr>
      <vt:lpstr>Возможности тиражирования практики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ДД</dc:creator>
  <cp:lastModifiedBy>Пользователь</cp:lastModifiedBy>
  <cp:revision>950</cp:revision>
  <cp:lastPrinted>2024-08-12T13:08:58Z</cp:lastPrinted>
  <dcterms:created xsi:type="dcterms:W3CDTF">2022-07-26T11:52:44Z</dcterms:created>
  <dcterms:modified xsi:type="dcterms:W3CDTF">2024-08-14T13:56:24Z</dcterms:modified>
</cp:coreProperties>
</file>