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3C1F-53B8-4F25-BFED-F4C0195F287F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249B5F-0CBE-4845-ACF1-90F263E16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3C1F-53B8-4F25-BFED-F4C0195F287F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9B5F-0CBE-4845-ACF1-90F263E16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3C1F-53B8-4F25-BFED-F4C0195F287F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9B5F-0CBE-4845-ACF1-90F263E16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3C1F-53B8-4F25-BFED-F4C0195F287F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249B5F-0CBE-4845-ACF1-90F263E16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3C1F-53B8-4F25-BFED-F4C0195F287F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9B5F-0CBE-4845-ACF1-90F263E16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3C1F-53B8-4F25-BFED-F4C0195F287F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9B5F-0CBE-4845-ACF1-90F263E16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3C1F-53B8-4F25-BFED-F4C0195F287F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249B5F-0CBE-4845-ACF1-90F263E16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3C1F-53B8-4F25-BFED-F4C0195F287F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9B5F-0CBE-4845-ACF1-90F263E16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3C1F-53B8-4F25-BFED-F4C0195F287F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9B5F-0CBE-4845-ACF1-90F263E16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3C1F-53B8-4F25-BFED-F4C0195F287F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9B5F-0CBE-4845-ACF1-90F263E16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3C1F-53B8-4F25-BFED-F4C0195F287F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9B5F-0CBE-4845-ACF1-90F263E16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283C1F-53B8-4F25-BFED-F4C0195F287F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249B5F-0CBE-4845-ACF1-90F263E16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12080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458200" cy="1285884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СОЦИАЛИЗАЦИЯ И АБИЛИТАЦИЯ ЛЮДЕЙ С ИНТЕЛЛЕКТУАЛЬНЫМИ НАРУШЕНИЯМИ (ИН) </a:t>
            </a:r>
          </a:p>
          <a:p>
            <a:pPr algn="r"/>
            <a:r>
              <a:rPr lang="ru-RU" sz="1400" dirty="0" smtClean="0"/>
              <a:t>ЗА СЧЕТ ТРУДОУСТРОЙСТВА В СПОРТИВНЫЙ КЛУБ </a:t>
            </a:r>
            <a:endParaRPr lang="ru-RU" sz="1400" b="1" dirty="0" smtClean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NevDpwaMf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571744"/>
            <a:ext cx="7101040" cy="32093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500042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ПУТЬ С НАСТАВНИКОМ 2.0.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b="1" dirty="0" smtClean="0">
                <a:hlinkClick r:id="rId2"/>
              </a:rPr>
              <a:t>"Всеобщая декларация прав человека«</a:t>
            </a:r>
            <a:br>
              <a:rPr lang="ru-RU" sz="2500" b="1" dirty="0" smtClean="0">
                <a:hlinkClick r:id="rId2"/>
              </a:rPr>
            </a:br>
            <a:r>
              <a:rPr lang="ru-RU" sz="2500" b="1" dirty="0" smtClean="0">
                <a:hlinkClick r:id="rId2"/>
              </a:rPr>
              <a:t> (принята Генеральной Ассамблеей ООН 10.12.1948)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Статья 23</a:t>
            </a:r>
          </a:p>
          <a:p>
            <a:r>
              <a:rPr lang="ru-RU" dirty="0" smtClean="0"/>
              <a:t>1. Каждый человек имеет право на труд, на свободный выбор работы, на справедливые и благоприятные условия труда и на защиту от безработицы.</a:t>
            </a:r>
          </a:p>
          <a:p>
            <a:r>
              <a:rPr lang="ru-RU" dirty="0" smtClean="0"/>
              <a:t>2. Каждый человек, без какой-либо дискриминации, имеет право на равную оплату за равный труд.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42148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СИНДРОМ ДАУНА – ЭТО НЕ БОЛЕЗНЬ, </a:t>
            </a:r>
            <a:br>
              <a:rPr lang="ru-RU" sz="2800" b="1" dirty="0" smtClean="0"/>
            </a:br>
            <a:r>
              <a:rPr lang="ru-RU" sz="2800" b="1" dirty="0" smtClean="0"/>
              <a:t>ЭТО ГЕНЕТИЧЕСКАЯ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ОСОБЕННОСТЬ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Чтобы дать взрослым с инвалидностью возможность работать и чувствовать себя полноценными членами социума, нужно не только обучать их профессиональным навыкам, но и создавать специальную рабочую среду, в которой они могли бы удержаться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1800" dirty="0" smtClean="0"/>
              <a:t>С 2024 года проект «Путь с наставником 2.0.»  работает </a:t>
            </a:r>
            <a:r>
              <a:rPr lang="ru-RU" sz="1800" dirty="0" smtClean="0"/>
              <a:t>направлении - создание рабочих мест </a:t>
            </a:r>
            <a:r>
              <a:rPr lang="ru-RU" sz="1800" dirty="0" smtClean="0"/>
              <a:t>для людей с интеллектуальными нарушениями.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</a:t>
            </a:r>
            <a:r>
              <a:rPr lang="ru-RU" sz="1800" dirty="0" smtClean="0"/>
              <a:t>сегодняшний день нам удалось привлечь 5 действующих спортсменов с синдромом Дауна, регулярно занимающихся тхэквондо и имеющих опыт участия в  спортивных соревнованиях  к трудовой деятельности на постоянной основе в </a:t>
            </a:r>
            <a:r>
              <a:rPr lang="ru-RU" sz="1800" dirty="0" smtClean="0"/>
              <a:t>должности</a:t>
            </a:r>
            <a:br>
              <a:rPr lang="ru-RU" sz="1800" dirty="0" smtClean="0"/>
            </a:br>
            <a:r>
              <a:rPr lang="ru-RU" sz="2200" dirty="0" smtClean="0"/>
              <a:t> </a:t>
            </a:r>
            <a:r>
              <a:rPr lang="ru-RU" sz="2200" b="1" dirty="0" smtClean="0"/>
              <a:t>«помощник спортивного инструктора</a:t>
            </a:r>
            <a:r>
              <a:rPr lang="ru-RU" sz="2200" dirty="0" smtClean="0"/>
              <a:t>»</a:t>
            </a:r>
            <a:r>
              <a:rPr lang="ru-RU" sz="2000" b="1" dirty="0" smtClean="0">
                <a:latin typeface="+mn-lt"/>
                <a:ea typeface="+mn-ea"/>
                <a:cs typeface="+mn-cs"/>
              </a:rPr>
              <a:t/>
            </a:r>
            <a:br>
              <a:rPr lang="ru-RU" sz="2000" b="1" dirty="0" smtClean="0">
                <a:latin typeface="+mn-lt"/>
                <a:ea typeface="+mn-ea"/>
                <a:cs typeface="+mn-cs"/>
              </a:rPr>
            </a:br>
            <a:endParaRPr lang="ru-RU" sz="22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71488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УЧАСТНИКИ ПРОЕКТА: </a:t>
            </a:r>
          </a:p>
          <a:p>
            <a:pPr algn="just"/>
            <a:r>
              <a:rPr lang="ru-RU" dirty="0" smtClean="0"/>
              <a:t>Спортсмены с интеллектуальными нарушениями в возрасте от 16 до 25 лет, регулярно занимающиеся ТХЭКВОНДО и имеющие опыт участия в физкультурно-спортивных мероприятиях.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5o227C3i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642918"/>
            <a:ext cx="1862823" cy="2241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71501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ТРУДОУСТРОЙСТВО </a:t>
            </a:r>
            <a:r>
              <a:rPr lang="ru-RU" b="1" dirty="0"/>
              <a:t>В</a:t>
            </a:r>
            <a:r>
              <a:rPr lang="ru-RU" b="1" dirty="0" smtClean="0"/>
              <a:t> СПОРТИВНОМ КЛУБЕ ТХЭКВОНДО </a:t>
            </a:r>
          </a:p>
          <a:p>
            <a:pPr algn="ctr"/>
            <a:r>
              <a:rPr lang="ru-RU" b="1" dirty="0" smtClean="0"/>
              <a:t>(помощник спортивного инструктора)</a:t>
            </a:r>
            <a:endParaRPr lang="ru-RU" b="1" dirty="0"/>
          </a:p>
        </p:txBody>
      </p:sp>
      <p:pic>
        <p:nvPicPr>
          <p:cNvPr id="4" name="Рисунок 3" descr="IMG_5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142984"/>
            <a:ext cx="2012423" cy="1341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714356"/>
            <a:ext cx="263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Занятия</a:t>
            </a:r>
            <a:r>
              <a:rPr lang="ru-RU" dirty="0" smtClean="0"/>
              <a:t> </a:t>
            </a:r>
            <a:r>
              <a:rPr lang="ru-RU" b="1" dirty="0" smtClean="0"/>
              <a:t>ТХЭКВОНДО</a:t>
            </a:r>
            <a:endParaRPr lang="ru-RU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571868" y="1428736"/>
            <a:ext cx="128588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29190" y="285728"/>
            <a:ext cx="315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Участие в соревнованиях</a:t>
            </a:r>
            <a:endParaRPr lang="ru-RU" b="1" dirty="0"/>
          </a:p>
        </p:txBody>
      </p:sp>
      <p:sp>
        <p:nvSpPr>
          <p:cNvPr id="9" name="Выгнутая вверх стрелка 8"/>
          <p:cNvSpPr/>
          <p:nvPr/>
        </p:nvSpPr>
        <p:spPr>
          <a:xfrm rot="5400000">
            <a:off x="6529232" y="2237034"/>
            <a:ext cx="3637380" cy="15921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photo_2024-08-12_10-41-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429000"/>
            <a:ext cx="3857620" cy="2169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357166"/>
            <a:ext cx="77153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ИНВАЛИДАМ, ЗАНЯТЫМ В ОРГАНИЗАЦИИ, </a:t>
            </a:r>
          </a:p>
          <a:p>
            <a:pPr algn="ctr"/>
            <a:r>
              <a:rPr lang="ru-RU" b="1" dirty="0" smtClean="0"/>
              <a:t>СОЗДАНЫ НЕОБХОДИМЫЕ УСЛОВИЯ ТРУДА </a:t>
            </a:r>
          </a:p>
          <a:p>
            <a:pPr algn="ctr"/>
            <a:r>
              <a:rPr lang="ru-RU" b="1" dirty="0" smtClean="0"/>
              <a:t>В ООТВЕСТВИИ С ИНДИВИДУАЛЬНОЙ ПРОГРАММОЙ РЕАБИЛИТАЦИИ ИЛИ АБИЛИТАЦИИ.</a:t>
            </a:r>
          </a:p>
          <a:p>
            <a:pPr algn="ctr"/>
            <a:r>
              <a:rPr lang="ru-RU" b="1" dirty="0" smtClean="0"/>
              <a:t>(ст.23 ТК РФ)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ПРОДОЛЖИТЕЛЬНОСТЬ РАБОТЫ ДЛЯ НЕСОВЕРШЕННОСЛЕТНИХ В ВОЗРАТЕ ОТ 16 ДО 18 ЛЕТ УСТАНАВЛИВАЕТСЯ В СООТВЕТСВИИ С  ТРЕБОВАНИЯМИ </a:t>
            </a:r>
          </a:p>
          <a:p>
            <a:pPr algn="ctr"/>
            <a:r>
              <a:rPr lang="ru-RU" b="1" dirty="0" smtClean="0"/>
              <a:t>ТРУДОВОГО КОДЕКСА РОССИЙСКОЙ ФЕДЕРАЦИИ 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 err="1" smtClean="0"/>
              <a:t>абз</a:t>
            </a:r>
            <a:r>
              <a:rPr lang="ru-RU" b="1" dirty="0" smtClean="0"/>
              <a:t>. </a:t>
            </a:r>
            <a:r>
              <a:rPr lang="ru-RU" b="1" dirty="0" smtClean="0"/>
              <a:t>2 </a:t>
            </a:r>
            <a:r>
              <a:rPr lang="ru-RU" b="1" dirty="0" smtClean="0"/>
              <a:t>ч. 1 ст. 92 ТК РФ)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ПРОДОЛЖИТЕЛЬНОСТЬ ЕЖЕДНЕВНОЙ РАБОТЫ ДЛЯ НЕСОВЕРШЕННОЛЕТНИХ В ВОЗРАСТЕ ОТ 16 ДО 18 ЛЕТ НЕ ПРЕВЫШАЕТ 7 ЧАСОВ В ДЕНЬ</a:t>
            </a:r>
          </a:p>
          <a:p>
            <a:pPr algn="ctr"/>
            <a:r>
              <a:rPr lang="ru-RU" b="1" dirty="0" smtClean="0"/>
              <a:t>(ст.94 ТК РФ)</a:t>
            </a:r>
          </a:p>
          <a:p>
            <a:pPr algn="ctr"/>
            <a:r>
              <a:rPr lang="ru-RU" dirty="0" smtClean="0"/>
              <a:t>. </a:t>
            </a:r>
          </a:p>
          <a:p>
            <a:pPr algn="ctr"/>
            <a:r>
              <a:rPr lang="ru-RU" b="1" dirty="0" smtClean="0"/>
              <a:t>ПРОДОЛЖИТЕЛЬНОСТЬ РАБОЧЕЙ НЕДЕЛИ РАБОТНИКА, ЯВЛЯЮЩЕГОСЯ ИНВАЛИДОМ </a:t>
            </a:r>
            <a:r>
              <a:rPr lang="en-US" b="1" dirty="0" smtClean="0"/>
              <a:t>II </a:t>
            </a:r>
            <a:r>
              <a:rPr lang="ru-RU" b="1" dirty="0" smtClean="0"/>
              <a:t>ГРУППЫ, НЕ ПРЕВЫШАЕТ 35 ЧАСОВ В НЕДЕЛЮ С СОХРАНЕНИЕМ ПОЛНОЙ ОПЛАТЫ ТРУДА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 err="1" smtClean="0"/>
              <a:t>абз</a:t>
            </a:r>
            <a:r>
              <a:rPr lang="ru-RU" b="1" dirty="0" smtClean="0"/>
              <a:t>. </a:t>
            </a:r>
            <a:r>
              <a:rPr lang="ru-RU" b="1" dirty="0" smtClean="0"/>
              <a:t>3 </a:t>
            </a:r>
            <a:r>
              <a:rPr lang="ru-RU" b="1" dirty="0" smtClean="0"/>
              <a:t>ч. 1 ст. 92 ТК </a:t>
            </a:r>
            <a:r>
              <a:rPr lang="ru-RU" b="1" dirty="0" smtClean="0"/>
              <a:t>РФ) 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наставники</a:t>
            </a:r>
            <a:endParaRPr lang="ru-RU" dirty="0"/>
          </a:p>
        </p:txBody>
      </p:sp>
      <p:pic>
        <p:nvPicPr>
          <p:cNvPr id="4" name="Содержимое 3" descr="Ал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1324213" cy="2930636"/>
          </a:xfrm>
        </p:spPr>
      </p:pic>
      <p:pic>
        <p:nvPicPr>
          <p:cNvPr id="9" name="Рисунок 8" descr="А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285860"/>
            <a:ext cx="1311802" cy="2903169"/>
          </a:xfrm>
          <a:prstGeom prst="rect">
            <a:avLst/>
          </a:prstGeom>
        </p:spPr>
      </p:pic>
      <p:pic>
        <p:nvPicPr>
          <p:cNvPr id="10" name="Рисунок 9" descr="Аркад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285860"/>
            <a:ext cx="1335086" cy="2954699"/>
          </a:xfrm>
          <a:prstGeom prst="rect">
            <a:avLst/>
          </a:prstGeom>
        </p:spPr>
      </p:pic>
      <p:pic>
        <p:nvPicPr>
          <p:cNvPr id="11" name="Рисунок 10" descr="Вас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285860"/>
            <a:ext cx="1355724" cy="3000372"/>
          </a:xfrm>
          <a:prstGeom prst="rect">
            <a:avLst/>
          </a:prstGeom>
        </p:spPr>
      </p:pic>
      <p:pic>
        <p:nvPicPr>
          <p:cNvPr id="12" name="Рисунок 11" descr="Наст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1285860"/>
            <a:ext cx="1357322" cy="30039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2910" y="4429132"/>
            <a:ext cx="964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Рябова</a:t>
            </a:r>
          </a:p>
          <a:p>
            <a:pPr algn="ctr"/>
            <a:r>
              <a:rPr lang="ru-RU" dirty="0" smtClean="0"/>
              <a:t>Алина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5984" y="4429132"/>
            <a:ext cx="1238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Мешкова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Анна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14810" y="442913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Давыдов </a:t>
            </a:r>
          </a:p>
          <a:p>
            <a:pPr algn="ctr"/>
            <a:r>
              <a:rPr lang="ru-RU" dirty="0" smtClean="0"/>
              <a:t>Аркадий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72198" y="4429132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Козлов </a:t>
            </a:r>
          </a:p>
          <a:p>
            <a:pPr algn="ctr"/>
            <a:r>
              <a:rPr lang="ru-RU" dirty="0" smtClean="0"/>
              <a:t>Василий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643834" y="4500570"/>
            <a:ext cx="1310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Яковлева</a:t>
            </a:r>
          </a:p>
          <a:p>
            <a:pPr algn="ctr"/>
            <a:r>
              <a:rPr lang="ru-RU" dirty="0" smtClean="0"/>
              <a:t>Анастасия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8728" y="214290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ПЕРВЫЕ ПОБЕДЫ КОМАНДЫ НАСТАВНИКОВ</a:t>
            </a:r>
            <a:endParaRPr lang="ru-RU" sz="3000" b="1" dirty="0"/>
          </a:p>
        </p:txBody>
      </p:sp>
      <p:pic>
        <p:nvPicPr>
          <p:cNvPr id="12" name="Содержимое 11" descr="eZE2alc_t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2143140" cy="1607355"/>
          </a:xfrm>
        </p:spPr>
      </p:pic>
      <p:sp>
        <p:nvSpPr>
          <p:cNvPr id="13" name="TextBox 12"/>
          <p:cNvSpPr txBox="1"/>
          <p:nvPr/>
        </p:nvSpPr>
        <p:spPr>
          <a:xfrm>
            <a:off x="357158" y="3000372"/>
            <a:ext cx="4087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ЧЕМПИОНАТ И ПЕРВЕНСТВО ЧУВАШСКОЙ РЕСПУБЛИКИ ПО ТХЭКВОНДО-ПХУМСЭ</a:t>
            </a:r>
          </a:p>
          <a:p>
            <a:pPr algn="ctr"/>
            <a:r>
              <a:rPr lang="ru-RU" sz="1500" dirty="0" smtClean="0"/>
              <a:t> (10 золотых, 10 серебряных и </a:t>
            </a:r>
          </a:p>
          <a:p>
            <a:pPr algn="ctr"/>
            <a:r>
              <a:rPr lang="ru-RU" sz="1500" dirty="0" smtClean="0"/>
              <a:t>16 бронзовых медалей)</a:t>
            </a:r>
            <a:endParaRPr lang="ru-RU" sz="1500" dirty="0"/>
          </a:p>
        </p:txBody>
      </p:sp>
      <p:pic>
        <p:nvPicPr>
          <p:cNvPr id="14" name="Рисунок 13" descr="PIXrrqISOG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285860"/>
            <a:ext cx="2071670" cy="155375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429124" y="30003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dirty="0" smtClean="0"/>
              <a:t>ЧЕМПИОНАТ И ПЕРВЕНСТВО ПРИВОЛЖСКОГО ФЕДЕРАЛЬНОГО ОКРУГА ПО ТХЭКВОНДО-ПХУМСЭ</a:t>
            </a:r>
          </a:p>
          <a:p>
            <a:pPr algn="ctr"/>
            <a:r>
              <a:rPr lang="ru-RU" sz="1500" dirty="0" smtClean="0"/>
              <a:t>(5 золотых, 6 серебряных и </a:t>
            </a:r>
          </a:p>
          <a:p>
            <a:pPr algn="ctr"/>
            <a:r>
              <a:rPr lang="ru-RU" sz="1500" dirty="0" smtClean="0"/>
              <a:t>6 бронзовых медалей</a:t>
            </a:r>
            <a:r>
              <a:rPr lang="ru-RU" sz="1300" b="1" dirty="0" smtClean="0"/>
              <a:t>)</a:t>
            </a:r>
            <a:endParaRPr lang="ru-RU" sz="1300" b="1" dirty="0"/>
          </a:p>
        </p:txBody>
      </p:sp>
      <p:pic>
        <p:nvPicPr>
          <p:cNvPr id="16" name="Рисунок 15" descr="NevDpwaMfD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019061"/>
            <a:ext cx="4643438" cy="209861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1538" y="621508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ЧЕМПИОНАТ и ПЕРВЕНСТВО РОССИИ </a:t>
            </a:r>
          </a:p>
          <a:p>
            <a:pPr algn="ctr"/>
            <a:r>
              <a:rPr lang="ru-RU" dirty="0" smtClean="0"/>
              <a:t>(7 золотых, 2 серебряных и 4 бронзовых медали)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3042" y="57148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НАШИ КОНТАКТЫ</a:t>
            </a:r>
            <a:endParaRPr lang="ru-RU" b="1" dirty="0"/>
          </a:p>
        </p:txBody>
      </p:sp>
      <p:pic>
        <p:nvPicPr>
          <p:cNvPr id="11" name="Рисунок 10" descr="photo_2023-05-25_12-55-2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5072074"/>
            <a:ext cx="1571612" cy="15716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0100" y="1071546"/>
            <a:ext cx="331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РУКОВОДИТЕЛЬ ПРОЕКТА </a:t>
            </a:r>
            <a:endParaRPr lang="ru-RU" b="1" dirty="0"/>
          </a:p>
        </p:txBody>
      </p:sp>
      <p:pic>
        <p:nvPicPr>
          <p:cNvPr id="15" name="Рисунок 14" descr="Мураткина Л.Н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428736"/>
            <a:ext cx="2071702" cy="29289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4348" y="4500570"/>
            <a:ext cx="417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МУРАТКИНА ЛИДИЯ НИКОЛАЕВНА</a:t>
            </a:r>
          </a:p>
          <a:p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57818" y="1071546"/>
            <a:ext cx="349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СПОРТИВНЫЙ ИНСТРУКТОР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68681" y="4500570"/>
            <a:ext cx="397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МУРАТКИН ИГОРЬ НИКОЛАЕВИЧ</a:t>
            </a:r>
            <a:endParaRPr lang="ru-RU" b="1" dirty="0"/>
          </a:p>
        </p:txBody>
      </p:sp>
      <p:pic>
        <p:nvPicPr>
          <p:cNvPr id="21" name="Рисунок 20" descr="g7zXMyp4S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428736"/>
            <a:ext cx="2214578" cy="304099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317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"Всеобщая декларация прав человека«  (принята Генеральной Ассамблеей ООН 10.12.1948)</vt:lpstr>
      <vt:lpstr>СИНДРОМ ДАУНА – ЭТО НЕ БОЛЕЗНЬ,  ЭТО ГЕНЕТИЧЕСКАЯ ОСОБЕННОСТЬ.  Чтобы дать взрослым с инвалидностью возможность работать и чувствовать себя полноценными членами социума, нужно не только обучать их профессиональным навыкам, но и создавать специальную рабочую среду, в которой они могли бы удержаться. С 2024 года проект «Путь с наставником 2.0.»  работает направлении - создание рабочих мест для людей с интеллектуальными нарушениями.  На сегодняшний день нам удалось привлечь 5 действующих спортсменов с синдромом Дауна, регулярно занимающихся тхэквондо и имеющих опыт участия в  спортивных соревнованиях  к трудовой деятельности на постоянной основе в должности  «помощник спортивного инструктора» </vt:lpstr>
      <vt:lpstr>Слайд 4</vt:lpstr>
      <vt:lpstr>Слайд 5</vt:lpstr>
      <vt:lpstr>Наши наставники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</cp:lastModifiedBy>
  <cp:revision>4</cp:revision>
  <dcterms:created xsi:type="dcterms:W3CDTF">2024-08-12T15:21:49Z</dcterms:created>
  <dcterms:modified xsi:type="dcterms:W3CDTF">2024-08-12T16:17:38Z</dcterms:modified>
</cp:coreProperties>
</file>