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1" r:id="rId2"/>
    <p:sldId id="263" r:id="rId3"/>
    <p:sldId id="257" r:id="rId4"/>
    <p:sldId id="297" r:id="rId5"/>
    <p:sldId id="265" r:id="rId6"/>
    <p:sldId id="290" r:id="rId7"/>
    <p:sldId id="301" r:id="rId8"/>
    <p:sldId id="298" r:id="rId9"/>
    <p:sldId id="284" r:id="rId10"/>
    <p:sldId id="286" r:id="rId11"/>
    <p:sldId id="302" r:id="rId12"/>
    <p:sldId id="300" r:id="rId13"/>
    <p:sldId id="304" r:id="rId14"/>
    <p:sldId id="296" r:id="rId15"/>
    <p:sldId id="293" r:id="rId16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9085" autoAdjust="0"/>
  </p:normalViewPr>
  <p:slideViewPr>
    <p:cSldViewPr snapToGrid="0">
      <p:cViewPr>
        <p:scale>
          <a:sx n="120" d="100"/>
          <a:sy n="120" d="100"/>
        </p:scale>
        <p:origin x="-1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0306078165648"/>
          <c:y val="3.1901022909009258E-2"/>
          <c:w val="0.73327335737265364"/>
          <c:h val="0.686811520710799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Прошли обучение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 (6 мес.)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350</c:v>
                </c:pt>
                <c:pt idx="1">
                  <c:v>395</c:v>
                </c:pt>
                <c:pt idx="2">
                  <c:v>185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Трудоустроены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 (6 мес.)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53</c:v>
                </c:pt>
                <c:pt idx="1">
                  <c:v>110</c:v>
                </c:pt>
                <c:pt idx="2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622400"/>
        <c:axId val="72746112"/>
      </c:barChart>
      <c:catAx>
        <c:axId val="6562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746112"/>
        <c:crosses val="autoZero"/>
        <c:auto val="1"/>
        <c:lblAlgn val="ctr"/>
        <c:lblOffset val="100"/>
        <c:noMultiLvlLbl val="0"/>
      </c:catAx>
      <c:valAx>
        <c:axId val="72746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622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397416080490922E-2"/>
          <c:y val="0.85992577999389141"/>
          <c:w val="0.8158054227618875"/>
          <c:h val="0.11213446866989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36372388587192"/>
          <c:y val="5.4516982768103843E-2"/>
          <c:w val="0.79501122594459972"/>
          <c:h val="0.612336438658691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Экскурсии, знакомство с предприятием (дистанционно)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 (6 мес.)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400</c:v>
                </c:pt>
                <c:pt idx="1">
                  <c:v>600</c:v>
                </c:pt>
                <c:pt idx="2">
                  <c:v>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753920"/>
        <c:axId val="72755456"/>
      </c:barChart>
      <c:catAx>
        <c:axId val="7275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755456"/>
        <c:crosses val="autoZero"/>
        <c:auto val="1"/>
        <c:lblAlgn val="ctr"/>
        <c:lblOffset val="100"/>
        <c:noMultiLvlLbl val="0"/>
      </c:catAx>
      <c:valAx>
        <c:axId val="72755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75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DD824-1D44-4281-9D3F-528E9F8DBCF9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72983-BD71-4D6A-8CE0-3CEAC3AEC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730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72983-BD71-4D6A-8CE0-3CEAC3AEC77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435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D732-F085-48B6-B504-D9C55D7504DA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A5C7-526B-404B-A40E-656406033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24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D732-F085-48B6-B504-D9C55D7504DA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A5C7-526B-404B-A40E-656406033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412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D732-F085-48B6-B504-D9C55D7504DA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A5C7-526B-404B-A40E-656406033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039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FDD4C180-BA3C-4EB1-89FA-8F2AADA786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01000" y="0"/>
            <a:ext cx="4191000" cy="6858000"/>
          </a:xfrm>
          <a:custGeom>
            <a:avLst/>
            <a:gdLst>
              <a:gd name="connsiteX0" fmla="*/ 0 w 4191000"/>
              <a:gd name="connsiteY0" fmla="*/ 0 h 6858000"/>
              <a:gd name="connsiteX1" fmla="*/ 4191000 w 4191000"/>
              <a:gd name="connsiteY1" fmla="*/ 0 h 6858000"/>
              <a:gd name="connsiteX2" fmla="*/ 4191000 w 4191000"/>
              <a:gd name="connsiteY2" fmla="*/ 6858000 h 6858000"/>
              <a:gd name="connsiteX3" fmla="*/ 0 w 4191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6858000">
                <a:moveTo>
                  <a:pt x="0" y="0"/>
                </a:moveTo>
                <a:lnTo>
                  <a:pt x="4191000" y="0"/>
                </a:lnTo>
                <a:lnTo>
                  <a:pt x="4191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290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28">
            <a:extLst>
              <a:ext uri="{FF2B5EF4-FFF2-40B4-BE49-F238E27FC236}">
                <a16:creationId xmlns="" xmlns:a16="http://schemas.microsoft.com/office/drawing/2014/main" id="{763EC28F-FCED-444A-B2BF-7CB161E26C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71142" y="3886180"/>
            <a:ext cx="4525531" cy="192149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500" kern="120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ru-RU" sz="1500" kern="1200" dirty="0" smtClean="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ru-RU" sz="1500" kern="1200" dirty="0" smtClean="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ru-RU" sz="1500" kern="1200" dirty="0" smtClean="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ru-RU" sz="1500" kern="1200" dirty="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5pPr>
          </a:lstStyle>
          <a:p>
            <a:pPr algn="just"/>
            <a:r>
              <a:rPr lang="ru-RU" sz="1500" dirty="0">
                <a:solidFill>
                  <a:schemeClr val="accent3"/>
                </a:solidFill>
                <a:latin typeface="Neris Light" pitchFamily="2" charset="0"/>
              </a:rPr>
              <a:t>С другой стороны рамки и место обучения кадров обеспечивает широкому кругу (специалистов) участие в формировании новых предложений. Не следует, однако забывать, что рамки и место обучения кадров</a:t>
            </a:r>
          </a:p>
        </p:txBody>
      </p:sp>
      <p:sp>
        <p:nvSpPr>
          <p:cNvPr id="16" name="Заголовок 10">
            <a:extLst>
              <a:ext uri="{FF2B5EF4-FFF2-40B4-BE49-F238E27FC236}">
                <a16:creationId xmlns="" xmlns:a16="http://schemas.microsoft.com/office/drawing/2014/main" id="{8F87D4B5-0734-B041-97A1-BEE225C9F6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2330" y="1464321"/>
            <a:ext cx="4784345" cy="1619831"/>
          </a:xfr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ru-RU" sz="4000" b="1" kern="1200" dirty="0">
                <a:solidFill>
                  <a:schemeClr val="accent2"/>
                </a:solidFill>
                <a:latin typeface="Neris Black" pitchFamily="2" charset="0"/>
                <a:ea typeface="+mn-ea"/>
                <a:cs typeface="+mn-cs"/>
              </a:defRPr>
            </a:lvl1pPr>
          </a:lstStyle>
          <a:p>
            <a: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  <a:t>ВАШ</a:t>
            </a:r>
            <a:b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</a:br>
            <a: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  <a:t>ЗАГОЛОВОК</a:t>
            </a:r>
            <a:b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</a:br>
            <a:r>
              <a:rPr lang="ru-RU" sz="4000" b="1" dirty="0">
                <a:solidFill>
                  <a:schemeClr val="accent1"/>
                </a:solidFill>
                <a:latin typeface="Neris Black" pitchFamily="2" charset="0"/>
              </a:rPr>
              <a:t>ПРЕЗЕНТАЦИИ</a:t>
            </a:r>
            <a:endParaRPr lang="en" sz="4000" b="1" dirty="0">
              <a:solidFill>
                <a:schemeClr val="accent1"/>
              </a:solidFill>
              <a:latin typeface="Neris Black" pitchFamily="2" charset="0"/>
            </a:endParaRPr>
          </a:p>
        </p:txBody>
      </p:sp>
      <p:sp>
        <p:nvSpPr>
          <p:cNvPr id="15" name="Рисунок 14">
            <a:extLst>
              <a:ext uri="{FF2B5EF4-FFF2-40B4-BE49-F238E27FC236}">
                <a16:creationId xmlns="" xmlns:a16="http://schemas.microsoft.com/office/drawing/2014/main" id="{703C9B07-D94B-5F4A-8643-617E2E0F18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25706" y="705355"/>
            <a:ext cx="3887516" cy="5238245"/>
          </a:xfrm>
          <a:custGeom>
            <a:avLst/>
            <a:gdLst>
              <a:gd name="connsiteX0" fmla="*/ 0 w 3887516"/>
              <a:gd name="connsiteY0" fmla="*/ 0 h 5238245"/>
              <a:gd name="connsiteX1" fmla="*/ 3887516 w 3887516"/>
              <a:gd name="connsiteY1" fmla="*/ 0 h 5238245"/>
              <a:gd name="connsiteX2" fmla="*/ 3887516 w 3887516"/>
              <a:gd name="connsiteY2" fmla="*/ 5238245 h 5238245"/>
              <a:gd name="connsiteX3" fmla="*/ 0 w 3887516"/>
              <a:gd name="connsiteY3" fmla="*/ 5238245 h 5238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7516" h="5238245">
                <a:moveTo>
                  <a:pt x="0" y="0"/>
                </a:moveTo>
                <a:lnTo>
                  <a:pt x="3887516" y="0"/>
                </a:lnTo>
                <a:lnTo>
                  <a:pt x="3887516" y="5238245"/>
                </a:lnTo>
                <a:lnTo>
                  <a:pt x="0" y="523824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43028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14">
          <p15:clr>
            <a:srgbClr val="FBAE40"/>
          </p15:clr>
        </p15:guide>
        <p15:guide id="2" pos="438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7242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706ABE8A-2B03-4B75-B8F0-573A50CD81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86451" y="390526"/>
            <a:ext cx="2752725" cy="3777614"/>
          </a:xfrm>
          <a:custGeom>
            <a:avLst/>
            <a:gdLst>
              <a:gd name="connsiteX0" fmla="*/ 0 w 2752725"/>
              <a:gd name="connsiteY0" fmla="*/ 0 h 3777614"/>
              <a:gd name="connsiteX1" fmla="*/ 2752725 w 2752725"/>
              <a:gd name="connsiteY1" fmla="*/ 0 h 3777614"/>
              <a:gd name="connsiteX2" fmla="*/ 2752725 w 2752725"/>
              <a:gd name="connsiteY2" fmla="*/ 3777614 h 3777614"/>
              <a:gd name="connsiteX3" fmla="*/ 0 w 2752725"/>
              <a:gd name="connsiteY3" fmla="*/ 3777614 h 3777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2725" h="3777614">
                <a:moveTo>
                  <a:pt x="0" y="0"/>
                </a:moveTo>
                <a:lnTo>
                  <a:pt x="2752725" y="0"/>
                </a:lnTo>
                <a:lnTo>
                  <a:pt x="2752725" y="3777614"/>
                </a:lnTo>
                <a:lnTo>
                  <a:pt x="0" y="37776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1" name="Рисунок 10">
            <a:extLst>
              <a:ext uri="{FF2B5EF4-FFF2-40B4-BE49-F238E27FC236}">
                <a16:creationId xmlns="" xmlns:a16="http://schemas.microsoft.com/office/drawing/2014/main" id="{92349623-D06E-4F50-9787-C3BD010B93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39226" y="0"/>
            <a:ext cx="2752725" cy="2295525"/>
          </a:xfrm>
          <a:custGeom>
            <a:avLst/>
            <a:gdLst>
              <a:gd name="connsiteX0" fmla="*/ 0 w 2752725"/>
              <a:gd name="connsiteY0" fmla="*/ 0 h 2295525"/>
              <a:gd name="connsiteX1" fmla="*/ 2752725 w 2752725"/>
              <a:gd name="connsiteY1" fmla="*/ 0 h 2295525"/>
              <a:gd name="connsiteX2" fmla="*/ 2752725 w 2752725"/>
              <a:gd name="connsiteY2" fmla="*/ 2295525 h 2295525"/>
              <a:gd name="connsiteX3" fmla="*/ 0 w 2752725"/>
              <a:gd name="connsiteY3" fmla="*/ 2295525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2725" h="2295525">
                <a:moveTo>
                  <a:pt x="0" y="0"/>
                </a:moveTo>
                <a:lnTo>
                  <a:pt x="2752725" y="0"/>
                </a:lnTo>
                <a:lnTo>
                  <a:pt x="2752725" y="2295525"/>
                </a:lnTo>
                <a:lnTo>
                  <a:pt x="0" y="22955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4" name="Рисунок 13">
            <a:extLst>
              <a:ext uri="{FF2B5EF4-FFF2-40B4-BE49-F238E27FC236}">
                <a16:creationId xmlns="" xmlns:a16="http://schemas.microsoft.com/office/drawing/2014/main" id="{4373B827-2051-45FE-9EBD-7A8E5C4E0C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86450" y="4558666"/>
            <a:ext cx="2752725" cy="2299334"/>
          </a:xfrm>
          <a:custGeom>
            <a:avLst/>
            <a:gdLst>
              <a:gd name="connsiteX0" fmla="*/ 0 w 2752725"/>
              <a:gd name="connsiteY0" fmla="*/ 0 h 2299334"/>
              <a:gd name="connsiteX1" fmla="*/ 2752725 w 2752725"/>
              <a:gd name="connsiteY1" fmla="*/ 0 h 2299334"/>
              <a:gd name="connsiteX2" fmla="*/ 2752725 w 2752725"/>
              <a:gd name="connsiteY2" fmla="*/ 2299334 h 2299334"/>
              <a:gd name="connsiteX3" fmla="*/ 0 w 2752725"/>
              <a:gd name="connsiteY3" fmla="*/ 2299334 h 229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2725" h="2299334">
                <a:moveTo>
                  <a:pt x="0" y="0"/>
                </a:moveTo>
                <a:lnTo>
                  <a:pt x="2752725" y="0"/>
                </a:lnTo>
                <a:lnTo>
                  <a:pt x="2752725" y="2299334"/>
                </a:lnTo>
                <a:lnTo>
                  <a:pt x="0" y="229933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7" name="Рисунок 16">
            <a:extLst>
              <a:ext uri="{FF2B5EF4-FFF2-40B4-BE49-F238E27FC236}">
                <a16:creationId xmlns="" xmlns:a16="http://schemas.microsoft.com/office/drawing/2014/main" id="{180E164A-FF5E-4377-9D22-CF314FC11F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39225" y="2686050"/>
            <a:ext cx="2752725" cy="3777614"/>
          </a:xfrm>
          <a:custGeom>
            <a:avLst/>
            <a:gdLst>
              <a:gd name="connsiteX0" fmla="*/ 0 w 2752725"/>
              <a:gd name="connsiteY0" fmla="*/ 0 h 3777614"/>
              <a:gd name="connsiteX1" fmla="*/ 2752725 w 2752725"/>
              <a:gd name="connsiteY1" fmla="*/ 0 h 3777614"/>
              <a:gd name="connsiteX2" fmla="*/ 2752725 w 2752725"/>
              <a:gd name="connsiteY2" fmla="*/ 3777614 h 3777614"/>
              <a:gd name="connsiteX3" fmla="*/ 0 w 2752725"/>
              <a:gd name="connsiteY3" fmla="*/ 3777614 h 3777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2725" h="3777614">
                <a:moveTo>
                  <a:pt x="0" y="0"/>
                </a:moveTo>
                <a:lnTo>
                  <a:pt x="2752725" y="0"/>
                </a:lnTo>
                <a:lnTo>
                  <a:pt x="2752725" y="3777614"/>
                </a:lnTo>
                <a:lnTo>
                  <a:pt x="0" y="37776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206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2941385-D530-5444-8136-4EDC89528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5171" y="5372279"/>
            <a:ext cx="4742119" cy="1183061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800" b="0" i="0" kern="1200" dirty="0" smtClean="0">
                <a:solidFill>
                  <a:schemeClr val="accent2"/>
                </a:solidFill>
                <a:latin typeface="Neris Light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800" b="0" i="0" kern="1200" dirty="0" smtClean="0">
                <a:solidFill>
                  <a:schemeClr val="accent2"/>
                </a:solidFill>
                <a:latin typeface="Neris Light" pitchFamily="2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800" b="0" i="0" kern="1200" dirty="0" smtClean="0">
                <a:solidFill>
                  <a:schemeClr val="accent2"/>
                </a:solidFill>
                <a:latin typeface="Neris Light" pitchFamily="2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800" b="0" i="0" kern="1200" dirty="0" smtClean="0">
                <a:solidFill>
                  <a:schemeClr val="accent2"/>
                </a:solidFill>
                <a:latin typeface="Neris Light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800" b="0" i="0" kern="1200" dirty="0">
                <a:solidFill>
                  <a:schemeClr val="accent2"/>
                </a:solidFill>
                <a:latin typeface="Neris Light" pitchFamily="2" charset="0"/>
                <a:ea typeface="+mn-ea"/>
                <a:cs typeface="+mn-cs"/>
              </a:defRPr>
            </a:lvl5pPr>
          </a:lstStyle>
          <a:p>
            <a:r>
              <a:rPr lang="ru-RU" sz="1800" dirty="0"/>
              <a:t>Здесь напишите дополнительную информацию, если это будет необходимо. Напишите свои мысли к </a:t>
            </a:r>
            <a:r>
              <a:rPr lang="ru-RU" sz="1800" dirty="0" err="1"/>
              <a:t>таймлайну</a:t>
            </a:r>
            <a:r>
              <a:rPr lang="ru-RU" sz="1800" dirty="0"/>
              <a:t>.</a:t>
            </a:r>
          </a:p>
        </p:txBody>
      </p:sp>
      <p:sp>
        <p:nvSpPr>
          <p:cNvPr id="17" name="Заголовок 10">
            <a:extLst>
              <a:ext uri="{FF2B5EF4-FFF2-40B4-BE49-F238E27FC236}">
                <a16:creationId xmlns="" xmlns:a16="http://schemas.microsoft.com/office/drawing/2014/main" id="{D00AF184-C2D2-FF49-9239-DC79D06E09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808" y="478223"/>
            <a:ext cx="9153620" cy="1619831"/>
          </a:xfrm>
        </p:spPr>
        <p:txBody>
          <a:bodyPr anchor="t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ru-RU" sz="4000" b="1" kern="1200" dirty="0">
                <a:solidFill>
                  <a:schemeClr val="accent2"/>
                </a:solidFill>
                <a:latin typeface="Neris Black" pitchFamily="2" charset="0"/>
                <a:ea typeface="+mn-ea"/>
                <a:cs typeface="+mn-cs"/>
              </a:defRPr>
            </a:lvl1pPr>
          </a:lstStyle>
          <a:p>
            <a: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  <a:t>ПРИМЕР ЗАГОЛОВОК</a:t>
            </a:r>
            <a:b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</a:br>
            <a: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  <a:t>ТАЙМЛАЙНА</a:t>
            </a:r>
            <a:endParaRPr lang="en" sz="4000" b="1" dirty="0">
              <a:solidFill>
                <a:schemeClr val="accent1"/>
              </a:solidFill>
              <a:latin typeface="Neris Black" pitchFamily="2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FA739FCD-E4A8-FE4F-BA70-0048FA7540C2}"/>
              </a:ext>
            </a:extLst>
          </p:cNvPr>
          <p:cNvCxnSpPr>
            <a:cxnSpLocks/>
          </p:cNvCxnSpPr>
          <p:nvPr userDrawn="1"/>
        </p:nvCxnSpPr>
        <p:spPr>
          <a:xfrm>
            <a:off x="695325" y="4717749"/>
            <a:ext cx="1149667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0262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14">
          <p15:clr>
            <a:srgbClr val="FBAE40"/>
          </p15:clr>
        </p15:guide>
        <p15:guide id="2" pos="438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7242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5506">
          <p15:clr>
            <a:srgbClr val="FBAE40"/>
          </p15:clr>
        </p15:guide>
        <p15:guide id="8" pos="297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>
            <a:extLst>
              <a:ext uri="{FF2B5EF4-FFF2-40B4-BE49-F238E27FC236}">
                <a16:creationId xmlns="" xmlns:a16="http://schemas.microsoft.com/office/drawing/2014/main" id="{4CB459E5-AF35-7C47-9E76-D1DD8C8F5C24}"/>
              </a:ext>
            </a:extLst>
          </p:cNvPr>
          <p:cNvSpPr/>
          <p:nvPr userDrawn="1"/>
        </p:nvSpPr>
        <p:spPr>
          <a:xfrm rot="18900000">
            <a:off x="7102698" y="1459541"/>
            <a:ext cx="7702527" cy="5497854"/>
          </a:xfrm>
          <a:custGeom>
            <a:avLst/>
            <a:gdLst>
              <a:gd name="connsiteX0" fmla="*/ 7054011 w 7702527"/>
              <a:gd name="connsiteY0" fmla="*/ 0 h 5497854"/>
              <a:gd name="connsiteX1" fmla="*/ 7702527 w 7702527"/>
              <a:gd name="connsiteY1" fmla="*/ 648516 h 5497854"/>
              <a:gd name="connsiteX2" fmla="*/ 2853188 w 7702527"/>
              <a:gd name="connsiteY2" fmla="*/ 5497854 h 5497854"/>
              <a:gd name="connsiteX3" fmla="*/ 1803672 w 7702527"/>
              <a:gd name="connsiteY3" fmla="*/ 4448338 h 5497854"/>
              <a:gd name="connsiteX4" fmla="*/ 31955 w 7702527"/>
              <a:gd name="connsiteY4" fmla="*/ 2676621 h 5497854"/>
              <a:gd name="connsiteX5" fmla="*/ 9902 w 7702527"/>
              <a:gd name="connsiteY5" fmla="*/ 2523802 h 5497854"/>
              <a:gd name="connsiteX6" fmla="*/ 633793 w 7702527"/>
              <a:gd name="connsiteY6" fmla="*/ 786273 h 5497854"/>
              <a:gd name="connsiteX7" fmla="*/ 2978187 w 7702527"/>
              <a:gd name="connsiteY7" fmla="*/ 310929 h 5497854"/>
              <a:gd name="connsiteX8" fmla="*/ 3148129 w 7702527"/>
              <a:gd name="connsiteY8" fmla="*/ 389802 h 5497854"/>
              <a:gd name="connsiteX9" fmla="*/ 3515858 w 7702527"/>
              <a:gd name="connsiteY9" fmla="*/ 478844 h 5497854"/>
              <a:gd name="connsiteX10" fmla="*/ 4557805 w 7702527"/>
              <a:gd name="connsiteY10" fmla="*/ 658315 h 5497854"/>
              <a:gd name="connsiteX11" fmla="*/ 6375095 w 7702527"/>
              <a:gd name="connsiteY11" fmla="*/ 263987 h 5497854"/>
              <a:gd name="connsiteX12" fmla="*/ 7006216 w 7702527"/>
              <a:gd name="connsiteY12" fmla="*/ 5458 h 549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02527" h="5497854">
                <a:moveTo>
                  <a:pt x="7054011" y="0"/>
                </a:moveTo>
                <a:lnTo>
                  <a:pt x="7702527" y="648516"/>
                </a:lnTo>
                <a:lnTo>
                  <a:pt x="2853188" y="5497854"/>
                </a:lnTo>
                <a:lnTo>
                  <a:pt x="1803672" y="4448338"/>
                </a:lnTo>
                <a:lnTo>
                  <a:pt x="31955" y="2676621"/>
                </a:lnTo>
                <a:lnTo>
                  <a:pt x="9902" y="2523802"/>
                </a:lnTo>
                <a:cubicBezTo>
                  <a:pt x="-49515" y="1903093"/>
                  <a:pt x="158448" y="1261618"/>
                  <a:pt x="633793" y="786273"/>
                </a:cubicBezTo>
                <a:cubicBezTo>
                  <a:pt x="1267587" y="152479"/>
                  <a:pt x="2196723" y="-5969"/>
                  <a:pt x="2978187" y="310929"/>
                </a:cubicBezTo>
                <a:lnTo>
                  <a:pt x="3148129" y="389802"/>
                </a:lnTo>
                <a:lnTo>
                  <a:pt x="3515858" y="478844"/>
                </a:lnTo>
                <a:cubicBezTo>
                  <a:pt x="3898388" y="575348"/>
                  <a:pt x="4257233" y="667806"/>
                  <a:pt x="4557805" y="658315"/>
                </a:cubicBezTo>
                <a:cubicBezTo>
                  <a:pt x="5359330" y="633007"/>
                  <a:pt x="5749447" y="628528"/>
                  <a:pt x="6375095" y="263987"/>
                </a:cubicBezTo>
                <a:cubicBezTo>
                  <a:pt x="6609713" y="127284"/>
                  <a:pt x="6818741" y="36537"/>
                  <a:pt x="7006216" y="545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="" xmlns:a16="http://schemas.microsoft.com/office/drawing/2014/main" id="{22CD7826-B89C-1840-99C8-38BC67770FD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05800" y="1187034"/>
            <a:ext cx="2435088" cy="2435088"/>
          </a:xfrm>
          <a:custGeom>
            <a:avLst/>
            <a:gdLst>
              <a:gd name="connsiteX0" fmla="*/ 1217544 w 2435088"/>
              <a:gd name="connsiteY0" fmla="*/ 0 h 2435088"/>
              <a:gd name="connsiteX1" fmla="*/ 2435088 w 2435088"/>
              <a:gd name="connsiteY1" fmla="*/ 1217544 h 2435088"/>
              <a:gd name="connsiteX2" fmla="*/ 1217544 w 2435088"/>
              <a:gd name="connsiteY2" fmla="*/ 2435088 h 2435088"/>
              <a:gd name="connsiteX3" fmla="*/ 0 w 2435088"/>
              <a:gd name="connsiteY3" fmla="*/ 1217544 h 2435088"/>
              <a:gd name="connsiteX4" fmla="*/ 1217544 w 2435088"/>
              <a:gd name="connsiteY4" fmla="*/ 0 h 243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5088" h="2435088">
                <a:moveTo>
                  <a:pt x="1217544" y="0"/>
                </a:moveTo>
                <a:cubicBezTo>
                  <a:pt x="1889975" y="0"/>
                  <a:pt x="2435088" y="545113"/>
                  <a:pt x="2435088" y="1217544"/>
                </a:cubicBezTo>
                <a:cubicBezTo>
                  <a:pt x="2435088" y="1889975"/>
                  <a:pt x="1889975" y="2435088"/>
                  <a:pt x="1217544" y="2435088"/>
                </a:cubicBezTo>
                <a:cubicBezTo>
                  <a:pt x="545113" y="2435088"/>
                  <a:pt x="0" y="1889975"/>
                  <a:pt x="0" y="1217544"/>
                </a:cubicBezTo>
                <a:cubicBezTo>
                  <a:pt x="0" y="545113"/>
                  <a:pt x="545113" y="0"/>
                  <a:pt x="12175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4" name="Рисунок 13">
            <a:extLst>
              <a:ext uri="{FF2B5EF4-FFF2-40B4-BE49-F238E27FC236}">
                <a16:creationId xmlns="" xmlns:a16="http://schemas.microsoft.com/office/drawing/2014/main" id="{D1BC9D0E-D47C-EC44-A0CF-572430BEDBF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78456" y="1187035"/>
            <a:ext cx="2435088" cy="2435088"/>
          </a:xfrm>
          <a:custGeom>
            <a:avLst/>
            <a:gdLst>
              <a:gd name="connsiteX0" fmla="*/ 1217544 w 2435088"/>
              <a:gd name="connsiteY0" fmla="*/ 0 h 2435088"/>
              <a:gd name="connsiteX1" fmla="*/ 2435088 w 2435088"/>
              <a:gd name="connsiteY1" fmla="*/ 1217544 h 2435088"/>
              <a:gd name="connsiteX2" fmla="*/ 1217544 w 2435088"/>
              <a:gd name="connsiteY2" fmla="*/ 2435088 h 2435088"/>
              <a:gd name="connsiteX3" fmla="*/ 0 w 2435088"/>
              <a:gd name="connsiteY3" fmla="*/ 1217544 h 2435088"/>
              <a:gd name="connsiteX4" fmla="*/ 1217544 w 2435088"/>
              <a:gd name="connsiteY4" fmla="*/ 0 h 243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5088" h="2435088">
                <a:moveTo>
                  <a:pt x="1217544" y="0"/>
                </a:moveTo>
                <a:cubicBezTo>
                  <a:pt x="1889975" y="0"/>
                  <a:pt x="2435088" y="545113"/>
                  <a:pt x="2435088" y="1217544"/>
                </a:cubicBezTo>
                <a:cubicBezTo>
                  <a:pt x="2435088" y="1889975"/>
                  <a:pt x="1889975" y="2435088"/>
                  <a:pt x="1217544" y="2435088"/>
                </a:cubicBezTo>
                <a:cubicBezTo>
                  <a:pt x="545113" y="2435088"/>
                  <a:pt x="0" y="1889975"/>
                  <a:pt x="0" y="1217544"/>
                </a:cubicBezTo>
                <a:cubicBezTo>
                  <a:pt x="0" y="545113"/>
                  <a:pt x="545113" y="0"/>
                  <a:pt x="12175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1" name="Рисунок 10">
            <a:extLst>
              <a:ext uri="{FF2B5EF4-FFF2-40B4-BE49-F238E27FC236}">
                <a16:creationId xmlns="" xmlns:a16="http://schemas.microsoft.com/office/drawing/2014/main" id="{45352EBF-7825-7141-933B-037136A3AF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51112" y="1187035"/>
            <a:ext cx="2435088" cy="2435088"/>
          </a:xfrm>
          <a:custGeom>
            <a:avLst/>
            <a:gdLst>
              <a:gd name="connsiteX0" fmla="*/ 1217544 w 2435088"/>
              <a:gd name="connsiteY0" fmla="*/ 0 h 2435088"/>
              <a:gd name="connsiteX1" fmla="*/ 2435088 w 2435088"/>
              <a:gd name="connsiteY1" fmla="*/ 1217544 h 2435088"/>
              <a:gd name="connsiteX2" fmla="*/ 1217544 w 2435088"/>
              <a:gd name="connsiteY2" fmla="*/ 2435088 h 2435088"/>
              <a:gd name="connsiteX3" fmla="*/ 0 w 2435088"/>
              <a:gd name="connsiteY3" fmla="*/ 1217544 h 2435088"/>
              <a:gd name="connsiteX4" fmla="*/ 1217544 w 2435088"/>
              <a:gd name="connsiteY4" fmla="*/ 0 h 243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5088" h="2435088">
                <a:moveTo>
                  <a:pt x="1217544" y="0"/>
                </a:moveTo>
                <a:cubicBezTo>
                  <a:pt x="1889975" y="0"/>
                  <a:pt x="2435088" y="545113"/>
                  <a:pt x="2435088" y="1217544"/>
                </a:cubicBezTo>
                <a:cubicBezTo>
                  <a:pt x="2435088" y="1889975"/>
                  <a:pt x="1889975" y="2435088"/>
                  <a:pt x="1217544" y="2435088"/>
                </a:cubicBezTo>
                <a:cubicBezTo>
                  <a:pt x="545113" y="2435088"/>
                  <a:pt x="0" y="1889975"/>
                  <a:pt x="0" y="1217544"/>
                </a:cubicBezTo>
                <a:cubicBezTo>
                  <a:pt x="0" y="545113"/>
                  <a:pt x="545113" y="0"/>
                  <a:pt x="12175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6" name="Номер слайда 16">
            <a:extLst>
              <a:ext uri="{FF2B5EF4-FFF2-40B4-BE49-F238E27FC236}">
                <a16:creationId xmlns="" xmlns:a16="http://schemas.microsoft.com/office/drawing/2014/main" id="{EB7B1023-6021-804B-8FB7-852AFC883C8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65235" y="6356350"/>
            <a:ext cx="27432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Neris Thin" pitchFamily="2" charset="0"/>
              </a:defRPr>
            </a:lvl1pPr>
          </a:lstStyle>
          <a:p>
            <a:fld id="{0D577C4B-7933-BA48-9DCD-A9BB91C6F6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708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Рисунок 38">
            <a:extLst>
              <a:ext uri="{FF2B5EF4-FFF2-40B4-BE49-F238E27FC236}">
                <a16:creationId xmlns="" xmlns:a16="http://schemas.microsoft.com/office/drawing/2014/main" id="{89FB9C37-A847-384F-80B9-1658B48B76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88049" y="2142584"/>
            <a:ext cx="2194558" cy="2194558"/>
          </a:xfrm>
          <a:custGeom>
            <a:avLst/>
            <a:gdLst>
              <a:gd name="connsiteX0" fmla="*/ 0 w 2194558"/>
              <a:gd name="connsiteY0" fmla="*/ 0 h 2194558"/>
              <a:gd name="connsiteX1" fmla="*/ 2194558 w 2194558"/>
              <a:gd name="connsiteY1" fmla="*/ 0 h 2194558"/>
              <a:gd name="connsiteX2" fmla="*/ 2194558 w 2194558"/>
              <a:gd name="connsiteY2" fmla="*/ 2194558 h 2194558"/>
              <a:gd name="connsiteX3" fmla="*/ 0 w 2194558"/>
              <a:gd name="connsiteY3" fmla="*/ 2194558 h 219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4558" h="2194558">
                <a:moveTo>
                  <a:pt x="0" y="0"/>
                </a:moveTo>
                <a:lnTo>
                  <a:pt x="2194558" y="0"/>
                </a:lnTo>
                <a:lnTo>
                  <a:pt x="2194558" y="2194558"/>
                </a:lnTo>
                <a:lnTo>
                  <a:pt x="0" y="21945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6" name="Рисунок 35">
            <a:extLst>
              <a:ext uri="{FF2B5EF4-FFF2-40B4-BE49-F238E27FC236}">
                <a16:creationId xmlns="" xmlns:a16="http://schemas.microsoft.com/office/drawing/2014/main" id="{03BAD6D0-6764-9B4F-9F7D-FD38B64BE7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23808" y="2142584"/>
            <a:ext cx="2194558" cy="2194558"/>
          </a:xfrm>
          <a:custGeom>
            <a:avLst/>
            <a:gdLst>
              <a:gd name="connsiteX0" fmla="*/ 0 w 2194558"/>
              <a:gd name="connsiteY0" fmla="*/ 0 h 2194558"/>
              <a:gd name="connsiteX1" fmla="*/ 2194558 w 2194558"/>
              <a:gd name="connsiteY1" fmla="*/ 0 h 2194558"/>
              <a:gd name="connsiteX2" fmla="*/ 2194558 w 2194558"/>
              <a:gd name="connsiteY2" fmla="*/ 2194558 h 2194558"/>
              <a:gd name="connsiteX3" fmla="*/ 0 w 2194558"/>
              <a:gd name="connsiteY3" fmla="*/ 2194558 h 219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4558" h="2194558">
                <a:moveTo>
                  <a:pt x="0" y="0"/>
                </a:moveTo>
                <a:lnTo>
                  <a:pt x="2194558" y="0"/>
                </a:lnTo>
                <a:lnTo>
                  <a:pt x="2194558" y="2194558"/>
                </a:lnTo>
                <a:lnTo>
                  <a:pt x="0" y="21945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3" name="Рисунок 32">
            <a:extLst>
              <a:ext uri="{FF2B5EF4-FFF2-40B4-BE49-F238E27FC236}">
                <a16:creationId xmlns="" xmlns:a16="http://schemas.microsoft.com/office/drawing/2014/main" id="{305625CB-D752-BF49-9F09-3E6A4B8F37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59567" y="2142584"/>
            <a:ext cx="2194558" cy="2194558"/>
          </a:xfrm>
          <a:custGeom>
            <a:avLst/>
            <a:gdLst>
              <a:gd name="connsiteX0" fmla="*/ 0 w 2194558"/>
              <a:gd name="connsiteY0" fmla="*/ 0 h 2194558"/>
              <a:gd name="connsiteX1" fmla="*/ 2194558 w 2194558"/>
              <a:gd name="connsiteY1" fmla="*/ 0 h 2194558"/>
              <a:gd name="connsiteX2" fmla="*/ 2194558 w 2194558"/>
              <a:gd name="connsiteY2" fmla="*/ 2194558 h 2194558"/>
              <a:gd name="connsiteX3" fmla="*/ 0 w 2194558"/>
              <a:gd name="connsiteY3" fmla="*/ 2194558 h 219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4558" h="2194558">
                <a:moveTo>
                  <a:pt x="0" y="0"/>
                </a:moveTo>
                <a:lnTo>
                  <a:pt x="2194558" y="0"/>
                </a:lnTo>
                <a:lnTo>
                  <a:pt x="2194558" y="2194558"/>
                </a:lnTo>
                <a:lnTo>
                  <a:pt x="0" y="21945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0" name="Рисунок 29">
            <a:extLst>
              <a:ext uri="{FF2B5EF4-FFF2-40B4-BE49-F238E27FC236}">
                <a16:creationId xmlns="" xmlns:a16="http://schemas.microsoft.com/office/drawing/2014/main" id="{4DF5A5CE-BD7F-4F4A-9647-6942107F3D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326" y="2142584"/>
            <a:ext cx="2194558" cy="2194558"/>
          </a:xfrm>
          <a:custGeom>
            <a:avLst/>
            <a:gdLst>
              <a:gd name="connsiteX0" fmla="*/ 0 w 2194558"/>
              <a:gd name="connsiteY0" fmla="*/ 0 h 2194558"/>
              <a:gd name="connsiteX1" fmla="*/ 2194558 w 2194558"/>
              <a:gd name="connsiteY1" fmla="*/ 0 h 2194558"/>
              <a:gd name="connsiteX2" fmla="*/ 2194558 w 2194558"/>
              <a:gd name="connsiteY2" fmla="*/ 2194558 h 2194558"/>
              <a:gd name="connsiteX3" fmla="*/ 0 w 2194558"/>
              <a:gd name="connsiteY3" fmla="*/ 2194558 h 219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4558" h="2194558">
                <a:moveTo>
                  <a:pt x="0" y="0"/>
                </a:moveTo>
                <a:lnTo>
                  <a:pt x="2194558" y="0"/>
                </a:lnTo>
                <a:lnTo>
                  <a:pt x="2194558" y="2194558"/>
                </a:lnTo>
                <a:lnTo>
                  <a:pt x="0" y="21945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8" name="Заголовок 10">
            <a:extLst>
              <a:ext uri="{FF2B5EF4-FFF2-40B4-BE49-F238E27FC236}">
                <a16:creationId xmlns="" xmlns:a16="http://schemas.microsoft.com/office/drawing/2014/main" id="{948F55D5-02D3-DD48-97F3-D4D31CEBD2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447" y="661103"/>
            <a:ext cx="9087106" cy="874466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defRPr lang="ru-RU" sz="4000" b="1" kern="1200" dirty="0">
                <a:solidFill>
                  <a:schemeClr val="accent2"/>
                </a:solidFill>
                <a:latin typeface="Neris Black" pitchFamily="2" charset="0"/>
                <a:ea typeface="+mn-ea"/>
                <a:cs typeface="+mn-cs"/>
              </a:defRPr>
            </a:lvl1pPr>
          </a:lstStyle>
          <a:p>
            <a:r>
              <a:rPr lang="ru-RU" sz="4000" b="1" dirty="0">
                <a:solidFill>
                  <a:schemeClr val="accent2"/>
                </a:solidFill>
                <a:latin typeface="Neris Black" pitchFamily="2" charset="0"/>
              </a:rPr>
              <a:t>Заголовок слайда</a:t>
            </a:r>
            <a:endParaRPr lang="en" sz="4000" b="1" dirty="0">
              <a:solidFill>
                <a:schemeClr val="accent1"/>
              </a:solidFill>
              <a:latin typeface="Neris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42576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14">
          <p15:clr>
            <a:srgbClr val="FBAE40"/>
          </p15:clr>
        </p15:guide>
        <p15:guide id="2" pos="438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7242">
          <p15:clr>
            <a:srgbClr val="FBAE40"/>
          </p15:clr>
        </p15:guide>
        <p15:guide id="6" orient="horz" pos="2160">
          <p15:clr>
            <a:srgbClr val="FBAE40"/>
          </p15:clr>
        </p15:guide>
        <p15:guide id="8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Рисунок 23">
            <a:extLst>
              <a:ext uri="{FF2B5EF4-FFF2-40B4-BE49-F238E27FC236}">
                <a16:creationId xmlns="" xmlns:a16="http://schemas.microsoft.com/office/drawing/2014/main" id="{FD6F4770-A1E7-D045-806F-BB6FBD527A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3790" y="693509"/>
            <a:ext cx="1246803" cy="1246803"/>
          </a:xfrm>
          <a:custGeom>
            <a:avLst/>
            <a:gdLst>
              <a:gd name="connsiteX0" fmla="*/ 207805 w 1246803"/>
              <a:gd name="connsiteY0" fmla="*/ 0 h 1246803"/>
              <a:gd name="connsiteX1" fmla="*/ 1038999 w 1246803"/>
              <a:gd name="connsiteY1" fmla="*/ 0 h 1246803"/>
              <a:gd name="connsiteX2" fmla="*/ 1246803 w 1246803"/>
              <a:gd name="connsiteY2" fmla="*/ 207804 h 1246803"/>
              <a:gd name="connsiteX3" fmla="*/ 1246803 w 1246803"/>
              <a:gd name="connsiteY3" fmla="*/ 1038999 h 1246803"/>
              <a:gd name="connsiteX4" fmla="*/ 1038999 w 1246803"/>
              <a:gd name="connsiteY4" fmla="*/ 1246803 h 1246803"/>
              <a:gd name="connsiteX5" fmla="*/ 207805 w 1246803"/>
              <a:gd name="connsiteY5" fmla="*/ 1246803 h 1246803"/>
              <a:gd name="connsiteX6" fmla="*/ 0 w 1246803"/>
              <a:gd name="connsiteY6" fmla="*/ 1038999 h 1246803"/>
              <a:gd name="connsiteX7" fmla="*/ 0 w 1246803"/>
              <a:gd name="connsiteY7" fmla="*/ 207804 h 1246803"/>
              <a:gd name="connsiteX8" fmla="*/ 207805 w 1246803"/>
              <a:gd name="connsiteY8" fmla="*/ 0 h 124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6803" h="1246803">
                <a:moveTo>
                  <a:pt x="207805" y="0"/>
                </a:moveTo>
                <a:lnTo>
                  <a:pt x="1038999" y="0"/>
                </a:lnTo>
                <a:cubicBezTo>
                  <a:pt x="1153766" y="0"/>
                  <a:pt x="1246803" y="93037"/>
                  <a:pt x="1246803" y="207804"/>
                </a:cubicBezTo>
                <a:lnTo>
                  <a:pt x="1246803" y="1038999"/>
                </a:lnTo>
                <a:cubicBezTo>
                  <a:pt x="1246803" y="1153766"/>
                  <a:pt x="1153766" y="1246803"/>
                  <a:pt x="1038999" y="1246803"/>
                </a:cubicBezTo>
                <a:lnTo>
                  <a:pt x="207805" y="1246803"/>
                </a:lnTo>
                <a:cubicBezTo>
                  <a:pt x="93037" y="1246803"/>
                  <a:pt x="0" y="1153766"/>
                  <a:pt x="0" y="1038999"/>
                </a:cubicBezTo>
                <a:lnTo>
                  <a:pt x="0" y="207804"/>
                </a:lnTo>
                <a:cubicBezTo>
                  <a:pt x="0" y="93037"/>
                  <a:pt x="93037" y="0"/>
                  <a:pt x="20780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1" name="Рисунок 20">
            <a:extLst>
              <a:ext uri="{FF2B5EF4-FFF2-40B4-BE49-F238E27FC236}">
                <a16:creationId xmlns="" xmlns:a16="http://schemas.microsoft.com/office/drawing/2014/main" id="{2B501DD0-7077-EC41-B46F-C8C64CC0A7C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05832" y="693510"/>
            <a:ext cx="1246803" cy="1246803"/>
          </a:xfrm>
          <a:custGeom>
            <a:avLst/>
            <a:gdLst>
              <a:gd name="connsiteX0" fmla="*/ 207805 w 1246803"/>
              <a:gd name="connsiteY0" fmla="*/ 0 h 1246803"/>
              <a:gd name="connsiteX1" fmla="*/ 1038999 w 1246803"/>
              <a:gd name="connsiteY1" fmla="*/ 0 h 1246803"/>
              <a:gd name="connsiteX2" fmla="*/ 1246803 w 1246803"/>
              <a:gd name="connsiteY2" fmla="*/ 207804 h 1246803"/>
              <a:gd name="connsiteX3" fmla="*/ 1246803 w 1246803"/>
              <a:gd name="connsiteY3" fmla="*/ 1038999 h 1246803"/>
              <a:gd name="connsiteX4" fmla="*/ 1038999 w 1246803"/>
              <a:gd name="connsiteY4" fmla="*/ 1246803 h 1246803"/>
              <a:gd name="connsiteX5" fmla="*/ 207805 w 1246803"/>
              <a:gd name="connsiteY5" fmla="*/ 1246803 h 1246803"/>
              <a:gd name="connsiteX6" fmla="*/ 0 w 1246803"/>
              <a:gd name="connsiteY6" fmla="*/ 1038999 h 1246803"/>
              <a:gd name="connsiteX7" fmla="*/ 0 w 1246803"/>
              <a:gd name="connsiteY7" fmla="*/ 207804 h 1246803"/>
              <a:gd name="connsiteX8" fmla="*/ 207805 w 1246803"/>
              <a:gd name="connsiteY8" fmla="*/ 0 h 124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6803" h="1246803">
                <a:moveTo>
                  <a:pt x="207805" y="0"/>
                </a:moveTo>
                <a:lnTo>
                  <a:pt x="1038999" y="0"/>
                </a:lnTo>
                <a:cubicBezTo>
                  <a:pt x="1153766" y="0"/>
                  <a:pt x="1246803" y="93037"/>
                  <a:pt x="1246803" y="207804"/>
                </a:cubicBezTo>
                <a:lnTo>
                  <a:pt x="1246803" y="1038999"/>
                </a:lnTo>
                <a:cubicBezTo>
                  <a:pt x="1246803" y="1153766"/>
                  <a:pt x="1153766" y="1246803"/>
                  <a:pt x="1038999" y="1246803"/>
                </a:cubicBezTo>
                <a:lnTo>
                  <a:pt x="207805" y="1246803"/>
                </a:lnTo>
                <a:cubicBezTo>
                  <a:pt x="93037" y="1246803"/>
                  <a:pt x="0" y="1153766"/>
                  <a:pt x="0" y="1038999"/>
                </a:cubicBezTo>
                <a:lnTo>
                  <a:pt x="0" y="207804"/>
                </a:lnTo>
                <a:cubicBezTo>
                  <a:pt x="0" y="93037"/>
                  <a:pt x="93037" y="0"/>
                  <a:pt x="20780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8" name="Рисунок 17">
            <a:extLst>
              <a:ext uri="{FF2B5EF4-FFF2-40B4-BE49-F238E27FC236}">
                <a16:creationId xmlns="" xmlns:a16="http://schemas.microsoft.com/office/drawing/2014/main" id="{401C3115-5D4E-9342-8771-E5A4F5509D8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7876" y="693509"/>
            <a:ext cx="1246803" cy="1246803"/>
          </a:xfrm>
          <a:custGeom>
            <a:avLst/>
            <a:gdLst>
              <a:gd name="connsiteX0" fmla="*/ 207804 w 1246803"/>
              <a:gd name="connsiteY0" fmla="*/ 0 h 1246803"/>
              <a:gd name="connsiteX1" fmla="*/ 1038999 w 1246803"/>
              <a:gd name="connsiteY1" fmla="*/ 0 h 1246803"/>
              <a:gd name="connsiteX2" fmla="*/ 1246803 w 1246803"/>
              <a:gd name="connsiteY2" fmla="*/ 207804 h 1246803"/>
              <a:gd name="connsiteX3" fmla="*/ 1246803 w 1246803"/>
              <a:gd name="connsiteY3" fmla="*/ 1038999 h 1246803"/>
              <a:gd name="connsiteX4" fmla="*/ 1038999 w 1246803"/>
              <a:gd name="connsiteY4" fmla="*/ 1246803 h 1246803"/>
              <a:gd name="connsiteX5" fmla="*/ 207804 w 1246803"/>
              <a:gd name="connsiteY5" fmla="*/ 1246803 h 1246803"/>
              <a:gd name="connsiteX6" fmla="*/ 0 w 1246803"/>
              <a:gd name="connsiteY6" fmla="*/ 1038999 h 1246803"/>
              <a:gd name="connsiteX7" fmla="*/ 0 w 1246803"/>
              <a:gd name="connsiteY7" fmla="*/ 207804 h 1246803"/>
              <a:gd name="connsiteX8" fmla="*/ 207804 w 1246803"/>
              <a:gd name="connsiteY8" fmla="*/ 0 h 124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6803" h="1246803">
                <a:moveTo>
                  <a:pt x="207804" y="0"/>
                </a:moveTo>
                <a:lnTo>
                  <a:pt x="1038999" y="0"/>
                </a:lnTo>
                <a:cubicBezTo>
                  <a:pt x="1153766" y="0"/>
                  <a:pt x="1246803" y="93037"/>
                  <a:pt x="1246803" y="207804"/>
                </a:cubicBezTo>
                <a:lnTo>
                  <a:pt x="1246803" y="1038999"/>
                </a:lnTo>
                <a:cubicBezTo>
                  <a:pt x="1246803" y="1153766"/>
                  <a:pt x="1153766" y="1246803"/>
                  <a:pt x="1038999" y="1246803"/>
                </a:cubicBezTo>
                <a:lnTo>
                  <a:pt x="207804" y="1246803"/>
                </a:lnTo>
                <a:cubicBezTo>
                  <a:pt x="93037" y="1246803"/>
                  <a:pt x="0" y="1153766"/>
                  <a:pt x="0" y="1038999"/>
                </a:cubicBezTo>
                <a:lnTo>
                  <a:pt x="0" y="207804"/>
                </a:lnTo>
                <a:cubicBezTo>
                  <a:pt x="0" y="93037"/>
                  <a:pt x="93037" y="0"/>
                  <a:pt x="20780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5" name="Рисунок 14">
            <a:extLst>
              <a:ext uri="{FF2B5EF4-FFF2-40B4-BE49-F238E27FC236}">
                <a16:creationId xmlns="" xmlns:a16="http://schemas.microsoft.com/office/drawing/2014/main" id="{32957D91-430E-EF42-A7D0-9A334FCB91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99339" y="2565400"/>
            <a:ext cx="3576281" cy="3602338"/>
          </a:xfrm>
          <a:custGeom>
            <a:avLst/>
            <a:gdLst>
              <a:gd name="connsiteX0" fmla="*/ 367463 w 3576281"/>
              <a:gd name="connsiteY0" fmla="*/ 0 h 3602338"/>
              <a:gd name="connsiteX1" fmla="*/ 3208818 w 3576281"/>
              <a:gd name="connsiteY1" fmla="*/ 0 h 3602338"/>
              <a:gd name="connsiteX2" fmla="*/ 3576281 w 3576281"/>
              <a:gd name="connsiteY2" fmla="*/ 367463 h 3602338"/>
              <a:gd name="connsiteX3" fmla="*/ 3576281 w 3576281"/>
              <a:gd name="connsiteY3" fmla="*/ 3234875 h 3602338"/>
              <a:gd name="connsiteX4" fmla="*/ 3208818 w 3576281"/>
              <a:gd name="connsiteY4" fmla="*/ 3602338 h 3602338"/>
              <a:gd name="connsiteX5" fmla="*/ 367463 w 3576281"/>
              <a:gd name="connsiteY5" fmla="*/ 3602338 h 3602338"/>
              <a:gd name="connsiteX6" fmla="*/ 0 w 3576281"/>
              <a:gd name="connsiteY6" fmla="*/ 3234875 h 3602338"/>
              <a:gd name="connsiteX7" fmla="*/ 0 w 3576281"/>
              <a:gd name="connsiteY7" fmla="*/ 367463 h 3602338"/>
              <a:gd name="connsiteX8" fmla="*/ 367463 w 3576281"/>
              <a:gd name="connsiteY8" fmla="*/ 0 h 360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6281" h="3602338">
                <a:moveTo>
                  <a:pt x="367463" y="0"/>
                </a:moveTo>
                <a:lnTo>
                  <a:pt x="3208818" y="0"/>
                </a:lnTo>
                <a:cubicBezTo>
                  <a:pt x="3411762" y="0"/>
                  <a:pt x="3576281" y="164519"/>
                  <a:pt x="3576281" y="367463"/>
                </a:cubicBezTo>
                <a:lnTo>
                  <a:pt x="3576281" y="3234875"/>
                </a:lnTo>
                <a:cubicBezTo>
                  <a:pt x="3576281" y="3437819"/>
                  <a:pt x="3411762" y="3602338"/>
                  <a:pt x="3208818" y="3602338"/>
                </a:cubicBezTo>
                <a:lnTo>
                  <a:pt x="367463" y="3602338"/>
                </a:lnTo>
                <a:cubicBezTo>
                  <a:pt x="164519" y="3602338"/>
                  <a:pt x="0" y="3437819"/>
                  <a:pt x="0" y="3234875"/>
                </a:cubicBezTo>
                <a:lnTo>
                  <a:pt x="0" y="367463"/>
                </a:lnTo>
                <a:cubicBezTo>
                  <a:pt x="0" y="164519"/>
                  <a:pt x="164519" y="0"/>
                  <a:pt x="3674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6" name="Полилиния 5">
            <a:extLst>
              <a:ext uri="{FF2B5EF4-FFF2-40B4-BE49-F238E27FC236}">
                <a16:creationId xmlns="" xmlns:a16="http://schemas.microsoft.com/office/drawing/2014/main" id="{F57EC810-7E33-7045-89C4-6E23388FCA8A}"/>
              </a:ext>
            </a:extLst>
          </p:cNvPr>
          <p:cNvSpPr/>
          <p:nvPr userDrawn="1"/>
        </p:nvSpPr>
        <p:spPr>
          <a:xfrm rot="5400000">
            <a:off x="6882142" y="1738964"/>
            <a:ext cx="5445527" cy="5170249"/>
          </a:xfrm>
          <a:custGeom>
            <a:avLst/>
            <a:gdLst>
              <a:gd name="connsiteX0" fmla="*/ 5260596 w 5445527"/>
              <a:gd name="connsiteY0" fmla="*/ 0 h 5170249"/>
              <a:gd name="connsiteX1" fmla="*/ 5260597 w 5445527"/>
              <a:gd name="connsiteY1" fmla="*/ 4372325 h 5170249"/>
              <a:gd name="connsiteX2" fmla="*/ 5445527 w 5445527"/>
              <a:gd name="connsiteY2" fmla="*/ 5170249 h 5170249"/>
              <a:gd name="connsiteX3" fmla="*/ 3594688 w 5445527"/>
              <a:gd name="connsiteY3" fmla="*/ 2833265 h 5170249"/>
              <a:gd name="connsiteX4" fmla="*/ 1146951 w 5445527"/>
              <a:gd name="connsiteY4" fmla="*/ 1979662 h 5170249"/>
              <a:gd name="connsiteX5" fmla="*/ 49333 w 5445527"/>
              <a:gd name="connsiteY5" fmla="*/ 54864 h 5170249"/>
              <a:gd name="connsiteX6" fmla="*/ 0 w 5445527"/>
              <a:gd name="connsiteY6" fmla="*/ 1 h 517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5527" h="5170249">
                <a:moveTo>
                  <a:pt x="5260596" y="0"/>
                </a:moveTo>
                <a:lnTo>
                  <a:pt x="5260597" y="4372325"/>
                </a:lnTo>
                <a:lnTo>
                  <a:pt x="5445527" y="5170249"/>
                </a:lnTo>
                <a:cubicBezTo>
                  <a:pt x="5167876" y="4913739"/>
                  <a:pt x="4593505" y="3445711"/>
                  <a:pt x="3594688" y="2833265"/>
                </a:cubicBezTo>
                <a:cubicBezTo>
                  <a:pt x="2595871" y="2220818"/>
                  <a:pt x="2184296" y="2673974"/>
                  <a:pt x="1146951" y="1979662"/>
                </a:cubicBezTo>
                <a:cubicBezTo>
                  <a:pt x="174439" y="1328746"/>
                  <a:pt x="437751" y="556828"/>
                  <a:pt x="49333" y="54864"/>
                </a:cubicBezTo>
                <a:lnTo>
                  <a:pt x="0" y="1"/>
                </a:lnTo>
                <a:close/>
              </a:path>
            </a:pathLst>
          </a:custGeom>
          <a:gradFill flip="none" rotWithShape="1">
            <a:gsLst>
              <a:gs pos="71000">
                <a:schemeClr val="accent1">
                  <a:lumMod val="100000"/>
                  <a:alpha val="10000"/>
                </a:schemeClr>
              </a:gs>
              <a:gs pos="0">
                <a:schemeClr val="accent2">
                  <a:alpha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8" name="Полилиния 7">
            <a:extLst>
              <a:ext uri="{FF2B5EF4-FFF2-40B4-BE49-F238E27FC236}">
                <a16:creationId xmlns="" xmlns:a16="http://schemas.microsoft.com/office/drawing/2014/main" id="{626DE7ED-0055-BF47-A33F-4617C819560A}"/>
              </a:ext>
            </a:extLst>
          </p:cNvPr>
          <p:cNvSpPr/>
          <p:nvPr userDrawn="1"/>
        </p:nvSpPr>
        <p:spPr>
          <a:xfrm flipH="1">
            <a:off x="5937807" y="-4311"/>
            <a:ext cx="531121" cy="5430839"/>
          </a:xfrm>
          <a:custGeom>
            <a:avLst/>
            <a:gdLst>
              <a:gd name="connsiteX0" fmla="*/ 541250 w 653933"/>
              <a:gd name="connsiteY0" fmla="*/ 0 h 6026046"/>
              <a:gd name="connsiteX1" fmla="*/ 616201 w 653933"/>
              <a:gd name="connsiteY1" fmla="*/ 2788171 h 6026046"/>
              <a:gd name="connsiteX2" fmla="*/ 16595 w 653933"/>
              <a:gd name="connsiteY2" fmla="*/ 4916774 h 6026046"/>
              <a:gd name="connsiteX3" fmla="*/ 226457 w 653933"/>
              <a:gd name="connsiteY3" fmla="*/ 6026046 h 6026046"/>
              <a:gd name="connsiteX0" fmla="*/ 541250 w 617628"/>
              <a:gd name="connsiteY0" fmla="*/ 0 h 6026046"/>
              <a:gd name="connsiteX1" fmla="*/ 194002 w 617628"/>
              <a:gd name="connsiteY1" fmla="*/ 945399 h 6026046"/>
              <a:gd name="connsiteX2" fmla="*/ 616201 w 617628"/>
              <a:gd name="connsiteY2" fmla="*/ 2788171 h 6026046"/>
              <a:gd name="connsiteX3" fmla="*/ 16595 w 617628"/>
              <a:gd name="connsiteY3" fmla="*/ 4916774 h 6026046"/>
              <a:gd name="connsiteX4" fmla="*/ 226457 w 617628"/>
              <a:gd name="connsiteY4" fmla="*/ 6026046 h 6026046"/>
              <a:gd name="connsiteX0" fmla="*/ 541250 w 617628"/>
              <a:gd name="connsiteY0" fmla="*/ 0 h 6026046"/>
              <a:gd name="connsiteX1" fmla="*/ 194002 w 617628"/>
              <a:gd name="connsiteY1" fmla="*/ 945399 h 6026046"/>
              <a:gd name="connsiteX2" fmla="*/ 616201 w 617628"/>
              <a:gd name="connsiteY2" fmla="*/ 2788171 h 6026046"/>
              <a:gd name="connsiteX3" fmla="*/ 16595 w 617628"/>
              <a:gd name="connsiteY3" fmla="*/ 4916774 h 6026046"/>
              <a:gd name="connsiteX4" fmla="*/ 226457 w 617628"/>
              <a:gd name="connsiteY4" fmla="*/ 6026046 h 6026046"/>
              <a:gd name="connsiteX0" fmla="*/ 541250 w 617628"/>
              <a:gd name="connsiteY0" fmla="*/ 0 h 6026046"/>
              <a:gd name="connsiteX1" fmla="*/ 194002 w 617628"/>
              <a:gd name="connsiteY1" fmla="*/ 945399 h 6026046"/>
              <a:gd name="connsiteX2" fmla="*/ 616201 w 617628"/>
              <a:gd name="connsiteY2" fmla="*/ 2788171 h 6026046"/>
              <a:gd name="connsiteX3" fmla="*/ 16595 w 617628"/>
              <a:gd name="connsiteY3" fmla="*/ 4916774 h 6026046"/>
              <a:gd name="connsiteX4" fmla="*/ 226457 w 617628"/>
              <a:gd name="connsiteY4" fmla="*/ 6026046 h 6026046"/>
              <a:gd name="connsiteX0" fmla="*/ 541250 w 617628"/>
              <a:gd name="connsiteY0" fmla="*/ 0 h 6026046"/>
              <a:gd name="connsiteX1" fmla="*/ 194002 w 617628"/>
              <a:gd name="connsiteY1" fmla="*/ 945399 h 6026046"/>
              <a:gd name="connsiteX2" fmla="*/ 616201 w 617628"/>
              <a:gd name="connsiteY2" fmla="*/ 2788171 h 6026046"/>
              <a:gd name="connsiteX3" fmla="*/ 16595 w 617628"/>
              <a:gd name="connsiteY3" fmla="*/ 4916774 h 6026046"/>
              <a:gd name="connsiteX4" fmla="*/ 226457 w 617628"/>
              <a:gd name="connsiteY4" fmla="*/ 6026046 h 6026046"/>
              <a:gd name="connsiteX0" fmla="*/ 541250 w 617628"/>
              <a:gd name="connsiteY0" fmla="*/ 0 h 6026046"/>
              <a:gd name="connsiteX1" fmla="*/ 194002 w 617628"/>
              <a:gd name="connsiteY1" fmla="*/ 945399 h 6026046"/>
              <a:gd name="connsiteX2" fmla="*/ 616201 w 617628"/>
              <a:gd name="connsiteY2" fmla="*/ 2788171 h 6026046"/>
              <a:gd name="connsiteX3" fmla="*/ 16595 w 617628"/>
              <a:gd name="connsiteY3" fmla="*/ 4916774 h 6026046"/>
              <a:gd name="connsiteX4" fmla="*/ 226457 w 617628"/>
              <a:gd name="connsiteY4" fmla="*/ 6026046 h 6026046"/>
              <a:gd name="connsiteX0" fmla="*/ 553443 w 629821"/>
              <a:gd name="connsiteY0" fmla="*/ 0 h 6026046"/>
              <a:gd name="connsiteX1" fmla="*/ 206195 w 629821"/>
              <a:gd name="connsiteY1" fmla="*/ 945399 h 6026046"/>
              <a:gd name="connsiteX2" fmla="*/ 628394 w 629821"/>
              <a:gd name="connsiteY2" fmla="*/ 2788171 h 6026046"/>
              <a:gd name="connsiteX3" fmla="*/ 28788 w 629821"/>
              <a:gd name="connsiteY3" fmla="*/ 4916774 h 6026046"/>
              <a:gd name="connsiteX4" fmla="*/ 238650 w 629821"/>
              <a:gd name="connsiteY4" fmla="*/ 6026046 h 6026046"/>
              <a:gd name="connsiteX0" fmla="*/ 541251 w 617629"/>
              <a:gd name="connsiteY0" fmla="*/ 0 h 6026046"/>
              <a:gd name="connsiteX1" fmla="*/ 194003 w 617629"/>
              <a:gd name="connsiteY1" fmla="*/ 945399 h 6026046"/>
              <a:gd name="connsiteX2" fmla="*/ 616202 w 617629"/>
              <a:gd name="connsiteY2" fmla="*/ 2788171 h 6026046"/>
              <a:gd name="connsiteX3" fmla="*/ 16596 w 617629"/>
              <a:gd name="connsiteY3" fmla="*/ 4916774 h 6026046"/>
              <a:gd name="connsiteX4" fmla="*/ 226458 w 617629"/>
              <a:gd name="connsiteY4" fmla="*/ 6026046 h 6026046"/>
              <a:gd name="connsiteX0" fmla="*/ 536448 w 612826"/>
              <a:gd name="connsiteY0" fmla="*/ 0 h 6026046"/>
              <a:gd name="connsiteX1" fmla="*/ 189200 w 612826"/>
              <a:gd name="connsiteY1" fmla="*/ 945399 h 6026046"/>
              <a:gd name="connsiteX2" fmla="*/ 611399 w 612826"/>
              <a:gd name="connsiteY2" fmla="*/ 2788171 h 6026046"/>
              <a:gd name="connsiteX3" fmla="*/ 11793 w 612826"/>
              <a:gd name="connsiteY3" fmla="*/ 4916774 h 6026046"/>
              <a:gd name="connsiteX4" fmla="*/ 221655 w 612826"/>
              <a:gd name="connsiteY4" fmla="*/ 6026046 h 6026046"/>
              <a:gd name="connsiteX0" fmla="*/ 524666 w 601044"/>
              <a:gd name="connsiteY0" fmla="*/ 0 h 5898030"/>
              <a:gd name="connsiteX1" fmla="*/ 177418 w 601044"/>
              <a:gd name="connsiteY1" fmla="*/ 945399 h 5898030"/>
              <a:gd name="connsiteX2" fmla="*/ 599617 w 601044"/>
              <a:gd name="connsiteY2" fmla="*/ 2788171 h 5898030"/>
              <a:gd name="connsiteX3" fmla="*/ 11 w 601044"/>
              <a:gd name="connsiteY3" fmla="*/ 4916774 h 5898030"/>
              <a:gd name="connsiteX4" fmla="*/ 584777 w 601044"/>
              <a:gd name="connsiteY4" fmla="*/ 5898030 h 5898030"/>
              <a:gd name="connsiteX0" fmla="*/ 539795 w 616173"/>
              <a:gd name="connsiteY0" fmla="*/ 0 h 5898030"/>
              <a:gd name="connsiteX1" fmla="*/ 192547 w 616173"/>
              <a:gd name="connsiteY1" fmla="*/ 945399 h 5898030"/>
              <a:gd name="connsiteX2" fmla="*/ 614746 w 616173"/>
              <a:gd name="connsiteY2" fmla="*/ 2788171 h 5898030"/>
              <a:gd name="connsiteX3" fmla="*/ 15140 w 616173"/>
              <a:gd name="connsiteY3" fmla="*/ 4916774 h 5898030"/>
              <a:gd name="connsiteX4" fmla="*/ 599906 w 616173"/>
              <a:gd name="connsiteY4" fmla="*/ 5898030 h 5898030"/>
              <a:gd name="connsiteX0" fmla="*/ 537932 w 614310"/>
              <a:gd name="connsiteY0" fmla="*/ 0 h 5898030"/>
              <a:gd name="connsiteX1" fmla="*/ 190684 w 614310"/>
              <a:gd name="connsiteY1" fmla="*/ 945399 h 5898030"/>
              <a:gd name="connsiteX2" fmla="*/ 612883 w 614310"/>
              <a:gd name="connsiteY2" fmla="*/ 2788171 h 5898030"/>
              <a:gd name="connsiteX3" fmla="*/ 13277 w 614310"/>
              <a:gd name="connsiteY3" fmla="*/ 4916774 h 5898030"/>
              <a:gd name="connsiteX4" fmla="*/ 598043 w 614310"/>
              <a:gd name="connsiteY4" fmla="*/ 5898030 h 5898030"/>
              <a:gd name="connsiteX0" fmla="*/ 537932 w 639745"/>
              <a:gd name="connsiteY0" fmla="*/ 0 h 5970391"/>
              <a:gd name="connsiteX1" fmla="*/ 190684 w 639745"/>
              <a:gd name="connsiteY1" fmla="*/ 945399 h 5970391"/>
              <a:gd name="connsiteX2" fmla="*/ 612883 w 639745"/>
              <a:gd name="connsiteY2" fmla="*/ 2788171 h 5970391"/>
              <a:gd name="connsiteX3" fmla="*/ 13277 w 639745"/>
              <a:gd name="connsiteY3" fmla="*/ 4916774 h 5970391"/>
              <a:gd name="connsiteX4" fmla="*/ 598043 w 639745"/>
              <a:gd name="connsiteY4" fmla="*/ 5898030 h 5970391"/>
              <a:gd name="connsiteX5" fmla="*/ 592300 w 639745"/>
              <a:gd name="connsiteY5" fmla="*/ 5896900 h 5970391"/>
              <a:gd name="connsiteX0" fmla="*/ 537932 w 662776"/>
              <a:gd name="connsiteY0" fmla="*/ 0 h 6183503"/>
              <a:gd name="connsiteX1" fmla="*/ 190684 w 662776"/>
              <a:gd name="connsiteY1" fmla="*/ 945399 h 6183503"/>
              <a:gd name="connsiteX2" fmla="*/ 612883 w 662776"/>
              <a:gd name="connsiteY2" fmla="*/ 2788171 h 6183503"/>
              <a:gd name="connsiteX3" fmla="*/ 13277 w 662776"/>
              <a:gd name="connsiteY3" fmla="*/ 4916774 h 6183503"/>
              <a:gd name="connsiteX4" fmla="*/ 598043 w 662776"/>
              <a:gd name="connsiteY4" fmla="*/ 5898030 h 6183503"/>
              <a:gd name="connsiteX5" fmla="*/ 653715 w 662776"/>
              <a:gd name="connsiteY5" fmla="*/ 6183503 h 6183503"/>
              <a:gd name="connsiteX0" fmla="*/ 537932 w 614310"/>
              <a:gd name="connsiteY0" fmla="*/ 0 h 8024495"/>
              <a:gd name="connsiteX1" fmla="*/ 190684 w 614310"/>
              <a:gd name="connsiteY1" fmla="*/ 945399 h 8024495"/>
              <a:gd name="connsiteX2" fmla="*/ 612883 w 614310"/>
              <a:gd name="connsiteY2" fmla="*/ 2788171 h 8024495"/>
              <a:gd name="connsiteX3" fmla="*/ 13277 w 614310"/>
              <a:gd name="connsiteY3" fmla="*/ 4916774 h 8024495"/>
              <a:gd name="connsiteX4" fmla="*/ 598043 w 614310"/>
              <a:gd name="connsiteY4" fmla="*/ 5898030 h 8024495"/>
              <a:gd name="connsiteX5" fmla="*/ 275763 w 614310"/>
              <a:gd name="connsiteY5" fmla="*/ 8024495 h 8024495"/>
              <a:gd name="connsiteX0" fmla="*/ 537932 w 614310"/>
              <a:gd name="connsiteY0" fmla="*/ 0 h 11613515"/>
              <a:gd name="connsiteX1" fmla="*/ 190684 w 614310"/>
              <a:gd name="connsiteY1" fmla="*/ 945399 h 11613515"/>
              <a:gd name="connsiteX2" fmla="*/ 612883 w 614310"/>
              <a:gd name="connsiteY2" fmla="*/ 2788171 h 11613515"/>
              <a:gd name="connsiteX3" fmla="*/ 13277 w 614310"/>
              <a:gd name="connsiteY3" fmla="*/ 4916774 h 11613515"/>
              <a:gd name="connsiteX4" fmla="*/ 598043 w 614310"/>
              <a:gd name="connsiteY4" fmla="*/ 5898030 h 11613515"/>
              <a:gd name="connsiteX5" fmla="*/ 207183 w 614310"/>
              <a:gd name="connsiteY5" fmla="*/ 11613515 h 11613515"/>
              <a:gd name="connsiteX0" fmla="*/ 634529 w 710907"/>
              <a:gd name="connsiteY0" fmla="*/ 0 h 11613515"/>
              <a:gd name="connsiteX1" fmla="*/ 287281 w 710907"/>
              <a:gd name="connsiteY1" fmla="*/ 945399 h 11613515"/>
              <a:gd name="connsiteX2" fmla="*/ 709480 w 710907"/>
              <a:gd name="connsiteY2" fmla="*/ 2788171 h 11613515"/>
              <a:gd name="connsiteX3" fmla="*/ 109874 w 710907"/>
              <a:gd name="connsiteY3" fmla="*/ 4916774 h 11613515"/>
              <a:gd name="connsiteX4" fmla="*/ 694640 w 710907"/>
              <a:gd name="connsiteY4" fmla="*/ 5898030 h 11613515"/>
              <a:gd name="connsiteX5" fmla="*/ 7190 w 710907"/>
              <a:gd name="connsiteY5" fmla="*/ 8258645 h 11613515"/>
              <a:gd name="connsiteX6" fmla="*/ 303780 w 710907"/>
              <a:gd name="connsiteY6" fmla="*/ 11613515 h 11613515"/>
              <a:gd name="connsiteX0" fmla="*/ 657035 w 733413"/>
              <a:gd name="connsiteY0" fmla="*/ 0 h 11613515"/>
              <a:gd name="connsiteX1" fmla="*/ 309787 w 733413"/>
              <a:gd name="connsiteY1" fmla="*/ 945399 h 11613515"/>
              <a:gd name="connsiteX2" fmla="*/ 731986 w 733413"/>
              <a:gd name="connsiteY2" fmla="*/ 2788171 h 11613515"/>
              <a:gd name="connsiteX3" fmla="*/ 132380 w 733413"/>
              <a:gd name="connsiteY3" fmla="*/ 4916774 h 11613515"/>
              <a:gd name="connsiteX4" fmla="*/ 717146 w 733413"/>
              <a:gd name="connsiteY4" fmla="*/ 5898030 h 11613515"/>
              <a:gd name="connsiteX5" fmla="*/ 6836 w 733413"/>
              <a:gd name="connsiteY5" fmla="*/ 8052905 h 11613515"/>
              <a:gd name="connsiteX6" fmla="*/ 326286 w 733413"/>
              <a:gd name="connsiteY6" fmla="*/ 11613515 h 11613515"/>
              <a:gd name="connsiteX0" fmla="*/ 657035 w 1086208"/>
              <a:gd name="connsiteY0" fmla="*/ 0 h 11613515"/>
              <a:gd name="connsiteX1" fmla="*/ 309787 w 1086208"/>
              <a:gd name="connsiteY1" fmla="*/ 945399 h 11613515"/>
              <a:gd name="connsiteX2" fmla="*/ 731986 w 1086208"/>
              <a:gd name="connsiteY2" fmla="*/ 2788171 h 11613515"/>
              <a:gd name="connsiteX3" fmla="*/ 132380 w 1086208"/>
              <a:gd name="connsiteY3" fmla="*/ 4916774 h 11613515"/>
              <a:gd name="connsiteX4" fmla="*/ 1082906 w 1086208"/>
              <a:gd name="connsiteY4" fmla="*/ 6583830 h 11613515"/>
              <a:gd name="connsiteX5" fmla="*/ 6836 w 1086208"/>
              <a:gd name="connsiteY5" fmla="*/ 8052905 h 11613515"/>
              <a:gd name="connsiteX6" fmla="*/ 326286 w 1086208"/>
              <a:gd name="connsiteY6" fmla="*/ 11613515 h 11613515"/>
              <a:gd name="connsiteX0" fmla="*/ 792638 w 1221453"/>
              <a:gd name="connsiteY0" fmla="*/ 0 h 11613515"/>
              <a:gd name="connsiteX1" fmla="*/ 445390 w 1221453"/>
              <a:gd name="connsiteY1" fmla="*/ 945399 h 11613515"/>
              <a:gd name="connsiteX2" fmla="*/ 867589 w 1221453"/>
              <a:gd name="connsiteY2" fmla="*/ 2788171 h 11613515"/>
              <a:gd name="connsiteX3" fmla="*/ 267983 w 1221453"/>
              <a:gd name="connsiteY3" fmla="*/ 4916774 h 11613515"/>
              <a:gd name="connsiteX4" fmla="*/ 1218509 w 1221453"/>
              <a:gd name="connsiteY4" fmla="*/ 6583830 h 11613515"/>
              <a:gd name="connsiteX5" fmla="*/ 5279 w 1221453"/>
              <a:gd name="connsiteY5" fmla="*/ 8761565 h 11613515"/>
              <a:gd name="connsiteX6" fmla="*/ 461889 w 1221453"/>
              <a:gd name="connsiteY6" fmla="*/ 11613515 h 11613515"/>
              <a:gd name="connsiteX0" fmla="*/ 804029 w 1233071"/>
              <a:gd name="connsiteY0" fmla="*/ 0 h 11613515"/>
              <a:gd name="connsiteX1" fmla="*/ 456781 w 1233071"/>
              <a:gd name="connsiteY1" fmla="*/ 945399 h 11613515"/>
              <a:gd name="connsiteX2" fmla="*/ 878980 w 1233071"/>
              <a:gd name="connsiteY2" fmla="*/ 2788171 h 11613515"/>
              <a:gd name="connsiteX3" fmla="*/ 279374 w 1233071"/>
              <a:gd name="connsiteY3" fmla="*/ 4916774 h 11613515"/>
              <a:gd name="connsiteX4" fmla="*/ 1229900 w 1233071"/>
              <a:gd name="connsiteY4" fmla="*/ 6583830 h 11613515"/>
              <a:gd name="connsiteX5" fmla="*/ 16670 w 1233071"/>
              <a:gd name="connsiteY5" fmla="*/ 8761565 h 11613515"/>
              <a:gd name="connsiteX6" fmla="*/ 931071 w 1233071"/>
              <a:gd name="connsiteY6" fmla="*/ 10658945 h 11613515"/>
              <a:gd name="connsiteX7" fmla="*/ 473280 w 1233071"/>
              <a:gd name="connsiteY7" fmla="*/ 11613515 h 11613515"/>
              <a:gd name="connsiteX0" fmla="*/ 804029 w 1233071"/>
              <a:gd name="connsiteY0" fmla="*/ 0 h 12733655"/>
              <a:gd name="connsiteX1" fmla="*/ 456781 w 1233071"/>
              <a:gd name="connsiteY1" fmla="*/ 945399 h 12733655"/>
              <a:gd name="connsiteX2" fmla="*/ 878980 w 1233071"/>
              <a:gd name="connsiteY2" fmla="*/ 2788171 h 12733655"/>
              <a:gd name="connsiteX3" fmla="*/ 279374 w 1233071"/>
              <a:gd name="connsiteY3" fmla="*/ 4916774 h 12733655"/>
              <a:gd name="connsiteX4" fmla="*/ 1229900 w 1233071"/>
              <a:gd name="connsiteY4" fmla="*/ 6583830 h 12733655"/>
              <a:gd name="connsiteX5" fmla="*/ 16670 w 1233071"/>
              <a:gd name="connsiteY5" fmla="*/ 8761565 h 12733655"/>
              <a:gd name="connsiteX6" fmla="*/ 931071 w 1233071"/>
              <a:gd name="connsiteY6" fmla="*/ 10658945 h 12733655"/>
              <a:gd name="connsiteX7" fmla="*/ 176100 w 1233071"/>
              <a:gd name="connsiteY7" fmla="*/ 12733655 h 12733655"/>
              <a:gd name="connsiteX0" fmla="*/ 804029 w 1048132"/>
              <a:gd name="connsiteY0" fmla="*/ 0 h 12733655"/>
              <a:gd name="connsiteX1" fmla="*/ 456781 w 1048132"/>
              <a:gd name="connsiteY1" fmla="*/ 945399 h 12733655"/>
              <a:gd name="connsiteX2" fmla="*/ 878980 w 1048132"/>
              <a:gd name="connsiteY2" fmla="*/ 2788171 h 12733655"/>
              <a:gd name="connsiteX3" fmla="*/ 279374 w 1048132"/>
              <a:gd name="connsiteY3" fmla="*/ 4916774 h 12733655"/>
              <a:gd name="connsiteX4" fmla="*/ 1044369 w 1048132"/>
              <a:gd name="connsiteY4" fmla="*/ 6636839 h 12733655"/>
              <a:gd name="connsiteX5" fmla="*/ 16670 w 1048132"/>
              <a:gd name="connsiteY5" fmla="*/ 8761565 h 12733655"/>
              <a:gd name="connsiteX6" fmla="*/ 931071 w 1048132"/>
              <a:gd name="connsiteY6" fmla="*/ 10658945 h 12733655"/>
              <a:gd name="connsiteX7" fmla="*/ 176100 w 1048132"/>
              <a:gd name="connsiteY7" fmla="*/ 12733655 h 12733655"/>
              <a:gd name="connsiteX0" fmla="*/ 628715 w 874700"/>
              <a:gd name="connsiteY0" fmla="*/ 0 h 12733655"/>
              <a:gd name="connsiteX1" fmla="*/ 281467 w 874700"/>
              <a:gd name="connsiteY1" fmla="*/ 945399 h 12733655"/>
              <a:gd name="connsiteX2" fmla="*/ 703666 w 874700"/>
              <a:gd name="connsiteY2" fmla="*/ 2788171 h 12733655"/>
              <a:gd name="connsiteX3" fmla="*/ 104060 w 874700"/>
              <a:gd name="connsiteY3" fmla="*/ 4916774 h 12733655"/>
              <a:gd name="connsiteX4" fmla="*/ 869055 w 874700"/>
              <a:gd name="connsiteY4" fmla="*/ 6636839 h 12733655"/>
              <a:gd name="connsiteX5" fmla="*/ 172661 w 874700"/>
              <a:gd name="connsiteY5" fmla="*/ 8894086 h 12733655"/>
              <a:gd name="connsiteX6" fmla="*/ 755757 w 874700"/>
              <a:gd name="connsiteY6" fmla="*/ 10658945 h 12733655"/>
              <a:gd name="connsiteX7" fmla="*/ 786 w 874700"/>
              <a:gd name="connsiteY7" fmla="*/ 12733655 h 12733655"/>
              <a:gd name="connsiteX0" fmla="*/ 628764 w 874749"/>
              <a:gd name="connsiteY0" fmla="*/ 0 h 12733655"/>
              <a:gd name="connsiteX1" fmla="*/ 281516 w 874749"/>
              <a:gd name="connsiteY1" fmla="*/ 945399 h 12733655"/>
              <a:gd name="connsiteX2" fmla="*/ 703715 w 874749"/>
              <a:gd name="connsiteY2" fmla="*/ 2788171 h 12733655"/>
              <a:gd name="connsiteX3" fmla="*/ 104109 w 874749"/>
              <a:gd name="connsiteY3" fmla="*/ 4916774 h 12733655"/>
              <a:gd name="connsiteX4" fmla="*/ 869104 w 874749"/>
              <a:gd name="connsiteY4" fmla="*/ 6636839 h 12733655"/>
              <a:gd name="connsiteX5" fmla="*/ 172710 w 874749"/>
              <a:gd name="connsiteY5" fmla="*/ 8894086 h 12733655"/>
              <a:gd name="connsiteX6" fmla="*/ 702797 w 874749"/>
              <a:gd name="connsiteY6" fmla="*/ 10963745 h 12733655"/>
              <a:gd name="connsiteX7" fmla="*/ 835 w 874749"/>
              <a:gd name="connsiteY7" fmla="*/ 12733655 h 12733655"/>
              <a:gd name="connsiteX0" fmla="*/ 628764 w 874749"/>
              <a:gd name="connsiteY0" fmla="*/ 0 h 12733655"/>
              <a:gd name="connsiteX1" fmla="*/ 281516 w 874749"/>
              <a:gd name="connsiteY1" fmla="*/ 945399 h 12733655"/>
              <a:gd name="connsiteX2" fmla="*/ 703715 w 874749"/>
              <a:gd name="connsiteY2" fmla="*/ 2788171 h 12733655"/>
              <a:gd name="connsiteX3" fmla="*/ 104109 w 874749"/>
              <a:gd name="connsiteY3" fmla="*/ 4916774 h 12733655"/>
              <a:gd name="connsiteX4" fmla="*/ 869104 w 874749"/>
              <a:gd name="connsiteY4" fmla="*/ 6636839 h 12733655"/>
              <a:gd name="connsiteX5" fmla="*/ 172710 w 874749"/>
              <a:gd name="connsiteY5" fmla="*/ 8894086 h 12733655"/>
              <a:gd name="connsiteX6" fmla="*/ 702797 w 874749"/>
              <a:gd name="connsiteY6" fmla="*/ 10963745 h 12733655"/>
              <a:gd name="connsiteX7" fmla="*/ 835 w 874749"/>
              <a:gd name="connsiteY7" fmla="*/ 12733655 h 12733655"/>
              <a:gd name="connsiteX0" fmla="*/ 628764 w 874749"/>
              <a:gd name="connsiteY0" fmla="*/ 0 h 12733655"/>
              <a:gd name="connsiteX1" fmla="*/ 281516 w 874749"/>
              <a:gd name="connsiteY1" fmla="*/ 945399 h 12733655"/>
              <a:gd name="connsiteX2" fmla="*/ 703715 w 874749"/>
              <a:gd name="connsiteY2" fmla="*/ 2788171 h 12733655"/>
              <a:gd name="connsiteX3" fmla="*/ 104109 w 874749"/>
              <a:gd name="connsiteY3" fmla="*/ 4916774 h 12733655"/>
              <a:gd name="connsiteX4" fmla="*/ 869104 w 874749"/>
              <a:gd name="connsiteY4" fmla="*/ 6636839 h 12733655"/>
              <a:gd name="connsiteX5" fmla="*/ 172710 w 874749"/>
              <a:gd name="connsiteY5" fmla="*/ 8894086 h 12733655"/>
              <a:gd name="connsiteX6" fmla="*/ 702797 w 874749"/>
              <a:gd name="connsiteY6" fmla="*/ 10963745 h 12733655"/>
              <a:gd name="connsiteX7" fmla="*/ 835 w 874749"/>
              <a:gd name="connsiteY7" fmla="*/ 12733655 h 12733655"/>
              <a:gd name="connsiteX0" fmla="*/ 628764 w 874749"/>
              <a:gd name="connsiteY0" fmla="*/ 0 h 12733655"/>
              <a:gd name="connsiteX1" fmla="*/ 281516 w 874749"/>
              <a:gd name="connsiteY1" fmla="*/ 945399 h 12733655"/>
              <a:gd name="connsiteX2" fmla="*/ 703715 w 874749"/>
              <a:gd name="connsiteY2" fmla="*/ 2788171 h 12733655"/>
              <a:gd name="connsiteX3" fmla="*/ 104109 w 874749"/>
              <a:gd name="connsiteY3" fmla="*/ 4916774 h 12733655"/>
              <a:gd name="connsiteX4" fmla="*/ 869104 w 874749"/>
              <a:gd name="connsiteY4" fmla="*/ 6636839 h 12733655"/>
              <a:gd name="connsiteX5" fmla="*/ 172710 w 874749"/>
              <a:gd name="connsiteY5" fmla="*/ 8894086 h 12733655"/>
              <a:gd name="connsiteX6" fmla="*/ 702797 w 874749"/>
              <a:gd name="connsiteY6" fmla="*/ 10963745 h 12733655"/>
              <a:gd name="connsiteX7" fmla="*/ 835 w 874749"/>
              <a:gd name="connsiteY7" fmla="*/ 12733655 h 12733655"/>
              <a:gd name="connsiteX0" fmla="*/ 628764 w 869128"/>
              <a:gd name="connsiteY0" fmla="*/ 0 h 12733655"/>
              <a:gd name="connsiteX1" fmla="*/ 281516 w 869128"/>
              <a:gd name="connsiteY1" fmla="*/ 945399 h 12733655"/>
              <a:gd name="connsiteX2" fmla="*/ 703715 w 869128"/>
              <a:gd name="connsiteY2" fmla="*/ 2788171 h 12733655"/>
              <a:gd name="connsiteX3" fmla="*/ 104109 w 869128"/>
              <a:gd name="connsiteY3" fmla="*/ 4916774 h 12733655"/>
              <a:gd name="connsiteX4" fmla="*/ 869104 w 869128"/>
              <a:gd name="connsiteY4" fmla="*/ 6636839 h 12733655"/>
              <a:gd name="connsiteX5" fmla="*/ 172710 w 869128"/>
              <a:gd name="connsiteY5" fmla="*/ 8894086 h 12733655"/>
              <a:gd name="connsiteX6" fmla="*/ 702797 w 869128"/>
              <a:gd name="connsiteY6" fmla="*/ 10963745 h 12733655"/>
              <a:gd name="connsiteX7" fmla="*/ 835 w 869128"/>
              <a:gd name="connsiteY7" fmla="*/ 12733655 h 12733655"/>
              <a:gd name="connsiteX0" fmla="*/ 628764 w 869123"/>
              <a:gd name="connsiteY0" fmla="*/ 0 h 12733655"/>
              <a:gd name="connsiteX1" fmla="*/ 281516 w 869123"/>
              <a:gd name="connsiteY1" fmla="*/ 945399 h 12733655"/>
              <a:gd name="connsiteX2" fmla="*/ 703715 w 869123"/>
              <a:gd name="connsiteY2" fmla="*/ 2788171 h 12733655"/>
              <a:gd name="connsiteX3" fmla="*/ 104109 w 869123"/>
              <a:gd name="connsiteY3" fmla="*/ 4916774 h 12733655"/>
              <a:gd name="connsiteX4" fmla="*/ 869104 w 869123"/>
              <a:gd name="connsiteY4" fmla="*/ 6636839 h 12733655"/>
              <a:gd name="connsiteX5" fmla="*/ 172710 w 869123"/>
              <a:gd name="connsiteY5" fmla="*/ 8894086 h 12733655"/>
              <a:gd name="connsiteX6" fmla="*/ 702797 w 869123"/>
              <a:gd name="connsiteY6" fmla="*/ 10963745 h 12733655"/>
              <a:gd name="connsiteX7" fmla="*/ 835 w 869123"/>
              <a:gd name="connsiteY7" fmla="*/ 12733655 h 12733655"/>
              <a:gd name="connsiteX0" fmla="*/ 628852 w 869211"/>
              <a:gd name="connsiteY0" fmla="*/ 0 h 12733655"/>
              <a:gd name="connsiteX1" fmla="*/ 281604 w 869211"/>
              <a:gd name="connsiteY1" fmla="*/ 945399 h 12733655"/>
              <a:gd name="connsiteX2" fmla="*/ 703803 w 869211"/>
              <a:gd name="connsiteY2" fmla="*/ 2788171 h 12733655"/>
              <a:gd name="connsiteX3" fmla="*/ 104197 w 869211"/>
              <a:gd name="connsiteY3" fmla="*/ 4916774 h 12733655"/>
              <a:gd name="connsiteX4" fmla="*/ 869192 w 869211"/>
              <a:gd name="connsiteY4" fmla="*/ 6636839 h 12733655"/>
              <a:gd name="connsiteX5" fmla="*/ 172798 w 869211"/>
              <a:gd name="connsiteY5" fmla="*/ 8894086 h 12733655"/>
              <a:gd name="connsiteX6" fmla="*/ 702885 w 869211"/>
              <a:gd name="connsiteY6" fmla="*/ 10963745 h 12733655"/>
              <a:gd name="connsiteX7" fmla="*/ 923 w 869211"/>
              <a:gd name="connsiteY7" fmla="*/ 12733655 h 12733655"/>
              <a:gd name="connsiteX0" fmla="*/ 281604 w 869211"/>
              <a:gd name="connsiteY0" fmla="*/ 0 h 11788256"/>
              <a:gd name="connsiteX1" fmla="*/ 703803 w 869211"/>
              <a:gd name="connsiteY1" fmla="*/ 1842772 h 11788256"/>
              <a:gd name="connsiteX2" fmla="*/ 104197 w 869211"/>
              <a:gd name="connsiteY2" fmla="*/ 3971375 h 11788256"/>
              <a:gd name="connsiteX3" fmla="*/ 869192 w 869211"/>
              <a:gd name="connsiteY3" fmla="*/ 5691440 h 11788256"/>
              <a:gd name="connsiteX4" fmla="*/ 172798 w 869211"/>
              <a:gd name="connsiteY4" fmla="*/ 7948687 h 11788256"/>
              <a:gd name="connsiteX5" fmla="*/ 702885 w 869211"/>
              <a:gd name="connsiteY5" fmla="*/ 10018346 h 11788256"/>
              <a:gd name="connsiteX6" fmla="*/ 923 w 869211"/>
              <a:gd name="connsiteY6" fmla="*/ 11788256 h 11788256"/>
              <a:gd name="connsiteX0" fmla="*/ 703803 w 869211"/>
              <a:gd name="connsiteY0" fmla="*/ 0 h 9945484"/>
              <a:gd name="connsiteX1" fmla="*/ 104197 w 869211"/>
              <a:gd name="connsiteY1" fmla="*/ 2128603 h 9945484"/>
              <a:gd name="connsiteX2" fmla="*/ 869192 w 869211"/>
              <a:gd name="connsiteY2" fmla="*/ 3848668 h 9945484"/>
              <a:gd name="connsiteX3" fmla="*/ 172798 w 869211"/>
              <a:gd name="connsiteY3" fmla="*/ 6105915 h 9945484"/>
              <a:gd name="connsiteX4" fmla="*/ 702885 w 869211"/>
              <a:gd name="connsiteY4" fmla="*/ 8175574 h 9945484"/>
              <a:gd name="connsiteX5" fmla="*/ 923 w 869211"/>
              <a:gd name="connsiteY5" fmla="*/ 9945484 h 9945484"/>
              <a:gd name="connsiteX0" fmla="*/ 104197 w 869211"/>
              <a:gd name="connsiteY0" fmla="*/ 0 h 7816881"/>
              <a:gd name="connsiteX1" fmla="*/ 869192 w 869211"/>
              <a:gd name="connsiteY1" fmla="*/ 1720065 h 7816881"/>
              <a:gd name="connsiteX2" fmla="*/ 172798 w 869211"/>
              <a:gd name="connsiteY2" fmla="*/ 3977312 h 7816881"/>
              <a:gd name="connsiteX3" fmla="*/ 702885 w 869211"/>
              <a:gd name="connsiteY3" fmla="*/ 6046971 h 7816881"/>
              <a:gd name="connsiteX4" fmla="*/ 923 w 869211"/>
              <a:gd name="connsiteY4" fmla="*/ 7816881 h 7816881"/>
              <a:gd name="connsiteX0" fmla="*/ 103274 w 868288"/>
              <a:gd name="connsiteY0" fmla="*/ 0 h 7816881"/>
              <a:gd name="connsiteX1" fmla="*/ 868269 w 868288"/>
              <a:gd name="connsiteY1" fmla="*/ 1720065 h 7816881"/>
              <a:gd name="connsiteX2" fmla="*/ 171875 w 868288"/>
              <a:gd name="connsiteY2" fmla="*/ 3977312 h 7816881"/>
              <a:gd name="connsiteX3" fmla="*/ 701962 w 868288"/>
              <a:gd name="connsiteY3" fmla="*/ 6046971 h 7816881"/>
              <a:gd name="connsiteX4" fmla="*/ 477296 w 868288"/>
              <a:gd name="connsiteY4" fmla="*/ 6878296 h 7816881"/>
              <a:gd name="connsiteX5" fmla="*/ 0 w 868288"/>
              <a:gd name="connsiteY5" fmla="*/ 7816881 h 7816881"/>
              <a:gd name="connsiteX0" fmla="*/ 103274 w 868288"/>
              <a:gd name="connsiteY0" fmla="*/ 0 h 7816881"/>
              <a:gd name="connsiteX1" fmla="*/ 868269 w 868288"/>
              <a:gd name="connsiteY1" fmla="*/ 1720065 h 7816881"/>
              <a:gd name="connsiteX2" fmla="*/ 171875 w 868288"/>
              <a:gd name="connsiteY2" fmla="*/ 3977312 h 7816881"/>
              <a:gd name="connsiteX3" fmla="*/ 701962 w 868288"/>
              <a:gd name="connsiteY3" fmla="*/ 6046971 h 7816881"/>
              <a:gd name="connsiteX4" fmla="*/ 477296 w 868288"/>
              <a:gd name="connsiteY4" fmla="*/ 6878296 h 7816881"/>
              <a:gd name="connsiteX5" fmla="*/ 0 w 868288"/>
              <a:gd name="connsiteY5" fmla="*/ 7816881 h 7816881"/>
              <a:gd name="connsiteX0" fmla="*/ 0 w 765014"/>
              <a:gd name="connsiteY0" fmla="*/ 0 h 6878296"/>
              <a:gd name="connsiteX1" fmla="*/ 764995 w 765014"/>
              <a:gd name="connsiteY1" fmla="*/ 1720065 h 6878296"/>
              <a:gd name="connsiteX2" fmla="*/ 68601 w 765014"/>
              <a:gd name="connsiteY2" fmla="*/ 3977312 h 6878296"/>
              <a:gd name="connsiteX3" fmla="*/ 598688 w 765014"/>
              <a:gd name="connsiteY3" fmla="*/ 6046971 h 6878296"/>
              <a:gd name="connsiteX4" fmla="*/ 374022 w 765014"/>
              <a:gd name="connsiteY4" fmla="*/ 6878296 h 6878296"/>
              <a:gd name="connsiteX0" fmla="*/ 0 w 765014"/>
              <a:gd name="connsiteY0" fmla="*/ 0 h 6046971"/>
              <a:gd name="connsiteX1" fmla="*/ 764995 w 765014"/>
              <a:gd name="connsiteY1" fmla="*/ 1720065 h 6046971"/>
              <a:gd name="connsiteX2" fmla="*/ 68601 w 765014"/>
              <a:gd name="connsiteY2" fmla="*/ 3977312 h 6046971"/>
              <a:gd name="connsiteX3" fmla="*/ 598688 w 765014"/>
              <a:gd name="connsiteY3" fmla="*/ 6046971 h 6046971"/>
              <a:gd name="connsiteX0" fmla="*/ 0 w 765018"/>
              <a:gd name="connsiteY0" fmla="*/ 0 h 6232166"/>
              <a:gd name="connsiteX1" fmla="*/ 764995 w 765018"/>
              <a:gd name="connsiteY1" fmla="*/ 1720065 h 6232166"/>
              <a:gd name="connsiteX2" fmla="*/ 68601 w 765018"/>
              <a:gd name="connsiteY2" fmla="*/ 3977312 h 6232166"/>
              <a:gd name="connsiteX3" fmla="*/ 58896 w 765018"/>
              <a:gd name="connsiteY3" fmla="*/ 6232166 h 6232166"/>
              <a:gd name="connsiteX0" fmla="*/ 0 w 768367"/>
              <a:gd name="connsiteY0" fmla="*/ 0 h 6232166"/>
              <a:gd name="connsiteX1" fmla="*/ 764995 w 768367"/>
              <a:gd name="connsiteY1" fmla="*/ 1720065 h 6232166"/>
              <a:gd name="connsiteX2" fmla="*/ 271022 w 768367"/>
              <a:gd name="connsiteY2" fmla="*/ 4556047 h 6232166"/>
              <a:gd name="connsiteX3" fmla="*/ 58896 w 768367"/>
              <a:gd name="connsiteY3" fmla="*/ 6232166 h 6232166"/>
              <a:gd name="connsiteX0" fmla="*/ 0 w 765006"/>
              <a:gd name="connsiteY0" fmla="*/ 0 h 6232166"/>
              <a:gd name="connsiteX1" fmla="*/ 764995 w 765006"/>
              <a:gd name="connsiteY1" fmla="*/ 1720065 h 6232166"/>
              <a:gd name="connsiteX2" fmla="*/ 20195 w 765006"/>
              <a:gd name="connsiteY2" fmla="*/ 3094751 h 6232166"/>
              <a:gd name="connsiteX3" fmla="*/ 271022 w 765006"/>
              <a:gd name="connsiteY3" fmla="*/ 4556047 h 6232166"/>
              <a:gd name="connsiteX4" fmla="*/ 58896 w 765006"/>
              <a:gd name="connsiteY4" fmla="*/ 6232166 h 6232166"/>
              <a:gd name="connsiteX0" fmla="*/ 0 w 596325"/>
              <a:gd name="connsiteY0" fmla="*/ 0 h 6232166"/>
              <a:gd name="connsiteX1" fmla="*/ 596309 w 596325"/>
              <a:gd name="connsiteY1" fmla="*/ 1592744 h 6232166"/>
              <a:gd name="connsiteX2" fmla="*/ 20195 w 596325"/>
              <a:gd name="connsiteY2" fmla="*/ 3094751 h 6232166"/>
              <a:gd name="connsiteX3" fmla="*/ 271022 w 596325"/>
              <a:gd name="connsiteY3" fmla="*/ 4556047 h 6232166"/>
              <a:gd name="connsiteX4" fmla="*/ 58896 w 596325"/>
              <a:gd name="connsiteY4" fmla="*/ 6232166 h 6232166"/>
              <a:gd name="connsiteX0" fmla="*/ 533890 w 805057"/>
              <a:gd name="connsiteY0" fmla="*/ 0 h 6232166"/>
              <a:gd name="connsiteX1" fmla="*/ 13 w 805057"/>
              <a:gd name="connsiteY1" fmla="*/ 1361251 h 6232166"/>
              <a:gd name="connsiteX2" fmla="*/ 554085 w 805057"/>
              <a:gd name="connsiteY2" fmla="*/ 3094751 h 6232166"/>
              <a:gd name="connsiteX3" fmla="*/ 804912 w 805057"/>
              <a:gd name="connsiteY3" fmla="*/ 4556047 h 6232166"/>
              <a:gd name="connsiteX4" fmla="*/ 592786 w 805057"/>
              <a:gd name="connsiteY4" fmla="*/ 6232166 h 6232166"/>
              <a:gd name="connsiteX0" fmla="*/ 535780 w 811012"/>
              <a:gd name="connsiteY0" fmla="*/ 0 h 6232166"/>
              <a:gd name="connsiteX1" fmla="*/ 1903 w 811012"/>
              <a:gd name="connsiteY1" fmla="*/ 1361251 h 6232166"/>
              <a:gd name="connsiteX2" fmla="*/ 775265 w 811012"/>
              <a:gd name="connsiteY2" fmla="*/ 2840108 h 6232166"/>
              <a:gd name="connsiteX3" fmla="*/ 806802 w 811012"/>
              <a:gd name="connsiteY3" fmla="*/ 4556047 h 6232166"/>
              <a:gd name="connsiteX4" fmla="*/ 594676 w 811012"/>
              <a:gd name="connsiteY4" fmla="*/ 6232166 h 6232166"/>
              <a:gd name="connsiteX0" fmla="*/ 535780 w 781097"/>
              <a:gd name="connsiteY0" fmla="*/ 0 h 6232166"/>
              <a:gd name="connsiteX1" fmla="*/ 1903 w 781097"/>
              <a:gd name="connsiteY1" fmla="*/ 1361251 h 6232166"/>
              <a:gd name="connsiteX2" fmla="*/ 775265 w 781097"/>
              <a:gd name="connsiteY2" fmla="*/ 2840108 h 6232166"/>
              <a:gd name="connsiteX3" fmla="*/ 233272 w 781097"/>
              <a:gd name="connsiteY3" fmla="*/ 4475024 h 6232166"/>
              <a:gd name="connsiteX4" fmla="*/ 594676 w 781097"/>
              <a:gd name="connsiteY4" fmla="*/ 6232166 h 6232166"/>
              <a:gd name="connsiteX0" fmla="*/ 534543 w 779750"/>
              <a:gd name="connsiteY0" fmla="*/ 0 h 6232166"/>
              <a:gd name="connsiteX1" fmla="*/ 666 w 779750"/>
              <a:gd name="connsiteY1" fmla="*/ 1361251 h 6232166"/>
              <a:gd name="connsiteX2" fmla="*/ 774028 w 779750"/>
              <a:gd name="connsiteY2" fmla="*/ 2840108 h 6232166"/>
              <a:gd name="connsiteX3" fmla="*/ 232035 w 779750"/>
              <a:gd name="connsiteY3" fmla="*/ 4475024 h 6232166"/>
              <a:gd name="connsiteX4" fmla="*/ 593439 w 779750"/>
              <a:gd name="connsiteY4" fmla="*/ 6232166 h 6232166"/>
              <a:gd name="connsiteX0" fmla="*/ 534542 w 774027"/>
              <a:gd name="connsiteY0" fmla="*/ 0 h 6232166"/>
              <a:gd name="connsiteX1" fmla="*/ 665 w 774027"/>
              <a:gd name="connsiteY1" fmla="*/ 1361251 h 6232166"/>
              <a:gd name="connsiteX2" fmla="*/ 774027 w 774027"/>
              <a:gd name="connsiteY2" fmla="*/ 2840108 h 6232166"/>
              <a:gd name="connsiteX3" fmla="*/ 232034 w 774027"/>
              <a:gd name="connsiteY3" fmla="*/ 4475024 h 6232166"/>
              <a:gd name="connsiteX4" fmla="*/ 593438 w 774027"/>
              <a:gd name="connsiteY4" fmla="*/ 6232166 h 6232166"/>
              <a:gd name="connsiteX0" fmla="*/ 534542 w 779750"/>
              <a:gd name="connsiteY0" fmla="*/ 0 h 6232166"/>
              <a:gd name="connsiteX1" fmla="*/ 665 w 779750"/>
              <a:gd name="connsiteY1" fmla="*/ 1361251 h 6232166"/>
              <a:gd name="connsiteX2" fmla="*/ 774027 w 779750"/>
              <a:gd name="connsiteY2" fmla="*/ 2840108 h 6232166"/>
              <a:gd name="connsiteX3" fmla="*/ 232034 w 779750"/>
              <a:gd name="connsiteY3" fmla="*/ 4475024 h 6232166"/>
              <a:gd name="connsiteX4" fmla="*/ 593438 w 779750"/>
              <a:gd name="connsiteY4" fmla="*/ 6232166 h 6232166"/>
              <a:gd name="connsiteX0" fmla="*/ 534542 w 774031"/>
              <a:gd name="connsiteY0" fmla="*/ 0 h 6232166"/>
              <a:gd name="connsiteX1" fmla="*/ 665 w 774031"/>
              <a:gd name="connsiteY1" fmla="*/ 1361251 h 6232166"/>
              <a:gd name="connsiteX2" fmla="*/ 774027 w 774031"/>
              <a:gd name="connsiteY2" fmla="*/ 2840108 h 6232166"/>
              <a:gd name="connsiteX3" fmla="*/ 232034 w 774031"/>
              <a:gd name="connsiteY3" fmla="*/ 4475024 h 6232166"/>
              <a:gd name="connsiteX4" fmla="*/ 593438 w 774031"/>
              <a:gd name="connsiteY4" fmla="*/ 6232166 h 6232166"/>
              <a:gd name="connsiteX0" fmla="*/ 534542 w 774032"/>
              <a:gd name="connsiteY0" fmla="*/ 0 h 6232166"/>
              <a:gd name="connsiteX1" fmla="*/ 665 w 774032"/>
              <a:gd name="connsiteY1" fmla="*/ 1361251 h 6232166"/>
              <a:gd name="connsiteX2" fmla="*/ 774027 w 774032"/>
              <a:gd name="connsiteY2" fmla="*/ 2840108 h 6232166"/>
              <a:gd name="connsiteX3" fmla="*/ 232034 w 774032"/>
              <a:gd name="connsiteY3" fmla="*/ 4475024 h 6232166"/>
              <a:gd name="connsiteX4" fmla="*/ 593438 w 774032"/>
              <a:gd name="connsiteY4" fmla="*/ 6232166 h 6232166"/>
              <a:gd name="connsiteX0" fmla="*/ 534542 w 774033"/>
              <a:gd name="connsiteY0" fmla="*/ 0 h 6232166"/>
              <a:gd name="connsiteX1" fmla="*/ 665 w 774033"/>
              <a:gd name="connsiteY1" fmla="*/ 1361251 h 6232166"/>
              <a:gd name="connsiteX2" fmla="*/ 774027 w 774033"/>
              <a:gd name="connsiteY2" fmla="*/ 2840108 h 6232166"/>
              <a:gd name="connsiteX3" fmla="*/ 232034 w 774033"/>
              <a:gd name="connsiteY3" fmla="*/ 4475024 h 6232166"/>
              <a:gd name="connsiteX4" fmla="*/ 593438 w 774033"/>
              <a:gd name="connsiteY4" fmla="*/ 6232166 h 6232166"/>
              <a:gd name="connsiteX0" fmla="*/ 534542 w 774033"/>
              <a:gd name="connsiteY0" fmla="*/ 0 h 6232166"/>
              <a:gd name="connsiteX1" fmla="*/ 665 w 774033"/>
              <a:gd name="connsiteY1" fmla="*/ 1361251 h 6232166"/>
              <a:gd name="connsiteX2" fmla="*/ 774027 w 774033"/>
              <a:gd name="connsiteY2" fmla="*/ 2840108 h 6232166"/>
              <a:gd name="connsiteX3" fmla="*/ 232034 w 774033"/>
              <a:gd name="connsiteY3" fmla="*/ 4475024 h 6232166"/>
              <a:gd name="connsiteX4" fmla="*/ 400711 w 774033"/>
              <a:gd name="connsiteY4" fmla="*/ 5430839 h 6232166"/>
              <a:gd name="connsiteX5" fmla="*/ 593438 w 774033"/>
              <a:gd name="connsiteY5" fmla="*/ 6232166 h 6232166"/>
              <a:gd name="connsiteX0" fmla="*/ 534542 w 774033"/>
              <a:gd name="connsiteY0" fmla="*/ 0 h 5430839"/>
              <a:gd name="connsiteX1" fmla="*/ 665 w 774033"/>
              <a:gd name="connsiteY1" fmla="*/ 1361251 h 5430839"/>
              <a:gd name="connsiteX2" fmla="*/ 774027 w 774033"/>
              <a:gd name="connsiteY2" fmla="*/ 2840108 h 5430839"/>
              <a:gd name="connsiteX3" fmla="*/ 232034 w 774033"/>
              <a:gd name="connsiteY3" fmla="*/ 4475024 h 5430839"/>
              <a:gd name="connsiteX4" fmla="*/ 400711 w 774033"/>
              <a:gd name="connsiteY4" fmla="*/ 5430839 h 543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033" h="5430839">
                <a:moveTo>
                  <a:pt x="534542" y="0"/>
                </a:moveTo>
                <a:cubicBezTo>
                  <a:pt x="562107" y="641445"/>
                  <a:pt x="-22381" y="644832"/>
                  <a:pt x="665" y="1361251"/>
                </a:cubicBezTo>
                <a:cubicBezTo>
                  <a:pt x="23711" y="2077670"/>
                  <a:pt x="772014" y="2147525"/>
                  <a:pt x="774027" y="2840108"/>
                </a:cubicBezTo>
                <a:cubicBezTo>
                  <a:pt x="776040" y="3532691"/>
                  <a:pt x="294253" y="4044143"/>
                  <a:pt x="232034" y="4475024"/>
                </a:cubicBezTo>
                <a:cubicBezTo>
                  <a:pt x="169815" y="4905905"/>
                  <a:pt x="340477" y="5137982"/>
                  <a:pt x="400711" y="5430839"/>
                </a:cubicBezTo>
              </a:path>
            </a:pathLst>
          </a:custGeom>
          <a:noFill/>
          <a:ln w="57150" cap="rnd">
            <a:solidFill>
              <a:schemeClr val="accent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357AF0CF-AF68-6C4E-B596-C9ADC686EEB7}"/>
              </a:ext>
            </a:extLst>
          </p:cNvPr>
          <p:cNvSpPr/>
          <p:nvPr userDrawn="1"/>
        </p:nvSpPr>
        <p:spPr>
          <a:xfrm>
            <a:off x="6084642" y="5302941"/>
            <a:ext cx="262781" cy="2627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Номер слайда 16">
            <a:extLst>
              <a:ext uri="{FF2B5EF4-FFF2-40B4-BE49-F238E27FC236}">
                <a16:creationId xmlns="" xmlns:a16="http://schemas.microsoft.com/office/drawing/2014/main" id="{FC14FAC5-3820-3F46-8392-EEDE7FF482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322425" y="6356350"/>
            <a:ext cx="586010" cy="365125"/>
          </a:xfrm>
        </p:spPr>
        <p:txBody>
          <a:bodyPr vert="horz" lIns="91440" tIns="45720" rIns="91440" bIns="45720" rtlCol="0" anchor="ctr"/>
          <a:lstStyle>
            <a:lvl1pPr>
              <a:defRPr lang="ru-RU" b="0" i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Neris Thin" pitchFamily="2" charset="0"/>
              </a:defRPr>
            </a:lvl1pPr>
          </a:lstStyle>
          <a:p>
            <a:fld id="{0D577C4B-7933-BA48-9DCD-A9BB91C6F6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9835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D732-F085-48B6-B504-D9C55D7504DA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A5C7-526B-404B-A40E-656406033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192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D732-F085-48B6-B504-D9C55D7504DA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A5C7-526B-404B-A40E-656406033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693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D732-F085-48B6-B504-D9C55D7504DA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A5C7-526B-404B-A40E-656406033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8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D732-F085-48B6-B504-D9C55D7504DA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A5C7-526B-404B-A40E-656406033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634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D732-F085-48B6-B504-D9C55D7504DA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A5C7-526B-404B-A40E-656406033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24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D732-F085-48B6-B504-D9C55D7504DA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A5C7-526B-404B-A40E-656406033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240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D732-F085-48B6-B504-D9C55D7504DA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A5C7-526B-404B-A40E-656406033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603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D732-F085-48B6-B504-D9C55D7504DA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A5C7-526B-404B-A40E-656406033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712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7D732-F085-48B6-B504-D9C55D7504DA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9A5C7-526B-404B-A40E-656406033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29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6" r:id="rId17"/>
    <p:sldLayoutId id="21474836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="" xmlns:a16="http://schemas.microsoft.com/office/drawing/2014/main" id="{284A611A-DA85-8E72-C964-66E0DE6FC34D}"/>
              </a:ext>
            </a:extLst>
          </p:cNvPr>
          <p:cNvSpPr>
            <a:spLocks/>
          </p:cNvSpPr>
          <p:nvPr/>
        </p:nvSpPr>
        <p:spPr bwMode="auto">
          <a:xfrm>
            <a:off x="1183360" y="3001624"/>
            <a:ext cx="9622463" cy="136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19050" tIns="19050" rIns="19050" bIns="19050" anchor="ctr">
            <a:spAutoFit/>
          </a:bodyPr>
          <a:lstStyle>
            <a:lvl1pPr>
              <a:defRPr sz="1400" baseline="86000">
                <a:solidFill>
                  <a:srgbClr val="7B7B7B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defRPr>
            </a:lvl1pPr>
            <a:lvl2pPr marL="742950" indent="-285750">
              <a:defRPr sz="1400" baseline="86000">
                <a:solidFill>
                  <a:srgbClr val="7B7B7B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defRPr>
            </a:lvl2pPr>
            <a:lvl3pPr marL="1143000" indent="-228600">
              <a:defRPr sz="1400" baseline="86000">
                <a:solidFill>
                  <a:srgbClr val="7B7B7B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defRPr>
            </a:lvl3pPr>
            <a:lvl4pPr marL="1600200" indent="-228600">
              <a:defRPr sz="1400" baseline="86000">
                <a:solidFill>
                  <a:srgbClr val="7B7B7B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defRPr>
            </a:lvl4pPr>
            <a:lvl5pPr marL="2057400" indent="-228600">
              <a:defRPr sz="1400" baseline="86000">
                <a:solidFill>
                  <a:srgbClr val="7B7B7B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 baseline="86000">
                <a:solidFill>
                  <a:srgbClr val="7B7B7B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 baseline="86000">
                <a:solidFill>
                  <a:srgbClr val="7B7B7B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 baseline="86000">
                <a:solidFill>
                  <a:srgbClr val="7B7B7B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 baseline="86000">
                <a:solidFill>
                  <a:srgbClr val="7B7B7B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ru-RU" altLang="en-US" sz="2400" b="1" baseline="0" dirty="0" smtClean="0">
                <a:solidFill>
                  <a:schemeClr val="accent1"/>
                </a:solidFill>
                <a:latin typeface="Open Sans"/>
                <a:ea typeface="Open Sans ExtraBold" charset="0"/>
                <a:cs typeface="Open Sans ExtraBold" charset="0"/>
                <a:sym typeface="Open Sans Extrabold" charset="0"/>
              </a:rPr>
              <a:t>Конкурс</a:t>
            </a:r>
            <a:r>
              <a:rPr lang="ru-RU" altLang="en-US" sz="2400" b="1" baseline="0" dirty="0" smtClean="0">
                <a:solidFill>
                  <a:srgbClr val="1A2224"/>
                </a:solidFill>
                <a:latin typeface="Open Sans"/>
                <a:ea typeface="Open Sans ExtraBold" charset="0"/>
                <a:cs typeface="Open Sans ExtraBold" charset="0"/>
                <a:sym typeface="Open Sans Extrabold" charset="0"/>
              </a:rPr>
              <a:t> </a:t>
            </a:r>
            <a:endParaRPr lang="ru-RU" altLang="en-US" sz="2400" b="1" baseline="0" dirty="0">
              <a:solidFill>
                <a:srgbClr val="1A2224"/>
              </a:solidFill>
              <a:latin typeface="Open Sans"/>
              <a:ea typeface="Open Sans ExtraBold" charset="0"/>
              <a:cs typeface="Open Sans ExtraBold" charset="0"/>
              <a:sym typeface="Open Sans Extrabold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altLang="en-US" sz="2400" b="1" baseline="0" dirty="0" smtClean="0">
                <a:solidFill>
                  <a:srgbClr val="0070C0"/>
                </a:solidFill>
                <a:latin typeface="Open Sans"/>
                <a:ea typeface="Open Sans ExtraBold" charset="0"/>
                <a:cs typeface="Open Sans ExtraBold" charset="0"/>
                <a:sym typeface="Open Sans Extrabold" charset="0"/>
              </a:rPr>
              <a:t>«Лучшие практики трудоустройства молодежи!»</a:t>
            </a:r>
            <a:endParaRPr lang="ru-RU" altLang="en-US" sz="2400" b="1" baseline="0" dirty="0">
              <a:solidFill>
                <a:srgbClr val="0070C0"/>
              </a:solidFill>
              <a:latin typeface="Open Sans"/>
              <a:ea typeface="Open Sans ExtraBold" charset="0"/>
              <a:cs typeface="Open Sans ExtraBold" charset="0"/>
              <a:sym typeface="Open Sans Extrabold" charset="0"/>
            </a:endParaRPr>
          </a:p>
          <a:p>
            <a:pPr algn="ctr" eaLnBrk="1">
              <a:lnSpc>
                <a:spcPct val="90000"/>
              </a:lnSpc>
              <a:defRPr/>
            </a:pPr>
            <a:r>
              <a:rPr lang="en-US" altLang="en-US" sz="4781" b="1" baseline="0" dirty="0" smtClean="0">
                <a:solidFill>
                  <a:srgbClr val="1A2224"/>
                </a:solidFill>
                <a:latin typeface="Open Sans"/>
                <a:ea typeface="Open Sans ExtraBold" charset="0"/>
                <a:cs typeface="Open Sans ExtraBold" charset="0"/>
                <a:sym typeface="Open Sans Extrabold" charset="0"/>
              </a:rPr>
              <a:t> </a:t>
            </a:r>
            <a:endParaRPr lang="en-US" altLang="en-US" sz="4781" b="1" baseline="0" dirty="0">
              <a:solidFill>
                <a:schemeClr val="accent1"/>
              </a:solidFill>
              <a:latin typeface="Open Sans"/>
              <a:ea typeface="Open Sans ExtraBold" charset="0"/>
              <a:cs typeface="Open Sans ExtraBold" charset="0"/>
              <a:sym typeface="Open Sans Extrabold" charset="0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="" xmlns:a16="http://schemas.microsoft.com/office/drawing/2014/main" id="{8B0F6EC2-3F39-F715-606C-21478F444395}"/>
              </a:ext>
            </a:extLst>
          </p:cNvPr>
          <p:cNvSpPr>
            <a:spLocks/>
          </p:cNvSpPr>
          <p:nvPr/>
        </p:nvSpPr>
        <p:spPr bwMode="auto">
          <a:xfrm>
            <a:off x="2433099" y="3684343"/>
            <a:ext cx="6750658" cy="68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19050" tIns="19050" rIns="19050" bIns="19050">
            <a:spAutoFit/>
          </a:bodyPr>
          <a:lstStyle/>
          <a:p>
            <a:pPr algn="ctr">
              <a:defRPr/>
            </a:pPr>
            <a:endParaRPr lang="ru-RU" altLang="en-US" sz="1406" dirty="0" smtClean="0">
              <a:latin typeface="Open Sans Semibold" charset="0"/>
              <a:ea typeface="Open Sans Semibold" charset="0"/>
              <a:cs typeface="Open Sans Semibold" charset="0"/>
              <a:sym typeface="Open Sans Semibold" charset="0"/>
            </a:endParaRPr>
          </a:p>
          <a:p>
            <a:pPr algn="ctr">
              <a:defRPr/>
            </a:pPr>
            <a:r>
              <a:rPr lang="ru-RU" altLang="en-US" sz="1406" dirty="0" smtClean="0"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Номинация «Сохранение и привлечение кадрового потенциала региона»</a:t>
            </a:r>
          </a:p>
          <a:p>
            <a:pPr algn="ctr">
              <a:defRPr/>
            </a:pPr>
            <a:endParaRPr lang="ru-RU" altLang="en-US" sz="1406" dirty="0">
              <a:solidFill>
                <a:srgbClr val="9D9D9D"/>
              </a:solidFill>
              <a:latin typeface="Open Sans Semibold" charset="0"/>
              <a:ea typeface="Open Sans Semibold" charset="0"/>
              <a:cs typeface="Open Sans Semibold" charset="0"/>
              <a:sym typeface="Open Sans Semibold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936" y="1104449"/>
            <a:ext cx="4919863" cy="12986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46072" y="4834394"/>
            <a:ext cx="508883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endParaRPr lang="ru-RU" altLang="en-US" sz="1400" dirty="0" smtClean="0">
              <a:latin typeface="Open Sans Semibold" charset="0"/>
              <a:ea typeface="Open Sans Semibold" charset="0"/>
              <a:cs typeface="Open Sans Semibold" charset="0"/>
              <a:sym typeface="Open Sans Semibold" charset="0"/>
            </a:endParaRPr>
          </a:p>
          <a:p>
            <a:pPr algn="r">
              <a:defRPr/>
            </a:pPr>
            <a:r>
              <a:rPr lang="ru-RU" altLang="en-US" sz="1400" dirty="0" smtClean="0"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Выполнил</a:t>
            </a:r>
            <a:r>
              <a:rPr lang="ru-RU" altLang="en-US" sz="1400" dirty="0"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: Ландин Виталий </a:t>
            </a:r>
            <a:r>
              <a:rPr lang="ru-RU" altLang="en-US" sz="1400" dirty="0" smtClean="0"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Александрович, </a:t>
            </a:r>
          </a:p>
          <a:p>
            <a:pPr algn="r">
              <a:defRPr/>
            </a:pPr>
            <a:r>
              <a:rPr lang="ru-RU" altLang="en-US" sz="1400" dirty="0"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 </a:t>
            </a:r>
            <a:r>
              <a:rPr lang="ru-RU" altLang="en-US" sz="1400" dirty="0" smtClean="0"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заместитель генерального </a:t>
            </a:r>
            <a:r>
              <a:rPr lang="ru-RU" altLang="en-US" sz="1400" dirty="0"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директора по кадрам </a:t>
            </a:r>
            <a:endParaRPr lang="ru-RU" altLang="en-US" sz="1400" dirty="0" smtClean="0">
              <a:latin typeface="Open Sans Semibold" charset="0"/>
              <a:ea typeface="Open Sans Semibold" charset="0"/>
              <a:cs typeface="Open Sans Semibold" charset="0"/>
              <a:sym typeface="Open Sans Semibold" charset="0"/>
            </a:endParaRPr>
          </a:p>
          <a:p>
            <a:pPr algn="r">
              <a:defRPr/>
            </a:pPr>
            <a:r>
              <a:rPr lang="ru-RU" altLang="en-US" sz="1400" dirty="0" smtClean="0"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ООО </a:t>
            </a:r>
            <a:r>
              <a:rPr lang="ru-RU" altLang="en-US" sz="1400" dirty="0"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Специализированный застройщик </a:t>
            </a:r>
            <a:endParaRPr lang="ru-RU" altLang="en-US" sz="1400" dirty="0" smtClean="0">
              <a:latin typeface="Open Sans Semibold" charset="0"/>
              <a:ea typeface="Open Sans Semibold" charset="0"/>
              <a:cs typeface="Open Sans Semibold" charset="0"/>
              <a:sym typeface="Open Sans Semibold" charset="0"/>
            </a:endParaRPr>
          </a:p>
          <a:p>
            <a:pPr algn="r">
              <a:defRPr/>
            </a:pPr>
            <a:r>
              <a:rPr lang="ru-RU" altLang="en-US" sz="1400" dirty="0" smtClean="0"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«</a:t>
            </a:r>
            <a:r>
              <a:rPr lang="ru-RU" altLang="en-US" sz="1400" dirty="0">
                <a:latin typeface="Open Sans Semibold" charset="0"/>
                <a:ea typeface="Open Sans Semibold" charset="0"/>
                <a:cs typeface="Open Sans Semibold" charset="0"/>
                <a:sym typeface="Open Sans Semibold" charset="0"/>
              </a:rPr>
              <a:t>Управляющая компания ЖБК-1»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71638" y="4315396"/>
            <a:ext cx="604299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ru-RU" altLang="en-US" b="1" dirty="0">
              <a:solidFill>
                <a:srgbClr val="1A2224"/>
              </a:solidFill>
              <a:latin typeface="Open Sans"/>
              <a:ea typeface="Open Sans ExtraBold" charset="0"/>
              <a:cs typeface="Open Sans ExtraBold" charset="0"/>
              <a:sym typeface="Open Sans Extrabold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altLang="en-US" b="1" dirty="0" smtClean="0">
                <a:solidFill>
                  <a:srgbClr val="0070C0"/>
                </a:solidFill>
                <a:latin typeface="Open Sans"/>
                <a:ea typeface="Open Sans ExtraBold" charset="0"/>
                <a:cs typeface="Open Sans ExtraBold" charset="0"/>
                <a:sym typeface="Open Sans Extrabold" charset="0"/>
              </a:rPr>
              <a:t>               Практика «Дорога </a:t>
            </a:r>
            <a:r>
              <a:rPr lang="ru-RU" altLang="en-US" b="1" dirty="0">
                <a:solidFill>
                  <a:srgbClr val="0070C0"/>
                </a:solidFill>
                <a:latin typeface="Open Sans"/>
                <a:ea typeface="Open Sans ExtraBold" charset="0"/>
                <a:cs typeface="Open Sans ExtraBold" charset="0"/>
                <a:sym typeface="Open Sans Extrabold" charset="0"/>
              </a:rPr>
              <a:t>в будущее строится!»</a:t>
            </a:r>
          </a:p>
        </p:txBody>
      </p:sp>
    </p:spTree>
    <p:extLst>
      <p:ext uri="{BB962C8B-B14F-4D97-AF65-F5344CB8AC3E}">
        <p14:creationId xmlns:p14="http://schemas.microsoft.com/office/powerpoint/2010/main" val="42073561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D8046D-45BA-0D49-AE22-0768370FC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588" y="478223"/>
            <a:ext cx="9505840" cy="1056379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sz="1400" dirty="0">
                <a:solidFill>
                  <a:srgbClr val="5B9BD5"/>
                </a:solidFill>
              </a:rPr>
              <a:t>Уровень </a:t>
            </a:r>
            <a:r>
              <a:rPr lang="ru-RU" sz="1400" dirty="0" smtClean="0">
                <a:solidFill>
                  <a:srgbClr val="5B9BD5"/>
                </a:solidFill>
              </a:rPr>
              <a:t>4        </a:t>
            </a:r>
            <a:r>
              <a:rPr lang="ru-RU" sz="2800" dirty="0" smtClean="0">
                <a:solidFill>
                  <a:schemeClr val="accent1"/>
                </a:solidFill>
              </a:rPr>
              <a:t>ТРУДОУСТРОЙСТВО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4DF71A9-4B3D-D74B-9339-A53F555F341E}"/>
              </a:ext>
            </a:extLst>
          </p:cNvPr>
          <p:cNvSpPr txBox="1"/>
          <p:nvPr/>
        </p:nvSpPr>
        <p:spPr>
          <a:xfrm>
            <a:off x="594965" y="2874085"/>
            <a:ext cx="333885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accent1"/>
                </a:solidFill>
                <a:latin typeface="Neris Light" pitchFamily="2" charset="0"/>
              </a:rPr>
              <a:t>ТРУДОУСТРОЙСТВО В ПЕРИОД ЛЕТНИХ КАНИКУЛ </a:t>
            </a:r>
          </a:p>
          <a:p>
            <a:r>
              <a:rPr lang="ru-RU" sz="1500" dirty="0" smtClean="0">
                <a:solidFill>
                  <a:schemeClr val="tx2"/>
                </a:solidFill>
                <a:latin typeface="Neris Light" pitchFamily="2" charset="0"/>
              </a:rPr>
              <a:t>Возможность </a:t>
            </a:r>
            <a:r>
              <a:rPr lang="ru-RU" sz="1500" dirty="0">
                <a:solidFill>
                  <a:schemeClr val="tx2"/>
                </a:solidFill>
                <a:latin typeface="Neris Light" pitchFamily="2" charset="0"/>
              </a:rPr>
              <a:t>для подростков </a:t>
            </a:r>
            <a:r>
              <a:rPr lang="ru-RU" sz="1500" dirty="0" smtClean="0">
                <a:solidFill>
                  <a:schemeClr val="tx2"/>
                </a:solidFill>
                <a:latin typeface="Neris Light" pitchFamily="2" charset="0"/>
              </a:rPr>
              <a:t>получить </a:t>
            </a:r>
            <a:r>
              <a:rPr lang="ru-RU" sz="1500" dirty="0">
                <a:solidFill>
                  <a:schemeClr val="tx2"/>
                </a:solidFill>
                <a:latin typeface="Neris Light" pitchFamily="2" charset="0"/>
              </a:rPr>
              <a:t>опыт работы и заработать </a:t>
            </a:r>
            <a:r>
              <a:rPr lang="ru-RU" sz="1500" dirty="0" smtClean="0">
                <a:solidFill>
                  <a:schemeClr val="tx2"/>
                </a:solidFill>
                <a:latin typeface="Neris Light" pitchFamily="2" charset="0"/>
              </a:rPr>
              <a:t>собственные деньги</a:t>
            </a:r>
            <a:endParaRPr lang="ru-RU" sz="1500" dirty="0">
              <a:solidFill>
                <a:schemeClr val="tx2"/>
              </a:solidFill>
              <a:latin typeface="Neris Light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A43721C-7C78-0A4E-BEB4-0B5C4B2D4D03}"/>
              </a:ext>
            </a:extLst>
          </p:cNvPr>
          <p:cNvSpPr txBox="1"/>
          <p:nvPr/>
        </p:nvSpPr>
        <p:spPr>
          <a:xfrm>
            <a:off x="4540741" y="2874085"/>
            <a:ext cx="36221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accent1"/>
                </a:solidFill>
                <a:latin typeface="Neris Light" pitchFamily="2" charset="0"/>
              </a:rPr>
              <a:t>ТРУДОУСТРОЙСТВО В ПЕРИОД ОБУЧЕНИЯ В КОЛЛЕДЖАХ</a:t>
            </a:r>
          </a:p>
          <a:p>
            <a:r>
              <a:rPr lang="ru-RU" sz="1500" dirty="0" smtClean="0">
                <a:solidFill>
                  <a:schemeClr val="tx2"/>
                </a:solidFill>
                <a:latin typeface="Neris Light" pitchFamily="2" charset="0"/>
              </a:rPr>
              <a:t>Возможность для студентов получить </a:t>
            </a:r>
            <a:r>
              <a:rPr lang="ru-RU" sz="1500" dirty="0">
                <a:solidFill>
                  <a:schemeClr val="tx2"/>
                </a:solidFill>
                <a:latin typeface="Neris Light" pitchFamily="2" charset="0"/>
              </a:rPr>
              <a:t>практический опыт работы и улучшить свои профессиональные </a:t>
            </a:r>
            <a:r>
              <a:rPr lang="ru-RU" sz="1500" dirty="0" smtClean="0">
                <a:solidFill>
                  <a:schemeClr val="tx2"/>
                </a:solidFill>
                <a:latin typeface="Neris Light" pitchFamily="2" charset="0"/>
              </a:rPr>
              <a:t>навыки</a:t>
            </a:r>
            <a:endParaRPr lang="ru-RU" sz="1500" dirty="0">
              <a:solidFill>
                <a:schemeClr val="tx2"/>
              </a:solidFill>
              <a:latin typeface="Neris Light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2338C60-2513-D041-A65D-F34138B0E269}"/>
              </a:ext>
            </a:extLst>
          </p:cNvPr>
          <p:cNvSpPr txBox="1"/>
          <p:nvPr/>
        </p:nvSpPr>
        <p:spPr>
          <a:xfrm>
            <a:off x="8638916" y="2874085"/>
            <a:ext cx="3229234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accent1"/>
                </a:solidFill>
                <a:latin typeface="Neris Light" pitchFamily="2" charset="0"/>
              </a:rPr>
              <a:t>ОСВОЕНИЕ СМЕЖНЫХ ПРОФЕССИЙ</a:t>
            </a:r>
          </a:p>
          <a:p>
            <a:r>
              <a:rPr lang="ru-RU" sz="1500" dirty="0" smtClean="0">
                <a:solidFill>
                  <a:schemeClr val="tx2"/>
                </a:solidFill>
                <a:latin typeface="Neris Light" pitchFamily="2" charset="0"/>
              </a:rPr>
              <a:t>Возможность  для подростков </a:t>
            </a:r>
            <a:r>
              <a:rPr lang="ru-RU" sz="1500" dirty="0">
                <a:solidFill>
                  <a:schemeClr val="tx2"/>
                </a:solidFill>
                <a:latin typeface="Neris Light" pitchFamily="2" charset="0"/>
              </a:rPr>
              <a:t>освоить дополнительные </a:t>
            </a:r>
            <a:r>
              <a:rPr lang="ru-RU" sz="1500" dirty="0" smtClean="0">
                <a:solidFill>
                  <a:schemeClr val="tx2"/>
                </a:solidFill>
                <a:latin typeface="Neris Light" pitchFamily="2" charset="0"/>
              </a:rPr>
              <a:t>компетенции, </a:t>
            </a:r>
            <a:r>
              <a:rPr lang="ru-RU" sz="1500" dirty="0">
                <a:solidFill>
                  <a:schemeClr val="tx2"/>
                </a:solidFill>
                <a:latin typeface="Neris Light" pitchFamily="2" charset="0"/>
              </a:rPr>
              <a:t>которые могут быть полезными в их будущей карьере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8" y="2167418"/>
            <a:ext cx="561746" cy="5617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695" y="2098054"/>
            <a:ext cx="604281" cy="6042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687" y="2098054"/>
            <a:ext cx="661176" cy="6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3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Шестиугольник 5">
            <a:extLst>
              <a:ext uri="{FF2B5EF4-FFF2-40B4-BE49-F238E27FC236}">
                <a16:creationId xmlns="" xmlns:a16="http://schemas.microsoft.com/office/drawing/2014/main" id="{372F6BF5-46CF-4D0D-823E-59C8C0B474C8}"/>
              </a:ext>
            </a:extLst>
          </p:cNvPr>
          <p:cNvSpPr/>
          <p:nvPr/>
        </p:nvSpPr>
        <p:spPr>
          <a:xfrm rot="1800000">
            <a:off x="4985166" y="3159683"/>
            <a:ext cx="2230717" cy="1929945"/>
          </a:xfrm>
          <a:prstGeom prst="hexagon">
            <a:avLst>
              <a:gd name="adj" fmla="val 28576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5AB92057-D0A9-43CE-B3D6-E57A2D751AF1}"/>
              </a:ext>
            </a:extLst>
          </p:cNvPr>
          <p:cNvGrpSpPr/>
          <p:nvPr/>
        </p:nvGrpSpPr>
        <p:grpSpPr>
          <a:xfrm>
            <a:off x="4632429" y="2845060"/>
            <a:ext cx="2971903" cy="2559190"/>
            <a:chOff x="4632429" y="2845060"/>
            <a:chExt cx="2971903" cy="2559190"/>
          </a:xfrm>
        </p:grpSpPr>
        <p:sp>
          <p:nvSpPr>
            <p:cNvPr id="5" name="Шестиугольник 4">
              <a:extLst>
                <a:ext uri="{FF2B5EF4-FFF2-40B4-BE49-F238E27FC236}">
                  <a16:creationId xmlns="" xmlns:a16="http://schemas.microsoft.com/office/drawing/2014/main" id="{08F92EC5-6C58-401C-8F97-C8226CF75FFC}"/>
                </a:ext>
              </a:extLst>
            </p:cNvPr>
            <p:cNvSpPr/>
            <p:nvPr/>
          </p:nvSpPr>
          <p:spPr>
            <a:xfrm rot="1800000">
              <a:off x="4632429" y="2845060"/>
              <a:ext cx="2936190" cy="2559190"/>
            </a:xfrm>
            <a:prstGeom prst="hexagon">
              <a:avLst>
                <a:gd name="adj" fmla="val 28576"/>
                <a:gd name="vf" fmla="val 11547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" name="Группа 1">
              <a:extLst>
                <a:ext uri="{FF2B5EF4-FFF2-40B4-BE49-F238E27FC236}">
                  <a16:creationId xmlns="" xmlns:a16="http://schemas.microsoft.com/office/drawing/2014/main" id="{2A3F6607-63AD-43D0-9367-EC83420C6908}"/>
                </a:ext>
              </a:extLst>
            </p:cNvPr>
            <p:cNvGrpSpPr/>
            <p:nvPr/>
          </p:nvGrpSpPr>
          <p:grpSpPr>
            <a:xfrm>
              <a:off x="4639168" y="3365561"/>
              <a:ext cx="2965164" cy="1281342"/>
              <a:chOff x="4639168" y="3365561"/>
              <a:chExt cx="2965164" cy="1281342"/>
            </a:xfrm>
          </p:grpSpPr>
          <p:grpSp>
            <p:nvGrpSpPr>
              <p:cNvPr id="17" name="Группа 16">
                <a:extLst>
                  <a:ext uri="{FF2B5EF4-FFF2-40B4-BE49-F238E27FC236}">
                    <a16:creationId xmlns="" xmlns:a16="http://schemas.microsoft.com/office/drawing/2014/main" id="{2E34836C-1FA9-44FC-9567-30678B920A2F}"/>
                  </a:ext>
                </a:extLst>
              </p:cNvPr>
              <p:cNvGrpSpPr/>
              <p:nvPr/>
            </p:nvGrpSpPr>
            <p:grpSpPr>
              <a:xfrm>
                <a:off x="5848708" y="4565942"/>
                <a:ext cx="503632" cy="80961"/>
                <a:chOff x="5845654" y="4301439"/>
                <a:chExt cx="503632" cy="80961"/>
              </a:xfrm>
            </p:grpSpPr>
            <p:sp>
              <p:nvSpPr>
                <p:cNvPr id="18" name="Овал 17">
                  <a:extLst>
                    <a:ext uri="{FF2B5EF4-FFF2-40B4-BE49-F238E27FC236}">
                      <a16:creationId xmlns="" xmlns:a16="http://schemas.microsoft.com/office/drawing/2014/main" id="{F06D9C8E-4444-4B9E-BD7B-CEC68F624933}"/>
                    </a:ext>
                  </a:extLst>
                </p:cNvPr>
                <p:cNvSpPr/>
                <p:nvPr/>
              </p:nvSpPr>
              <p:spPr>
                <a:xfrm>
                  <a:off x="5845654" y="4301439"/>
                  <a:ext cx="80961" cy="80961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rgbClr val="00B0F0"/>
                    </a:gs>
                  </a:gsLst>
                  <a:lin ang="24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Овал 18">
                  <a:extLst>
                    <a:ext uri="{FF2B5EF4-FFF2-40B4-BE49-F238E27FC236}">
                      <a16:creationId xmlns="" xmlns:a16="http://schemas.microsoft.com/office/drawing/2014/main" id="{E4204D9F-5AB2-4F88-A6B2-3852AE443D27}"/>
                    </a:ext>
                  </a:extLst>
                </p:cNvPr>
                <p:cNvSpPr/>
                <p:nvPr/>
              </p:nvSpPr>
              <p:spPr>
                <a:xfrm>
                  <a:off x="5952811" y="4301439"/>
                  <a:ext cx="80961" cy="80961"/>
                </a:xfrm>
                <a:prstGeom prst="ellipse">
                  <a:avLst/>
                </a:prstGeom>
                <a:solidFill>
                  <a:srgbClr val="A7A7A7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" name="Овал 19">
                  <a:extLst>
                    <a:ext uri="{FF2B5EF4-FFF2-40B4-BE49-F238E27FC236}">
                      <a16:creationId xmlns="" xmlns:a16="http://schemas.microsoft.com/office/drawing/2014/main" id="{69475445-8AD7-4A52-B51B-9DD0C82D89B1}"/>
                    </a:ext>
                  </a:extLst>
                </p:cNvPr>
                <p:cNvSpPr/>
                <p:nvPr/>
              </p:nvSpPr>
              <p:spPr>
                <a:xfrm>
                  <a:off x="6055206" y="4301439"/>
                  <a:ext cx="80961" cy="80961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rgbClr val="00B0F0"/>
                    </a:gs>
                  </a:gsLst>
                  <a:lin ang="24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" name="Овал 20">
                  <a:extLst>
                    <a:ext uri="{FF2B5EF4-FFF2-40B4-BE49-F238E27FC236}">
                      <a16:creationId xmlns="" xmlns:a16="http://schemas.microsoft.com/office/drawing/2014/main" id="{8D62DDED-D4A5-405B-B917-696A444898EC}"/>
                    </a:ext>
                  </a:extLst>
                </p:cNvPr>
                <p:cNvSpPr/>
                <p:nvPr/>
              </p:nvSpPr>
              <p:spPr>
                <a:xfrm>
                  <a:off x="6158394" y="4301439"/>
                  <a:ext cx="80961" cy="80961"/>
                </a:xfrm>
                <a:prstGeom prst="ellipse">
                  <a:avLst/>
                </a:prstGeom>
                <a:solidFill>
                  <a:srgbClr val="A7A7A7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" name="Овал 21">
                  <a:extLst>
                    <a:ext uri="{FF2B5EF4-FFF2-40B4-BE49-F238E27FC236}">
                      <a16:creationId xmlns="" xmlns:a16="http://schemas.microsoft.com/office/drawing/2014/main" id="{7A1BC126-E53E-4818-AC50-04578E6F591F}"/>
                    </a:ext>
                  </a:extLst>
                </p:cNvPr>
                <p:cNvSpPr/>
                <p:nvPr/>
              </p:nvSpPr>
              <p:spPr>
                <a:xfrm>
                  <a:off x="6268325" y="4301439"/>
                  <a:ext cx="80961" cy="80961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rgbClr val="00B0F0"/>
                    </a:gs>
                  </a:gsLst>
                  <a:lin ang="24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8E65EC57-927C-4039-8490-D895C2383A1E}"/>
                  </a:ext>
                </a:extLst>
              </p:cNvPr>
              <p:cNvSpPr txBox="1"/>
              <p:nvPr/>
            </p:nvSpPr>
            <p:spPr>
              <a:xfrm>
                <a:off x="4639168" y="3365561"/>
                <a:ext cx="29651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rgbClr val="7D7F80"/>
                    </a:solidFill>
                    <a:latin typeface="Raleway" panose="020B0503030101060003" pitchFamily="34" charset="-52"/>
                    <a:ea typeface="Roboto" panose="02000000000000000000" pitchFamily="2" charset="0"/>
                    <a:cs typeface="Roboto" panose="02000000000000000000" pitchFamily="2" charset="0"/>
                  </a:rPr>
                  <a:t> </a:t>
                </a:r>
              </a:p>
              <a:p>
                <a:pPr algn="ctr"/>
                <a:r>
                  <a:rPr lang="ru-RU" sz="2000" b="1" dirty="0" smtClean="0">
                    <a:solidFill>
                      <a:schemeClr val="accent1"/>
                    </a:solidFill>
                    <a:latin typeface="Raleway" panose="020B0503030101060003" pitchFamily="34" charset="-52"/>
                    <a:ea typeface="Roboto" panose="02000000000000000000" pitchFamily="2" charset="0"/>
                    <a:cs typeface="Roboto" panose="02000000000000000000" pitchFamily="2" charset="0"/>
                  </a:rPr>
                  <a:t>ЖБК-1</a:t>
                </a:r>
                <a:endParaRPr lang="ru-RU" sz="2000" dirty="0">
                  <a:solidFill>
                    <a:schemeClr val="accent1"/>
                  </a:solidFill>
                  <a:latin typeface="Raleway" panose="020B0503030101060003" pitchFamily="34" charset="-52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</p:grpSp>
      <p:grpSp>
        <p:nvGrpSpPr>
          <p:cNvPr id="37" name="Группа 36">
            <a:extLst>
              <a:ext uri="{FF2B5EF4-FFF2-40B4-BE49-F238E27FC236}">
                <a16:creationId xmlns="" xmlns:a16="http://schemas.microsoft.com/office/drawing/2014/main" id="{9DAA4C54-40D7-4779-9840-3B49EFBCC6A2}"/>
              </a:ext>
            </a:extLst>
          </p:cNvPr>
          <p:cNvGrpSpPr/>
          <p:nvPr/>
        </p:nvGrpSpPr>
        <p:grpSpPr>
          <a:xfrm>
            <a:off x="4124325" y="2699020"/>
            <a:ext cx="640557" cy="729981"/>
            <a:chOff x="4124325" y="2699020"/>
            <a:chExt cx="640557" cy="729981"/>
          </a:xfrm>
        </p:grpSpPr>
        <p:cxnSp>
          <p:nvCxnSpPr>
            <p:cNvPr id="38" name="Прямая соединительная линия 37">
              <a:extLst>
                <a:ext uri="{FF2B5EF4-FFF2-40B4-BE49-F238E27FC236}">
                  <a16:creationId xmlns="" xmlns:a16="http://schemas.microsoft.com/office/drawing/2014/main" id="{CCB493EF-2EBB-45D9-9319-69093DDEE4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24325" y="2699020"/>
              <a:ext cx="481012" cy="729981"/>
            </a:xfrm>
            <a:prstGeom prst="line">
              <a:avLst/>
            </a:prstGeom>
            <a:ln w="12700">
              <a:solidFill>
                <a:srgbClr val="A5A5A5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>
              <a:extLst>
                <a:ext uri="{FF2B5EF4-FFF2-40B4-BE49-F238E27FC236}">
                  <a16:creationId xmlns="" xmlns:a16="http://schemas.microsoft.com/office/drawing/2014/main" id="{A60B8448-2CF3-415D-A621-4A377C90A4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02956" y="3423445"/>
              <a:ext cx="161926" cy="0"/>
            </a:xfrm>
            <a:prstGeom prst="line">
              <a:avLst/>
            </a:prstGeom>
            <a:ln w="12700">
              <a:solidFill>
                <a:srgbClr val="A5A5A5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Группа 39">
            <a:extLst>
              <a:ext uri="{FF2B5EF4-FFF2-40B4-BE49-F238E27FC236}">
                <a16:creationId xmlns="" xmlns:a16="http://schemas.microsoft.com/office/drawing/2014/main" id="{060C13B9-8CE7-4305-B639-9AFE1344A365}"/>
              </a:ext>
            </a:extLst>
          </p:cNvPr>
          <p:cNvGrpSpPr/>
          <p:nvPr/>
        </p:nvGrpSpPr>
        <p:grpSpPr>
          <a:xfrm flipH="1">
            <a:off x="7427516" y="2699020"/>
            <a:ext cx="640557" cy="729981"/>
            <a:chOff x="4124325" y="2699020"/>
            <a:chExt cx="640557" cy="729981"/>
          </a:xfrm>
        </p:grpSpPr>
        <p:cxnSp>
          <p:nvCxnSpPr>
            <p:cNvPr id="41" name="Прямая соединительная линия 40">
              <a:extLst>
                <a:ext uri="{FF2B5EF4-FFF2-40B4-BE49-F238E27FC236}">
                  <a16:creationId xmlns="" xmlns:a16="http://schemas.microsoft.com/office/drawing/2014/main" id="{861923D3-A9D3-4FBC-B136-8B9317B19C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24325" y="2699020"/>
              <a:ext cx="481012" cy="729981"/>
            </a:xfrm>
            <a:prstGeom prst="line">
              <a:avLst/>
            </a:prstGeom>
            <a:ln w="12700">
              <a:solidFill>
                <a:srgbClr val="A5A5A5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>
              <a:extLst>
                <a:ext uri="{FF2B5EF4-FFF2-40B4-BE49-F238E27FC236}">
                  <a16:creationId xmlns="" xmlns:a16="http://schemas.microsoft.com/office/drawing/2014/main" id="{FB789DE8-3589-4D59-A0B0-73963D7AE4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02956" y="3423445"/>
              <a:ext cx="161926" cy="0"/>
            </a:xfrm>
            <a:prstGeom prst="line">
              <a:avLst/>
            </a:prstGeom>
            <a:ln w="12700">
              <a:solidFill>
                <a:srgbClr val="A5A5A5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Группа 42">
            <a:extLst>
              <a:ext uri="{FF2B5EF4-FFF2-40B4-BE49-F238E27FC236}">
                <a16:creationId xmlns="" xmlns:a16="http://schemas.microsoft.com/office/drawing/2014/main" id="{9BBF6625-805E-4B57-A6AF-C32C140C3A37}"/>
              </a:ext>
            </a:extLst>
          </p:cNvPr>
          <p:cNvGrpSpPr/>
          <p:nvPr/>
        </p:nvGrpSpPr>
        <p:grpSpPr>
          <a:xfrm flipV="1">
            <a:off x="4124325" y="4819920"/>
            <a:ext cx="640557" cy="729981"/>
            <a:chOff x="4124325" y="2699020"/>
            <a:chExt cx="640557" cy="729981"/>
          </a:xfrm>
        </p:grpSpPr>
        <p:cxnSp>
          <p:nvCxnSpPr>
            <p:cNvPr id="44" name="Прямая соединительная линия 43">
              <a:extLst>
                <a:ext uri="{FF2B5EF4-FFF2-40B4-BE49-F238E27FC236}">
                  <a16:creationId xmlns="" xmlns:a16="http://schemas.microsoft.com/office/drawing/2014/main" id="{03E70D61-8E34-427D-BBA5-676F1CCC2A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24325" y="2699020"/>
              <a:ext cx="481012" cy="729981"/>
            </a:xfrm>
            <a:prstGeom prst="line">
              <a:avLst/>
            </a:prstGeom>
            <a:ln w="12700">
              <a:solidFill>
                <a:srgbClr val="A5A5A5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>
              <a:extLst>
                <a:ext uri="{FF2B5EF4-FFF2-40B4-BE49-F238E27FC236}">
                  <a16:creationId xmlns="" xmlns:a16="http://schemas.microsoft.com/office/drawing/2014/main" id="{E14C5669-FE6F-40D4-99A9-ED4580B6C3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02956" y="3423445"/>
              <a:ext cx="161926" cy="0"/>
            </a:xfrm>
            <a:prstGeom prst="line">
              <a:avLst/>
            </a:prstGeom>
            <a:ln w="12700">
              <a:solidFill>
                <a:srgbClr val="A5A5A5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Группа 45">
            <a:extLst>
              <a:ext uri="{FF2B5EF4-FFF2-40B4-BE49-F238E27FC236}">
                <a16:creationId xmlns="" xmlns:a16="http://schemas.microsoft.com/office/drawing/2014/main" id="{770132D5-8A86-4095-A439-1B3935E47B77}"/>
              </a:ext>
            </a:extLst>
          </p:cNvPr>
          <p:cNvGrpSpPr/>
          <p:nvPr/>
        </p:nvGrpSpPr>
        <p:grpSpPr>
          <a:xfrm flipH="1" flipV="1">
            <a:off x="7427516" y="4819920"/>
            <a:ext cx="640557" cy="729981"/>
            <a:chOff x="4124325" y="2699020"/>
            <a:chExt cx="640557" cy="729981"/>
          </a:xfrm>
        </p:grpSpPr>
        <p:cxnSp>
          <p:nvCxnSpPr>
            <p:cNvPr id="47" name="Прямая соединительная линия 46">
              <a:extLst>
                <a:ext uri="{FF2B5EF4-FFF2-40B4-BE49-F238E27FC236}">
                  <a16:creationId xmlns="" xmlns:a16="http://schemas.microsoft.com/office/drawing/2014/main" id="{A507C399-D470-4743-B208-C03BEFED73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24325" y="2699020"/>
              <a:ext cx="481012" cy="729981"/>
            </a:xfrm>
            <a:prstGeom prst="line">
              <a:avLst/>
            </a:prstGeom>
            <a:ln w="12700">
              <a:solidFill>
                <a:srgbClr val="A5A5A5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>
              <a:extLst>
                <a:ext uri="{FF2B5EF4-FFF2-40B4-BE49-F238E27FC236}">
                  <a16:creationId xmlns="" xmlns:a16="http://schemas.microsoft.com/office/drawing/2014/main" id="{01B14021-9164-4EE6-8AB9-8EDA30DD93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02956" y="3423445"/>
              <a:ext cx="161926" cy="0"/>
            </a:xfrm>
            <a:prstGeom prst="line">
              <a:avLst/>
            </a:prstGeom>
            <a:ln w="12700">
              <a:solidFill>
                <a:srgbClr val="A5A5A5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Группа 75">
            <a:extLst>
              <a:ext uri="{FF2B5EF4-FFF2-40B4-BE49-F238E27FC236}">
                <a16:creationId xmlns="" xmlns:a16="http://schemas.microsoft.com/office/drawing/2014/main" id="{9DD7A1C7-C5B0-4CA3-BE2D-8B0445CEEA09}"/>
              </a:ext>
            </a:extLst>
          </p:cNvPr>
          <p:cNvGrpSpPr/>
          <p:nvPr/>
        </p:nvGrpSpPr>
        <p:grpSpPr>
          <a:xfrm>
            <a:off x="341276" y="5591339"/>
            <a:ext cx="4006244" cy="899779"/>
            <a:chOff x="341276" y="5591339"/>
            <a:chExt cx="4006244" cy="899779"/>
          </a:xfrm>
        </p:grpSpPr>
        <p:grpSp>
          <p:nvGrpSpPr>
            <p:cNvPr id="52" name="Группа 51">
              <a:extLst>
                <a:ext uri="{FF2B5EF4-FFF2-40B4-BE49-F238E27FC236}">
                  <a16:creationId xmlns="" xmlns:a16="http://schemas.microsoft.com/office/drawing/2014/main" id="{FC4E6DEF-94D7-46BF-92A6-025918DC40DE}"/>
                </a:ext>
              </a:extLst>
            </p:cNvPr>
            <p:cNvGrpSpPr/>
            <p:nvPr/>
          </p:nvGrpSpPr>
          <p:grpSpPr>
            <a:xfrm>
              <a:off x="341276" y="5596287"/>
              <a:ext cx="2981229" cy="866800"/>
              <a:chOff x="298318" y="570349"/>
              <a:chExt cx="2981229" cy="866800"/>
            </a:xfrm>
          </p:grpSpPr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7C553DDA-B445-4BF5-BDC5-6A1569654E15}"/>
                  </a:ext>
                </a:extLst>
              </p:cNvPr>
              <p:cNvSpPr txBox="1"/>
              <p:nvPr/>
            </p:nvSpPr>
            <p:spPr>
              <a:xfrm>
                <a:off x="2912138" y="570349"/>
                <a:ext cx="3674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ru-RU" sz="2400" b="1" dirty="0" smtClean="0">
                    <a:solidFill>
                      <a:srgbClr val="262626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Roboto" panose="02000000000000000000" pitchFamily="2" charset="0"/>
                  </a:rPr>
                  <a:t>3</a:t>
                </a:r>
                <a:endParaRPr lang="ru-RU" sz="2400" b="1" dirty="0">
                  <a:solidFill>
                    <a:srgbClr val="262626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Roboto" panose="02000000000000000000" pitchFamily="2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="" xmlns:a16="http://schemas.microsoft.com/office/drawing/2014/main" id="{8380E8CF-2354-474D-96B7-96A27082D30A}"/>
                  </a:ext>
                </a:extLst>
              </p:cNvPr>
              <p:cNvSpPr txBox="1"/>
              <p:nvPr/>
            </p:nvSpPr>
            <p:spPr>
              <a:xfrm>
                <a:off x="298318" y="944706"/>
                <a:ext cx="294789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400" dirty="0" smtClean="0">
                    <a:solidFill>
                      <a:schemeClr val="accent1"/>
                    </a:solidFill>
                    <a:latin typeface="Raleway" panose="020B0503030101060003" pitchFamily="34" charset="-52"/>
                  </a:rPr>
                  <a:t>Сбалансированная нагрузка:</a:t>
                </a:r>
              </a:p>
              <a:p>
                <a:pPr algn="r"/>
                <a:r>
                  <a:rPr lang="ru-RU" sz="1200" dirty="0">
                    <a:solidFill>
                      <a:schemeClr val="tx2"/>
                    </a:solidFill>
                    <a:latin typeface="Raleway" panose="020B0503030101060003" pitchFamily="34" charset="-52"/>
                  </a:rPr>
                  <a:t>д</a:t>
                </a:r>
                <a:r>
                  <a:rPr lang="ru-RU" sz="1200" dirty="0" smtClean="0">
                    <a:solidFill>
                      <a:schemeClr val="tx2"/>
                    </a:solidFill>
                    <a:latin typeface="Raleway" panose="020B0503030101060003" pitchFamily="34" charset="-52"/>
                  </a:rPr>
                  <a:t>ополнительные дни отдыха.  </a:t>
                </a:r>
                <a:endParaRPr lang="ru-RU" sz="1200" dirty="0">
                  <a:solidFill>
                    <a:schemeClr val="tx2"/>
                  </a:solidFill>
                  <a:latin typeface="Raleway" panose="020B0503030101060003" pitchFamily="34" charset="-52"/>
                </a:endParaRPr>
              </a:p>
            </p:txBody>
          </p:sp>
        </p:grpSp>
        <p:grpSp>
          <p:nvGrpSpPr>
            <p:cNvPr id="36" name="Группа 35">
              <a:extLst>
                <a:ext uri="{FF2B5EF4-FFF2-40B4-BE49-F238E27FC236}">
                  <a16:creationId xmlns="" xmlns:a16="http://schemas.microsoft.com/office/drawing/2014/main" id="{FBC9AD9A-C285-4478-B2A8-DD9E0AFFC6FA}"/>
                </a:ext>
              </a:extLst>
            </p:cNvPr>
            <p:cNvGrpSpPr/>
            <p:nvPr/>
          </p:nvGrpSpPr>
          <p:grpSpPr>
            <a:xfrm>
              <a:off x="3312483" y="5591339"/>
              <a:ext cx="1035037" cy="899779"/>
              <a:chOff x="3312483" y="5567240"/>
              <a:chExt cx="1035037" cy="899779"/>
            </a:xfrm>
          </p:grpSpPr>
          <p:sp>
            <p:nvSpPr>
              <p:cNvPr id="26" name="Шестиугольник 25">
                <a:extLst>
                  <a:ext uri="{FF2B5EF4-FFF2-40B4-BE49-F238E27FC236}">
                    <a16:creationId xmlns="" xmlns:a16="http://schemas.microsoft.com/office/drawing/2014/main" id="{F35108EF-C8BE-4391-9B99-CE7EC286BA8B}"/>
                  </a:ext>
                </a:extLst>
              </p:cNvPr>
              <p:cNvSpPr/>
              <p:nvPr/>
            </p:nvSpPr>
            <p:spPr>
              <a:xfrm rot="1800000">
                <a:off x="3312483" y="5567240"/>
                <a:ext cx="1035037" cy="899779"/>
              </a:xfrm>
              <a:prstGeom prst="hexagon">
                <a:avLst>
                  <a:gd name="adj" fmla="val 28489"/>
                  <a:gd name="vf" fmla="val 115470"/>
                </a:avLst>
              </a:prstGeom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rgbClr val="00B0F0"/>
                  </a:gs>
                </a:gsLst>
                <a:lin ang="2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2" name="Шестиугольник 31">
                <a:extLst>
                  <a:ext uri="{FF2B5EF4-FFF2-40B4-BE49-F238E27FC236}">
                    <a16:creationId xmlns="" xmlns:a16="http://schemas.microsoft.com/office/drawing/2014/main" id="{BB29E384-1781-48C7-BE20-2DA2638DFE3B}"/>
                  </a:ext>
                </a:extLst>
              </p:cNvPr>
              <p:cNvSpPr/>
              <p:nvPr/>
            </p:nvSpPr>
            <p:spPr>
              <a:xfrm rot="1800000">
                <a:off x="3439834" y="5671873"/>
                <a:ext cx="781890" cy="690514"/>
              </a:xfrm>
              <a:prstGeom prst="hexagon">
                <a:avLst>
                  <a:gd name="adj" fmla="val 28576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75" name="Группа 74">
            <a:extLst>
              <a:ext uri="{FF2B5EF4-FFF2-40B4-BE49-F238E27FC236}">
                <a16:creationId xmlns="" xmlns:a16="http://schemas.microsoft.com/office/drawing/2014/main" id="{B21D0D8E-6427-4110-BAC6-564D1DFCA4D4}"/>
              </a:ext>
            </a:extLst>
          </p:cNvPr>
          <p:cNvGrpSpPr/>
          <p:nvPr/>
        </p:nvGrpSpPr>
        <p:grpSpPr>
          <a:xfrm>
            <a:off x="341276" y="1754934"/>
            <a:ext cx="4006244" cy="1056180"/>
            <a:chOff x="341276" y="1754934"/>
            <a:chExt cx="4006244" cy="1056180"/>
          </a:xfrm>
        </p:grpSpPr>
        <p:grpSp>
          <p:nvGrpSpPr>
            <p:cNvPr id="49" name="Группа 48">
              <a:extLst>
                <a:ext uri="{FF2B5EF4-FFF2-40B4-BE49-F238E27FC236}">
                  <a16:creationId xmlns="" xmlns:a16="http://schemas.microsoft.com/office/drawing/2014/main" id="{D520834A-F0A6-4556-AD59-3658A6A45E78}"/>
                </a:ext>
              </a:extLst>
            </p:cNvPr>
            <p:cNvGrpSpPr/>
            <p:nvPr/>
          </p:nvGrpSpPr>
          <p:grpSpPr>
            <a:xfrm>
              <a:off x="341276" y="1754934"/>
              <a:ext cx="2973227" cy="1056180"/>
              <a:chOff x="298318" y="561393"/>
              <a:chExt cx="2973227" cy="1056180"/>
            </a:xfrm>
          </p:grpSpPr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779A6711-E92B-4963-9725-C89C55899377}"/>
                  </a:ext>
                </a:extLst>
              </p:cNvPr>
              <p:cNvSpPr txBox="1"/>
              <p:nvPr/>
            </p:nvSpPr>
            <p:spPr>
              <a:xfrm>
                <a:off x="2904137" y="561393"/>
                <a:ext cx="3674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ru-RU" sz="2400" b="1" dirty="0" smtClean="0">
                    <a:solidFill>
                      <a:srgbClr val="262626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Roboto" panose="02000000000000000000" pitchFamily="2" charset="0"/>
                  </a:rPr>
                  <a:t>1</a:t>
                </a:r>
                <a:endParaRPr lang="ru-RU" sz="2400" b="1" dirty="0">
                  <a:solidFill>
                    <a:srgbClr val="262626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Roboto" panose="02000000000000000000" pitchFamily="2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E695B72C-2841-48C9-9A2A-3F28FAAC4B56}"/>
                  </a:ext>
                </a:extLst>
              </p:cNvPr>
              <p:cNvSpPr txBox="1"/>
              <p:nvPr/>
            </p:nvSpPr>
            <p:spPr>
              <a:xfrm>
                <a:off x="298318" y="909687"/>
                <a:ext cx="296266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400" dirty="0" smtClean="0">
                    <a:solidFill>
                      <a:schemeClr val="accent1"/>
                    </a:solidFill>
                    <a:latin typeface="Raleway" panose="020B0503030101060003" pitchFamily="34" charset="-52"/>
                  </a:rPr>
                  <a:t>Информированность:</a:t>
                </a:r>
              </a:p>
              <a:p>
                <a:pPr algn="r"/>
                <a:r>
                  <a:rPr lang="ru-RU" sz="1200" dirty="0">
                    <a:solidFill>
                      <a:schemeClr val="tx2"/>
                    </a:solidFill>
                    <a:latin typeface="Raleway" panose="020B0503030101060003" pitchFamily="34" charset="-52"/>
                  </a:rPr>
                  <a:t>р</a:t>
                </a:r>
                <a:r>
                  <a:rPr lang="ru-RU" sz="1200" dirty="0" smtClean="0">
                    <a:solidFill>
                      <a:schemeClr val="tx2"/>
                    </a:solidFill>
                    <a:latin typeface="Raleway" panose="020B0503030101060003" pitchFamily="34" charset="-52"/>
                  </a:rPr>
                  <a:t>азмещение вакансий на сайте предприятия и Работа в России</a:t>
                </a:r>
                <a:r>
                  <a:rPr lang="ru-RU" sz="1400" dirty="0" smtClean="0">
                    <a:solidFill>
                      <a:srgbClr val="6D6D6D"/>
                    </a:solidFill>
                    <a:latin typeface="Raleway" panose="020B0503030101060003" pitchFamily="34" charset="-52"/>
                  </a:rPr>
                  <a:t>.</a:t>
                </a:r>
                <a:endParaRPr lang="ru-RU" sz="1400" dirty="0">
                  <a:solidFill>
                    <a:srgbClr val="6D6D6D"/>
                  </a:solidFill>
                  <a:latin typeface="Raleway" panose="020B0503030101060003" pitchFamily="34" charset="-52"/>
                </a:endParaRPr>
              </a:p>
            </p:txBody>
          </p:sp>
        </p:grpSp>
        <p:grpSp>
          <p:nvGrpSpPr>
            <p:cNvPr id="33" name="Группа 32">
              <a:extLst>
                <a:ext uri="{FF2B5EF4-FFF2-40B4-BE49-F238E27FC236}">
                  <a16:creationId xmlns="" xmlns:a16="http://schemas.microsoft.com/office/drawing/2014/main" id="{43971451-9689-4DE0-A6DE-4B3131CB7F9D}"/>
                </a:ext>
              </a:extLst>
            </p:cNvPr>
            <p:cNvGrpSpPr/>
            <p:nvPr/>
          </p:nvGrpSpPr>
          <p:grpSpPr>
            <a:xfrm>
              <a:off x="3312483" y="1758942"/>
              <a:ext cx="1035037" cy="899779"/>
              <a:chOff x="3312483" y="1777398"/>
              <a:chExt cx="1035037" cy="899779"/>
            </a:xfrm>
          </p:grpSpPr>
          <p:sp>
            <p:nvSpPr>
              <p:cNvPr id="25" name="Шестиугольник 24">
                <a:extLst>
                  <a:ext uri="{FF2B5EF4-FFF2-40B4-BE49-F238E27FC236}">
                    <a16:creationId xmlns="" xmlns:a16="http://schemas.microsoft.com/office/drawing/2014/main" id="{B71C0B69-064D-46BB-85A3-37C870C71C22}"/>
                  </a:ext>
                </a:extLst>
              </p:cNvPr>
              <p:cNvSpPr/>
              <p:nvPr/>
            </p:nvSpPr>
            <p:spPr>
              <a:xfrm rot="1800000">
                <a:off x="3312483" y="1777398"/>
                <a:ext cx="1035037" cy="899779"/>
              </a:xfrm>
              <a:prstGeom prst="hexagon">
                <a:avLst>
                  <a:gd name="adj" fmla="val 28489"/>
                  <a:gd name="vf" fmla="val 115470"/>
                </a:avLst>
              </a:prstGeom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rgbClr val="00B0F0"/>
                  </a:gs>
                </a:gsLst>
                <a:lin ang="2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Шестиугольник 28">
                <a:extLst>
                  <a:ext uri="{FF2B5EF4-FFF2-40B4-BE49-F238E27FC236}">
                    <a16:creationId xmlns="" xmlns:a16="http://schemas.microsoft.com/office/drawing/2014/main" id="{FB7EE688-C542-4D2F-8F0F-7E33E3E6785A}"/>
                  </a:ext>
                </a:extLst>
              </p:cNvPr>
              <p:cNvSpPr/>
              <p:nvPr/>
            </p:nvSpPr>
            <p:spPr>
              <a:xfrm rot="1800000">
                <a:off x="3441543" y="1887883"/>
                <a:ext cx="781890" cy="683677"/>
              </a:xfrm>
              <a:prstGeom prst="hexagon">
                <a:avLst>
                  <a:gd name="adj" fmla="val 28576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74" name="Группа 73">
            <a:extLst>
              <a:ext uri="{FF2B5EF4-FFF2-40B4-BE49-F238E27FC236}">
                <a16:creationId xmlns="" xmlns:a16="http://schemas.microsoft.com/office/drawing/2014/main" id="{0D0A6A3A-3B3C-4419-BE8C-2F1ED9AAF97B}"/>
              </a:ext>
            </a:extLst>
          </p:cNvPr>
          <p:cNvGrpSpPr/>
          <p:nvPr/>
        </p:nvGrpSpPr>
        <p:grpSpPr>
          <a:xfrm>
            <a:off x="7844482" y="1758942"/>
            <a:ext cx="4274182" cy="1636948"/>
            <a:chOff x="7844482" y="1758942"/>
            <a:chExt cx="4274182" cy="1636948"/>
          </a:xfrm>
        </p:grpSpPr>
        <p:grpSp>
          <p:nvGrpSpPr>
            <p:cNvPr id="55" name="Группа 54">
              <a:extLst>
                <a:ext uri="{FF2B5EF4-FFF2-40B4-BE49-F238E27FC236}">
                  <a16:creationId xmlns="" xmlns:a16="http://schemas.microsoft.com/office/drawing/2014/main" id="{ED726DA1-2686-4566-9105-94F786FF2CE5}"/>
                </a:ext>
              </a:extLst>
            </p:cNvPr>
            <p:cNvGrpSpPr/>
            <p:nvPr/>
          </p:nvGrpSpPr>
          <p:grpSpPr>
            <a:xfrm>
              <a:off x="8902833" y="1763890"/>
              <a:ext cx="3215831" cy="1632000"/>
              <a:chOff x="1315941" y="570349"/>
              <a:chExt cx="3215831" cy="1632000"/>
            </a:xfrm>
          </p:grpSpPr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4DFF162F-7FD7-4BB9-9BD4-AD00A10176C1}"/>
                  </a:ext>
                </a:extLst>
              </p:cNvPr>
              <p:cNvSpPr txBox="1"/>
              <p:nvPr/>
            </p:nvSpPr>
            <p:spPr>
              <a:xfrm>
                <a:off x="1315941" y="570349"/>
                <a:ext cx="3674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rgbClr val="262626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Roboto" panose="02000000000000000000" pitchFamily="2" charset="0"/>
                  </a:rPr>
                  <a:t>4</a:t>
                </a:r>
                <a:endParaRPr lang="ru-RU" sz="2400" b="1" dirty="0">
                  <a:solidFill>
                    <a:srgbClr val="262626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Roboto" panose="02000000000000000000" pitchFamily="2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41E66A7C-D641-4175-B82D-3E06FC67E6F0}"/>
                  </a:ext>
                </a:extLst>
              </p:cNvPr>
              <p:cNvSpPr txBox="1"/>
              <p:nvPr/>
            </p:nvSpPr>
            <p:spPr>
              <a:xfrm>
                <a:off x="1315941" y="909687"/>
                <a:ext cx="3215831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accent1"/>
                    </a:solidFill>
                    <a:latin typeface="Raleway" panose="020B0503030101060003" pitchFamily="34" charset="-52"/>
                  </a:rPr>
                  <a:t>Соблюдение правил безопасности и морали:</a:t>
                </a:r>
              </a:p>
              <a:p>
                <a:r>
                  <a:rPr lang="ru-RU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aleway" panose="020B0503030101060003" pitchFamily="34" charset="-52"/>
                  </a:rPr>
                  <a:t>соблюдение норм охраны труда</a:t>
                </a:r>
                <a:r>
                  <a:rPr lang="ru-RU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aleway" panose="020B0503030101060003" pitchFamily="34" charset="-52"/>
                  </a:rPr>
                  <a:t>;</a:t>
                </a:r>
                <a:endParaRPr lang="ru-RU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aleway" panose="020B0503030101060003" pitchFamily="34" charset="-52"/>
                </a:endParaRPr>
              </a:p>
              <a:p>
                <a:r>
                  <a:rPr lang="ru-RU" sz="1200" dirty="0" smtClean="0">
                    <a:solidFill>
                      <a:srgbClr val="6D6D6D"/>
                    </a:solidFill>
                    <a:latin typeface="Raleway" panose="020B0503030101060003" pitchFamily="34" charset="-52"/>
                  </a:rPr>
                  <a:t>обучение родителей и детей  охране труда, дополнительные инструктажи в Учебном комбинате ЖБК-1.</a:t>
                </a:r>
                <a:endParaRPr lang="ru-RU" sz="1200" dirty="0">
                  <a:solidFill>
                    <a:srgbClr val="6D6D6D"/>
                  </a:solidFill>
                  <a:latin typeface="Raleway" panose="020B0503030101060003" pitchFamily="34" charset="-52"/>
                </a:endParaRPr>
              </a:p>
            </p:txBody>
          </p:sp>
        </p:grpSp>
        <p:grpSp>
          <p:nvGrpSpPr>
            <p:cNvPr id="34" name="Группа 33">
              <a:extLst>
                <a:ext uri="{FF2B5EF4-FFF2-40B4-BE49-F238E27FC236}">
                  <a16:creationId xmlns="" xmlns:a16="http://schemas.microsoft.com/office/drawing/2014/main" id="{2AC3C542-B706-4900-B167-238C187F9C88}"/>
                </a:ext>
              </a:extLst>
            </p:cNvPr>
            <p:cNvGrpSpPr/>
            <p:nvPr/>
          </p:nvGrpSpPr>
          <p:grpSpPr>
            <a:xfrm>
              <a:off x="7844482" y="1758942"/>
              <a:ext cx="1035037" cy="899779"/>
              <a:chOff x="7844482" y="1779536"/>
              <a:chExt cx="1035037" cy="899779"/>
            </a:xfrm>
          </p:grpSpPr>
          <p:sp>
            <p:nvSpPr>
              <p:cNvPr id="28" name="Шестиугольник 27">
                <a:extLst>
                  <a:ext uri="{FF2B5EF4-FFF2-40B4-BE49-F238E27FC236}">
                    <a16:creationId xmlns="" xmlns:a16="http://schemas.microsoft.com/office/drawing/2014/main" id="{D505F32E-E0AD-4CA5-B02F-411F8A82C9F8}"/>
                  </a:ext>
                </a:extLst>
              </p:cNvPr>
              <p:cNvSpPr/>
              <p:nvPr/>
            </p:nvSpPr>
            <p:spPr>
              <a:xfrm rot="1800000">
                <a:off x="7844482" y="1779536"/>
                <a:ext cx="1035037" cy="899779"/>
              </a:xfrm>
              <a:prstGeom prst="hexagon">
                <a:avLst>
                  <a:gd name="adj" fmla="val 28489"/>
                  <a:gd name="vf" fmla="val 115470"/>
                </a:avLst>
              </a:prstGeom>
              <a:solidFill>
                <a:srgbClr val="A7A7A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0" name="Шестиугольник 29">
                <a:extLst>
                  <a:ext uri="{FF2B5EF4-FFF2-40B4-BE49-F238E27FC236}">
                    <a16:creationId xmlns="" xmlns:a16="http://schemas.microsoft.com/office/drawing/2014/main" id="{768779EF-1232-4C65-8A9F-D6CF37793930}"/>
                  </a:ext>
                </a:extLst>
              </p:cNvPr>
              <p:cNvSpPr/>
              <p:nvPr/>
            </p:nvSpPr>
            <p:spPr>
              <a:xfrm rot="1800000">
                <a:off x="7968569" y="1887883"/>
                <a:ext cx="781890" cy="683677"/>
              </a:xfrm>
              <a:prstGeom prst="hexagon">
                <a:avLst>
                  <a:gd name="adj" fmla="val 28576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73" name="Группа 72">
            <a:extLst>
              <a:ext uri="{FF2B5EF4-FFF2-40B4-BE49-F238E27FC236}">
                <a16:creationId xmlns="" xmlns:a16="http://schemas.microsoft.com/office/drawing/2014/main" id="{87AC03AD-6FE3-4DE5-A4BF-9927F02AF8FF}"/>
              </a:ext>
            </a:extLst>
          </p:cNvPr>
          <p:cNvGrpSpPr/>
          <p:nvPr/>
        </p:nvGrpSpPr>
        <p:grpSpPr>
          <a:xfrm>
            <a:off x="7844482" y="5231275"/>
            <a:ext cx="4328739" cy="1282726"/>
            <a:chOff x="7844482" y="5231275"/>
            <a:chExt cx="4328739" cy="1282726"/>
          </a:xfrm>
        </p:grpSpPr>
        <p:grpSp>
          <p:nvGrpSpPr>
            <p:cNvPr id="58" name="Группа 57">
              <a:extLst>
                <a:ext uri="{FF2B5EF4-FFF2-40B4-BE49-F238E27FC236}">
                  <a16:creationId xmlns="" xmlns:a16="http://schemas.microsoft.com/office/drawing/2014/main" id="{40778B06-8C3F-40FB-91B6-230B863C42C3}"/>
                </a:ext>
              </a:extLst>
            </p:cNvPr>
            <p:cNvGrpSpPr/>
            <p:nvPr/>
          </p:nvGrpSpPr>
          <p:grpSpPr>
            <a:xfrm>
              <a:off x="8856905" y="5231275"/>
              <a:ext cx="3316316" cy="1282726"/>
              <a:chOff x="1270013" y="205337"/>
              <a:chExt cx="3316316" cy="1282726"/>
            </a:xfrm>
          </p:grpSpPr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id="{F73A3AB9-FB4B-4095-AF67-C1FEDF9C886C}"/>
                  </a:ext>
                </a:extLst>
              </p:cNvPr>
              <p:cNvSpPr txBox="1"/>
              <p:nvPr/>
            </p:nvSpPr>
            <p:spPr>
              <a:xfrm>
                <a:off x="1270013" y="205337"/>
                <a:ext cx="3674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rgbClr val="262626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Roboto" panose="02000000000000000000" pitchFamily="2" charset="0"/>
                  </a:rPr>
                  <a:t>6</a:t>
                </a:r>
                <a:endParaRPr lang="ru-RU" sz="2400" b="1" dirty="0">
                  <a:solidFill>
                    <a:srgbClr val="262626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Roboto" panose="02000000000000000000" pitchFamily="2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9A822689-0975-4A67-8AA1-6BDD168C6AE6}"/>
                  </a:ext>
                </a:extLst>
              </p:cNvPr>
              <p:cNvSpPr txBox="1"/>
              <p:nvPr/>
            </p:nvSpPr>
            <p:spPr>
              <a:xfrm>
                <a:off x="1270013" y="564733"/>
                <a:ext cx="331631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accent1"/>
                    </a:solidFill>
                    <a:latin typeface="Raleway" panose="020B0503030101060003" pitchFamily="34" charset="-52"/>
                  </a:rPr>
                  <a:t>Индивидуальный подход:</a:t>
                </a:r>
              </a:p>
              <a:p>
                <a:r>
                  <a:rPr lang="ru-RU" sz="1200" dirty="0" smtClean="0">
                    <a:solidFill>
                      <a:srgbClr val="6D6D6D"/>
                    </a:solidFill>
                    <a:latin typeface="Raleway" panose="020B0503030101060003" pitchFamily="34" charset="-52"/>
                  </a:rPr>
                  <a:t>возможность обучения на предприятии любой выбранной профессии </a:t>
                </a:r>
                <a:endParaRPr lang="ru-RU" sz="1400" dirty="0" smtClean="0">
                  <a:solidFill>
                    <a:srgbClr val="6D6D6D"/>
                  </a:solidFill>
                  <a:latin typeface="Raleway" panose="020B0503030101060003" pitchFamily="34" charset="-52"/>
                </a:endParaRPr>
              </a:p>
              <a:p>
                <a:endParaRPr lang="ru-RU" sz="1400" dirty="0">
                  <a:solidFill>
                    <a:srgbClr val="6D6D6D"/>
                  </a:solidFill>
                  <a:latin typeface="Raleway" panose="020B0503030101060003" pitchFamily="34" charset="-52"/>
                </a:endParaRPr>
              </a:p>
            </p:txBody>
          </p:sp>
        </p:grpSp>
        <p:grpSp>
          <p:nvGrpSpPr>
            <p:cNvPr id="35" name="Группа 34">
              <a:extLst>
                <a:ext uri="{FF2B5EF4-FFF2-40B4-BE49-F238E27FC236}">
                  <a16:creationId xmlns="" xmlns:a16="http://schemas.microsoft.com/office/drawing/2014/main" id="{5F789686-ED10-4C9D-80BB-9DB4288A419B}"/>
                </a:ext>
              </a:extLst>
            </p:cNvPr>
            <p:cNvGrpSpPr/>
            <p:nvPr/>
          </p:nvGrpSpPr>
          <p:grpSpPr>
            <a:xfrm>
              <a:off x="7844482" y="5591339"/>
              <a:ext cx="1035037" cy="899779"/>
              <a:chOff x="7844482" y="5567240"/>
              <a:chExt cx="1035037" cy="899779"/>
            </a:xfrm>
          </p:grpSpPr>
          <p:sp>
            <p:nvSpPr>
              <p:cNvPr id="27" name="Шестиугольник 26">
                <a:extLst>
                  <a:ext uri="{FF2B5EF4-FFF2-40B4-BE49-F238E27FC236}">
                    <a16:creationId xmlns="" xmlns:a16="http://schemas.microsoft.com/office/drawing/2014/main" id="{9546A034-1D53-45DC-AC18-733FED898046}"/>
                  </a:ext>
                </a:extLst>
              </p:cNvPr>
              <p:cNvSpPr/>
              <p:nvPr/>
            </p:nvSpPr>
            <p:spPr>
              <a:xfrm rot="1800000">
                <a:off x="7844482" y="5567240"/>
                <a:ext cx="1035037" cy="899779"/>
              </a:xfrm>
              <a:prstGeom prst="hexagon">
                <a:avLst>
                  <a:gd name="adj" fmla="val 28489"/>
                  <a:gd name="vf" fmla="val 115470"/>
                </a:avLst>
              </a:prstGeom>
              <a:solidFill>
                <a:srgbClr val="A7A7A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Шестиугольник 30">
                <a:extLst>
                  <a:ext uri="{FF2B5EF4-FFF2-40B4-BE49-F238E27FC236}">
                    <a16:creationId xmlns="" xmlns:a16="http://schemas.microsoft.com/office/drawing/2014/main" id="{79578B9A-FB3A-4C09-AA33-311EE8A69CB3}"/>
                  </a:ext>
                </a:extLst>
              </p:cNvPr>
              <p:cNvSpPr/>
              <p:nvPr/>
            </p:nvSpPr>
            <p:spPr>
              <a:xfrm rot="1800000">
                <a:off x="7968569" y="5671874"/>
                <a:ext cx="781890" cy="690514"/>
              </a:xfrm>
              <a:prstGeom prst="hexagon">
                <a:avLst>
                  <a:gd name="adj" fmla="val 28576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cxnSp>
        <p:nvCxnSpPr>
          <p:cNvPr id="79" name="Прямая соединительная линия 78">
            <a:extLst>
              <a:ext uri="{FF2B5EF4-FFF2-40B4-BE49-F238E27FC236}">
                <a16:creationId xmlns="" xmlns:a16="http://schemas.microsoft.com/office/drawing/2014/main" id="{4FAB6BFA-453C-48D5-97D4-6ED9E4C954CF}"/>
              </a:ext>
            </a:extLst>
          </p:cNvPr>
          <p:cNvCxnSpPr>
            <a:cxnSpLocks/>
          </p:cNvCxnSpPr>
          <p:nvPr/>
        </p:nvCxnSpPr>
        <p:spPr>
          <a:xfrm>
            <a:off x="7427516" y="4125029"/>
            <a:ext cx="1031081" cy="0"/>
          </a:xfrm>
          <a:prstGeom prst="line">
            <a:avLst/>
          </a:prstGeom>
          <a:ln w="12700">
            <a:solidFill>
              <a:srgbClr val="A5A5A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Группа 79">
            <a:extLst>
              <a:ext uri="{FF2B5EF4-FFF2-40B4-BE49-F238E27FC236}">
                <a16:creationId xmlns="" xmlns:a16="http://schemas.microsoft.com/office/drawing/2014/main" id="{AA306571-849F-4455-9986-51780C346A12}"/>
              </a:ext>
            </a:extLst>
          </p:cNvPr>
          <p:cNvGrpSpPr/>
          <p:nvPr/>
        </p:nvGrpSpPr>
        <p:grpSpPr>
          <a:xfrm>
            <a:off x="8488364" y="3675140"/>
            <a:ext cx="3630300" cy="1603860"/>
            <a:chOff x="7844482" y="1758942"/>
            <a:chExt cx="3630300" cy="1603860"/>
          </a:xfrm>
        </p:grpSpPr>
        <p:grpSp>
          <p:nvGrpSpPr>
            <p:cNvPr id="81" name="Группа 80">
              <a:extLst>
                <a:ext uri="{FF2B5EF4-FFF2-40B4-BE49-F238E27FC236}">
                  <a16:creationId xmlns="" xmlns:a16="http://schemas.microsoft.com/office/drawing/2014/main" id="{DA742052-9469-45DC-AC49-5A02BB5B43EF}"/>
                </a:ext>
              </a:extLst>
            </p:cNvPr>
            <p:cNvGrpSpPr/>
            <p:nvPr/>
          </p:nvGrpSpPr>
          <p:grpSpPr>
            <a:xfrm>
              <a:off x="8902833" y="1763890"/>
              <a:ext cx="2571949" cy="1598912"/>
              <a:chOff x="1315941" y="570349"/>
              <a:chExt cx="2571949" cy="1598912"/>
            </a:xfrm>
          </p:grpSpPr>
          <p:sp>
            <p:nvSpPr>
              <p:cNvPr id="87" name="TextBox 86">
                <a:extLst>
                  <a:ext uri="{FF2B5EF4-FFF2-40B4-BE49-F238E27FC236}">
                    <a16:creationId xmlns="" xmlns:a16="http://schemas.microsoft.com/office/drawing/2014/main" id="{5754E7B2-9653-4CC7-A08A-B3EAC7004667}"/>
                  </a:ext>
                </a:extLst>
              </p:cNvPr>
              <p:cNvSpPr txBox="1"/>
              <p:nvPr/>
            </p:nvSpPr>
            <p:spPr>
              <a:xfrm>
                <a:off x="1315941" y="570349"/>
                <a:ext cx="36740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rgbClr val="262626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Roboto" panose="02000000000000000000" pitchFamily="2" charset="0"/>
                  </a:rPr>
                  <a:t>5</a:t>
                </a:r>
                <a:endParaRPr lang="ru-RU" sz="2400" b="1" dirty="0">
                  <a:solidFill>
                    <a:srgbClr val="262626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Roboto" panose="02000000000000000000" pitchFamily="2" charset="0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="" xmlns:a16="http://schemas.microsoft.com/office/drawing/2014/main" id="{FEAB731F-9449-41CB-B194-0C8256CF2BA2}"/>
                  </a:ext>
                </a:extLst>
              </p:cNvPr>
              <p:cNvSpPr txBox="1"/>
              <p:nvPr/>
            </p:nvSpPr>
            <p:spPr>
              <a:xfrm>
                <a:off x="1358589" y="907377"/>
                <a:ext cx="2529301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accent1"/>
                    </a:solidFill>
                    <a:latin typeface="Raleway" panose="020B0503030101060003" pitchFamily="34" charset="-52"/>
                  </a:rPr>
                  <a:t>Наставничество:</a:t>
                </a:r>
              </a:p>
              <a:p>
                <a:r>
                  <a:rPr lang="ru-RU" sz="1200" dirty="0">
                    <a:solidFill>
                      <a:srgbClr val="6D6D6D"/>
                    </a:solidFill>
                    <a:latin typeface="Raleway" panose="020B0503030101060003" pitchFamily="34" charset="-52"/>
                  </a:rPr>
                  <a:t>з</a:t>
                </a:r>
                <a:r>
                  <a:rPr lang="ru-RU" sz="1200" dirty="0" smtClean="0">
                    <a:solidFill>
                      <a:srgbClr val="6D6D6D"/>
                    </a:solidFill>
                    <a:latin typeface="Raleway" panose="020B0503030101060003" pitchFamily="34" charset="-52"/>
                  </a:rPr>
                  <a:t>акрепление наставника;</a:t>
                </a:r>
              </a:p>
              <a:p>
                <a:r>
                  <a:rPr lang="ru-RU" sz="1200" dirty="0">
                    <a:solidFill>
                      <a:srgbClr val="6D6D6D"/>
                    </a:solidFill>
                    <a:latin typeface="Raleway" panose="020B0503030101060003" pitchFamily="34" charset="-52"/>
                  </a:rPr>
                  <a:t>п</a:t>
                </a:r>
                <a:r>
                  <a:rPr lang="ru-RU" sz="1200" dirty="0" smtClean="0">
                    <a:solidFill>
                      <a:srgbClr val="6D6D6D"/>
                    </a:solidFill>
                    <a:latin typeface="Raleway" panose="020B0503030101060003" pitchFamily="34" charset="-52"/>
                  </a:rPr>
                  <a:t>ромежуточный контроль результатов освоения профессии;</a:t>
                </a:r>
              </a:p>
              <a:p>
                <a:r>
                  <a:rPr lang="ru-RU" sz="1200" dirty="0">
                    <a:solidFill>
                      <a:srgbClr val="6D6D6D"/>
                    </a:solidFill>
                    <a:latin typeface="Raleway" panose="020B0503030101060003" pitchFamily="34" charset="-52"/>
                  </a:rPr>
                  <a:t>о</a:t>
                </a:r>
                <a:r>
                  <a:rPr lang="ru-RU" sz="1200" dirty="0" smtClean="0">
                    <a:solidFill>
                      <a:srgbClr val="6D6D6D"/>
                    </a:solidFill>
                    <a:latin typeface="Raleway" panose="020B0503030101060003" pitchFamily="34" charset="-52"/>
                  </a:rPr>
                  <a:t>ценка квалификации</a:t>
                </a:r>
                <a:r>
                  <a:rPr lang="ru-RU" sz="1400" dirty="0" smtClean="0">
                    <a:solidFill>
                      <a:srgbClr val="6D6D6D"/>
                    </a:solidFill>
                    <a:latin typeface="Raleway" panose="020B0503030101060003" pitchFamily="34" charset="-52"/>
                  </a:rPr>
                  <a:t>.</a:t>
                </a:r>
                <a:endParaRPr lang="ru-RU" sz="1400" dirty="0">
                  <a:solidFill>
                    <a:srgbClr val="6D6D6D"/>
                  </a:solidFill>
                  <a:latin typeface="Raleway" panose="020B0503030101060003" pitchFamily="34" charset="-52"/>
                </a:endParaRPr>
              </a:p>
            </p:txBody>
          </p:sp>
        </p:grpSp>
        <p:grpSp>
          <p:nvGrpSpPr>
            <p:cNvPr id="83" name="Группа 82">
              <a:extLst>
                <a:ext uri="{FF2B5EF4-FFF2-40B4-BE49-F238E27FC236}">
                  <a16:creationId xmlns="" xmlns:a16="http://schemas.microsoft.com/office/drawing/2014/main" id="{29B7D2D7-8498-4B37-BBB6-F9BD42FF2B91}"/>
                </a:ext>
              </a:extLst>
            </p:cNvPr>
            <p:cNvGrpSpPr/>
            <p:nvPr/>
          </p:nvGrpSpPr>
          <p:grpSpPr>
            <a:xfrm>
              <a:off x="7844482" y="1758942"/>
              <a:ext cx="1035037" cy="899779"/>
              <a:chOff x="7844482" y="1779536"/>
              <a:chExt cx="1035037" cy="899779"/>
            </a:xfrm>
          </p:grpSpPr>
          <p:sp>
            <p:nvSpPr>
              <p:cNvPr id="85" name="Шестиугольник 84">
                <a:extLst>
                  <a:ext uri="{FF2B5EF4-FFF2-40B4-BE49-F238E27FC236}">
                    <a16:creationId xmlns="" xmlns:a16="http://schemas.microsoft.com/office/drawing/2014/main" id="{AE231128-D28B-4F4E-945E-595449374E97}"/>
                  </a:ext>
                </a:extLst>
              </p:cNvPr>
              <p:cNvSpPr/>
              <p:nvPr/>
            </p:nvSpPr>
            <p:spPr>
              <a:xfrm rot="1800000">
                <a:off x="7844482" y="1779536"/>
                <a:ext cx="1035037" cy="899779"/>
              </a:xfrm>
              <a:prstGeom prst="hexagon">
                <a:avLst>
                  <a:gd name="adj" fmla="val 28489"/>
                  <a:gd name="vf" fmla="val 115470"/>
                </a:avLst>
              </a:prstGeom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rgbClr val="00B0F0"/>
                  </a:gs>
                </a:gsLst>
                <a:lin ang="2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6" name="Шестиугольник 85">
                <a:extLst>
                  <a:ext uri="{FF2B5EF4-FFF2-40B4-BE49-F238E27FC236}">
                    <a16:creationId xmlns="" xmlns:a16="http://schemas.microsoft.com/office/drawing/2014/main" id="{EBE6A7CF-782C-4A9D-BCBF-B66102A1A566}"/>
                  </a:ext>
                </a:extLst>
              </p:cNvPr>
              <p:cNvSpPr/>
              <p:nvPr/>
            </p:nvSpPr>
            <p:spPr>
              <a:xfrm rot="1800000">
                <a:off x="7968569" y="1887883"/>
                <a:ext cx="781890" cy="683677"/>
              </a:xfrm>
              <a:prstGeom prst="hexagon">
                <a:avLst>
                  <a:gd name="adj" fmla="val 28576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89" name="Группа 88">
            <a:extLst>
              <a:ext uri="{FF2B5EF4-FFF2-40B4-BE49-F238E27FC236}">
                <a16:creationId xmlns="" xmlns:a16="http://schemas.microsoft.com/office/drawing/2014/main" id="{C060BF1E-9D73-4786-A472-49833FEEC41E}"/>
              </a:ext>
            </a:extLst>
          </p:cNvPr>
          <p:cNvGrpSpPr/>
          <p:nvPr/>
        </p:nvGrpSpPr>
        <p:grpSpPr>
          <a:xfrm flipH="1">
            <a:off x="-151231" y="3675140"/>
            <a:ext cx="3853282" cy="1940056"/>
            <a:chOff x="7844482" y="1758942"/>
            <a:chExt cx="3853282" cy="1940056"/>
          </a:xfrm>
        </p:grpSpPr>
        <p:grpSp>
          <p:nvGrpSpPr>
            <p:cNvPr id="90" name="Группа 89">
              <a:extLst>
                <a:ext uri="{FF2B5EF4-FFF2-40B4-BE49-F238E27FC236}">
                  <a16:creationId xmlns="" xmlns:a16="http://schemas.microsoft.com/office/drawing/2014/main" id="{A03E3071-741A-40D8-A780-6F16A7E40A67}"/>
                </a:ext>
              </a:extLst>
            </p:cNvPr>
            <p:cNvGrpSpPr/>
            <p:nvPr/>
          </p:nvGrpSpPr>
          <p:grpSpPr>
            <a:xfrm>
              <a:off x="8893579" y="1763890"/>
              <a:ext cx="2804185" cy="1935108"/>
              <a:chOff x="1306687" y="570349"/>
              <a:chExt cx="2804185" cy="1935108"/>
            </a:xfrm>
          </p:grpSpPr>
          <p:sp>
            <p:nvSpPr>
              <p:cNvPr id="96" name="TextBox 95">
                <a:extLst>
                  <a:ext uri="{FF2B5EF4-FFF2-40B4-BE49-F238E27FC236}">
                    <a16:creationId xmlns="" xmlns:a16="http://schemas.microsoft.com/office/drawing/2014/main" id="{4C124EE0-101B-4822-BCCC-D97D8E4C3BE1}"/>
                  </a:ext>
                </a:extLst>
              </p:cNvPr>
              <p:cNvSpPr txBox="1"/>
              <p:nvPr/>
            </p:nvSpPr>
            <p:spPr>
              <a:xfrm>
                <a:off x="1315941" y="570349"/>
                <a:ext cx="36740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ru-RU" sz="2400" b="1" dirty="0" smtClean="0">
                    <a:solidFill>
                      <a:srgbClr val="262626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Roboto" panose="02000000000000000000" pitchFamily="2" charset="0"/>
                  </a:rPr>
                  <a:t>2</a:t>
                </a:r>
                <a:endParaRPr lang="ru-RU" sz="2400" b="1" dirty="0">
                  <a:solidFill>
                    <a:srgbClr val="262626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Roboto" panose="02000000000000000000" pitchFamily="2" charset="0"/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="" xmlns:a16="http://schemas.microsoft.com/office/drawing/2014/main" id="{1A74C427-6EB4-4281-A3B8-C1DC7A7B1C4B}"/>
                  </a:ext>
                </a:extLst>
              </p:cNvPr>
              <p:cNvSpPr txBox="1"/>
              <p:nvPr/>
            </p:nvSpPr>
            <p:spPr>
              <a:xfrm>
                <a:off x="1306687" y="905019"/>
                <a:ext cx="2804185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400" dirty="0" smtClean="0">
                    <a:solidFill>
                      <a:schemeClr val="accent1"/>
                    </a:solidFill>
                    <a:latin typeface="Raleway" panose="020B0503030101060003" pitchFamily="34" charset="-52"/>
                  </a:rPr>
                  <a:t>Законность:</a:t>
                </a:r>
              </a:p>
              <a:p>
                <a:pPr algn="r"/>
                <a:r>
                  <a:rPr lang="ru-RU" sz="1200" dirty="0" smtClean="0">
                    <a:solidFill>
                      <a:schemeClr val="tx2"/>
                    </a:solidFill>
                    <a:latin typeface="Raleway" panose="020B0503030101060003" pitchFamily="34" charset="-52"/>
                  </a:rPr>
                  <a:t>медосмотры;</a:t>
                </a:r>
              </a:p>
              <a:p>
                <a:pPr algn="r"/>
                <a:r>
                  <a:rPr lang="ru-RU" sz="1200" dirty="0">
                    <a:solidFill>
                      <a:schemeClr val="tx2"/>
                    </a:solidFill>
                    <a:latin typeface="Raleway" panose="020B0503030101060003" pitchFamily="34" charset="-52"/>
                  </a:rPr>
                  <a:t>с</a:t>
                </a:r>
                <a:r>
                  <a:rPr lang="ru-RU" sz="1200" dirty="0" smtClean="0">
                    <a:solidFill>
                      <a:schemeClr val="tx2"/>
                    </a:solidFill>
                    <a:latin typeface="Raleway" panose="020B0503030101060003" pitchFamily="34" charset="-52"/>
                  </a:rPr>
                  <a:t>окращенное рабочее время;</a:t>
                </a:r>
              </a:p>
              <a:p>
                <a:pPr algn="r"/>
                <a:r>
                  <a:rPr lang="ru-RU" sz="1200" dirty="0">
                    <a:solidFill>
                      <a:schemeClr val="tx2"/>
                    </a:solidFill>
                    <a:latin typeface="Raleway" panose="020B0503030101060003" pitchFamily="34" charset="-52"/>
                  </a:rPr>
                  <a:t>т</a:t>
                </a:r>
                <a:r>
                  <a:rPr lang="ru-RU" sz="1200" dirty="0" smtClean="0">
                    <a:solidFill>
                      <a:schemeClr val="tx2"/>
                    </a:solidFill>
                    <a:latin typeface="Raleway" panose="020B0503030101060003" pitchFamily="34" charset="-52"/>
                  </a:rPr>
                  <a:t>рудовой договор;</a:t>
                </a:r>
              </a:p>
              <a:p>
                <a:pPr algn="r"/>
                <a:r>
                  <a:rPr lang="ru-RU" sz="1200" dirty="0">
                    <a:solidFill>
                      <a:schemeClr val="tx2"/>
                    </a:solidFill>
                    <a:latin typeface="Raleway" panose="020B0503030101060003" pitchFamily="34" charset="-52"/>
                  </a:rPr>
                  <a:t>о</a:t>
                </a:r>
                <a:r>
                  <a:rPr lang="ru-RU" sz="1200" dirty="0" smtClean="0">
                    <a:solidFill>
                      <a:schemeClr val="tx2"/>
                    </a:solidFill>
                    <a:latin typeface="Raleway" panose="020B0503030101060003" pitchFamily="34" charset="-52"/>
                  </a:rPr>
                  <a:t>плата труда работодателем;</a:t>
                </a:r>
              </a:p>
              <a:p>
                <a:pPr algn="r"/>
                <a:r>
                  <a:rPr lang="ru-RU" sz="1200" dirty="0">
                    <a:solidFill>
                      <a:schemeClr val="tx2"/>
                    </a:solidFill>
                    <a:latin typeface="Raleway" panose="020B0503030101060003" pitchFamily="34" charset="-52"/>
                  </a:rPr>
                  <a:t>м</a:t>
                </a:r>
                <a:r>
                  <a:rPr lang="ru-RU" sz="1200" dirty="0" smtClean="0">
                    <a:solidFill>
                      <a:schemeClr val="tx2"/>
                    </a:solidFill>
                    <a:latin typeface="Raleway" panose="020B0503030101060003" pitchFamily="34" charset="-52"/>
                  </a:rPr>
                  <a:t>атериальная поддержка Центра занятости;</a:t>
                </a:r>
              </a:p>
              <a:p>
                <a:pPr algn="r"/>
                <a:r>
                  <a:rPr lang="ru-RU" sz="1200" dirty="0">
                    <a:solidFill>
                      <a:schemeClr val="tx2"/>
                    </a:solidFill>
                    <a:latin typeface="Raleway" panose="020B0503030101060003" pitchFamily="34" charset="-52"/>
                  </a:rPr>
                  <a:t>о</a:t>
                </a:r>
                <a:r>
                  <a:rPr lang="ru-RU" sz="1200" dirty="0" smtClean="0">
                    <a:solidFill>
                      <a:schemeClr val="tx2"/>
                    </a:solidFill>
                    <a:latin typeface="Raleway" panose="020B0503030101060003" pitchFamily="34" charset="-52"/>
                  </a:rPr>
                  <a:t>тчисления в Социальный фонд</a:t>
                </a:r>
                <a:r>
                  <a:rPr lang="ru-RU" sz="1200" dirty="0" smtClean="0">
                    <a:solidFill>
                      <a:srgbClr val="6D6D6D"/>
                    </a:solidFill>
                    <a:latin typeface="Raleway" panose="020B0503030101060003" pitchFamily="34" charset="-52"/>
                  </a:rPr>
                  <a:t>.</a:t>
                </a:r>
                <a:endParaRPr lang="ru-RU" sz="1200" dirty="0">
                  <a:solidFill>
                    <a:srgbClr val="6D6D6D"/>
                  </a:solidFill>
                  <a:latin typeface="Raleway" panose="020B0503030101060003" pitchFamily="34" charset="-52"/>
                </a:endParaRPr>
              </a:p>
            </p:txBody>
          </p:sp>
        </p:grpSp>
        <p:grpSp>
          <p:nvGrpSpPr>
            <p:cNvPr id="92" name="Группа 91">
              <a:extLst>
                <a:ext uri="{FF2B5EF4-FFF2-40B4-BE49-F238E27FC236}">
                  <a16:creationId xmlns="" xmlns:a16="http://schemas.microsoft.com/office/drawing/2014/main" id="{57435502-7C1C-44E1-98A4-B27A7B06BA6C}"/>
                </a:ext>
              </a:extLst>
            </p:cNvPr>
            <p:cNvGrpSpPr/>
            <p:nvPr/>
          </p:nvGrpSpPr>
          <p:grpSpPr>
            <a:xfrm>
              <a:off x="7844482" y="1758942"/>
              <a:ext cx="1035037" cy="899779"/>
              <a:chOff x="7844482" y="1779536"/>
              <a:chExt cx="1035037" cy="899779"/>
            </a:xfrm>
          </p:grpSpPr>
          <p:sp>
            <p:nvSpPr>
              <p:cNvPr id="94" name="Шестиугольник 93">
                <a:extLst>
                  <a:ext uri="{FF2B5EF4-FFF2-40B4-BE49-F238E27FC236}">
                    <a16:creationId xmlns="" xmlns:a16="http://schemas.microsoft.com/office/drawing/2014/main" id="{EE2006FF-1854-4CE8-92FD-549A2637F28F}"/>
                  </a:ext>
                </a:extLst>
              </p:cNvPr>
              <p:cNvSpPr/>
              <p:nvPr/>
            </p:nvSpPr>
            <p:spPr>
              <a:xfrm rot="1800000">
                <a:off x="7844482" y="1779536"/>
                <a:ext cx="1035037" cy="899779"/>
              </a:xfrm>
              <a:prstGeom prst="hexagon">
                <a:avLst>
                  <a:gd name="adj" fmla="val 28489"/>
                  <a:gd name="vf" fmla="val 115470"/>
                </a:avLst>
              </a:prstGeom>
              <a:solidFill>
                <a:srgbClr val="A7A7A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5" name="Шестиугольник 94">
                <a:extLst>
                  <a:ext uri="{FF2B5EF4-FFF2-40B4-BE49-F238E27FC236}">
                    <a16:creationId xmlns="" xmlns:a16="http://schemas.microsoft.com/office/drawing/2014/main" id="{C1191FA4-FFB0-4723-9E70-DD9E100EDEB1}"/>
                  </a:ext>
                </a:extLst>
              </p:cNvPr>
              <p:cNvSpPr/>
              <p:nvPr/>
            </p:nvSpPr>
            <p:spPr>
              <a:xfrm rot="1800000">
                <a:off x="7968569" y="1887883"/>
                <a:ext cx="781890" cy="683677"/>
              </a:xfrm>
              <a:prstGeom prst="hexagon">
                <a:avLst>
                  <a:gd name="adj" fmla="val 28576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cxnSp>
        <p:nvCxnSpPr>
          <p:cNvPr id="98" name="Прямая соединительная линия 97">
            <a:extLst>
              <a:ext uri="{FF2B5EF4-FFF2-40B4-BE49-F238E27FC236}">
                <a16:creationId xmlns="" xmlns:a16="http://schemas.microsoft.com/office/drawing/2014/main" id="{23706563-B654-4DD3-9811-FAF7D0C70E75}"/>
              </a:ext>
            </a:extLst>
          </p:cNvPr>
          <p:cNvCxnSpPr>
            <a:cxnSpLocks/>
          </p:cNvCxnSpPr>
          <p:nvPr/>
        </p:nvCxnSpPr>
        <p:spPr>
          <a:xfrm flipH="1">
            <a:off x="3733801" y="4125029"/>
            <a:ext cx="1031081" cy="0"/>
          </a:xfrm>
          <a:prstGeom prst="line">
            <a:avLst/>
          </a:prstGeom>
          <a:ln w="12700">
            <a:solidFill>
              <a:srgbClr val="A5A5A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A26E9080-7A48-45A2-BE83-D811AE31B127}"/>
              </a:ext>
            </a:extLst>
          </p:cNvPr>
          <p:cNvSpPr txBox="1"/>
          <p:nvPr/>
        </p:nvSpPr>
        <p:spPr>
          <a:xfrm>
            <a:off x="925607" y="203128"/>
            <a:ext cx="10141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Neris Black"/>
                <a:ea typeface="Roboto" panose="02000000000000000000" pitchFamily="2" charset="0"/>
                <a:cs typeface="Roboto" panose="02000000000000000000" pitchFamily="2" charset="0"/>
              </a:rPr>
              <a:t>БАЗОВЫЕ КРИТЕРИИ ОТВЕТСТВЕННОГО ТРУДОУСТРОВА</a:t>
            </a:r>
            <a:endParaRPr lang="ru-RU" sz="2800" b="1" dirty="0">
              <a:solidFill>
                <a:schemeClr val="accent1"/>
              </a:solidFill>
              <a:latin typeface="Neris Black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1" name="Рисунок 100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095" y="3868542"/>
            <a:ext cx="482346" cy="482346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89" y="1943236"/>
            <a:ext cx="482346" cy="482346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89" y="5775216"/>
            <a:ext cx="482346" cy="482346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071" y="1965451"/>
            <a:ext cx="482346" cy="482346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994" y="3868542"/>
            <a:ext cx="482346" cy="482346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071" y="5734519"/>
            <a:ext cx="482346" cy="48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96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7403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Neris Black" panose="020B0604020202020204" charset="-52"/>
              </a:rPr>
              <a:t>ЭФФЕКТИВНОСТЬ </a:t>
            </a:r>
            <a:r>
              <a:rPr lang="ru-RU" sz="2800" b="1" dirty="0" smtClean="0">
                <a:solidFill>
                  <a:schemeClr val="accent1"/>
                </a:solidFill>
                <a:latin typeface="Neris Black" panose="020B0604020202020204" charset="-52"/>
              </a:rPr>
              <a:t>ПРАКТИКИ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028426" cy="3811588"/>
          </a:xfrm>
        </p:spPr>
        <p:txBody>
          <a:bodyPr/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Ольга – выпускница детского дома, освоила на предприятии профессии  «маляр, штукатур,</a:t>
            </a:r>
            <a:r>
              <a:rPr lang="ru-RU" dirty="0"/>
              <a:t> </a:t>
            </a:r>
            <a:r>
              <a:rPr lang="ru-RU" dirty="0" smtClean="0"/>
              <a:t>плиточник», получила высшее образование и сейчас работает мастером.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Иван – учится в колледже и  работает на предприятии, освоил  профессии «электросварщик, слесарь-ремонтник»,   является  продолжателем  династии Зарубиных</a:t>
            </a: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220" y="3361415"/>
            <a:ext cx="3999492" cy="28962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C:\Users\landinva\Desktop\Романенко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596" y="270343"/>
            <a:ext cx="4268740" cy="25523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472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FA1E5B0-4D24-4B46-8FE6-F597A1E8534F}"/>
              </a:ext>
            </a:extLst>
          </p:cNvPr>
          <p:cNvSpPr/>
          <p:nvPr/>
        </p:nvSpPr>
        <p:spPr>
          <a:xfrm>
            <a:off x="0" y="0"/>
            <a:ext cx="4381500" cy="685800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rgbClr val="00B0F0"/>
              </a:gs>
            </a:gsLst>
            <a:lin ang="2400000" scaled="0"/>
          </a:gradFill>
          <a:ln>
            <a:noFill/>
          </a:ln>
          <a:effectLst>
            <a:outerShdw blurRad="254000" dist="127000" dir="8100000" sx="107000" sy="107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26FF45B-69D9-4A2C-8CF9-5C56D86AAFDA}"/>
              </a:ext>
            </a:extLst>
          </p:cNvPr>
          <p:cNvSpPr txBox="1"/>
          <p:nvPr/>
        </p:nvSpPr>
        <p:spPr>
          <a:xfrm>
            <a:off x="5168348" y="143639"/>
            <a:ext cx="6846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Raleway" panose="020B0503030101060003" pitchFamily="34" charset="-52"/>
              </a:rPr>
              <a:t>ДИНАМИКА РОСТА ПРИВЛЕЧЕНИЯ НЕСОВЕРШЕННОЛЕТНИХ </a:t>
            </a:r>
            <a:endParaRPr lang="ru-RU" sz="2800" b="1" dirty="0">
              <a:solidFill>
                <a:schemeClr val="accent1"/>
              </a:solidFill>
              <a:latin typeface="Raleway" panose="020B0503030101060003" pitchFamily="34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5137332-1C56-4AB2-8BD5-0126D93FCE48}"/>
              </a:ext>
            </a:extLst>
          </p:cNvPr>
          <p:cNvSpPr txBox="1"/>
          <p:nvPr/>
        </p:nvSpPr>
        <p:spPr>
          <a:xfrm>
            <a:off x="5751960" y="1994640"/>
            <a:ext cx="28781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 smtClean="0">
                <a:solidFill>
                  <a:srgbClr val="7F7F7F"/>
                </a:solidFill>
                <a:latin typeface="Raleway" panose="020B0503030101060003" pitchFamily="34" charset="-52"/>
              </a:rPr>
              <a:t>Динамика </a:t>
            </a:r>
            <a:r>
              <a:rPr lang="ru-RU" sz="1400" dirty="0">
                <a:solidFill>
                  <a:srgbClr val="7F7F7F"/>
                </a:solidFill>
                <a:latin typeface="Raleway" panose="020B0503030101060003" pitchFamily="34" charset="-52"/>
              </a:rPr>
              <a:t>роста привлечения школьников в рамках </a:t>
            </a:r>
            <a:r>
              <a:rPr lang="ru-RU" sz="1400" dirty="0" err="1">
                <a:solidFill>
                  <a:srgbClr val="7F7F7F"/>
                </a:solidFill>
                <a:latin typeface="Raleway" panose="020B0503030101060003" pitchFamily="34" charset="-52"/>
              </a:rPr>
              <a:t>профориентационных</a:t>
            </a:r>
            <a:r>
              <a:rPr lang="ru-RU" sz="1400" dirty="0">
                <a:solidFill>
                  <a:srgbClr val="7F7F7F"/>
                </a:solidFill>
                <a:latin typeface="Raleway" panose="020B0503030101060003" pitchFamily="34" charset="-52"/>
              </a:rPr>
              <a:t> мероприятий и студентов, прошедших обучение по освоению рабочих профессий и начавших  свою трудовую деятельность в </a:t>
            </a:r>
            <a:r>
              <a:rPr lang="ru-RU" sz="1400" dirty="0" smtClean="0">
                <a:solidFill>
                  <a:srgbClr val="7F7F7F"/>
                </a:solidFill>
                <a:latin typeface="Raleway" panose="020B0503030101060003" pitchFamily="34" charset="-52"/>
              </a:rPr>
              <a:t>2022, 2023 </a:t>
            </a:r>
            <a:r>
              <a:rPr lang="ru-RU" sz="1400" dirty="0">
                <a:solidFill>
                  <a:srgbClr val="7F7F7F"/>
                </a:solidFill>
                <a:latin typeface="Raleway" panose="020B0503030101060003" pitchFamily="34" charset="-52"/>
              </a:rPr>
              <a:t>и </a:t>
            </a:r>
            <a:r>
              <a:rPr lang="ru-RU" sz="1400" dirty="0" smtClean="0">
                <a:solidFill>
                  <a:srgbClr val="7F7F7F"/>
                </a:solidFill>
                <a:latin typeface="Raleway" panose="020B0503030101060003" pitchFamily="34" charset="-52"/>
              </a:rPr>
              <a:t>2024г.г</a:t>
            </a:r>
            <a:r>
              <a:rPr lang="ru-RU" sz="1400" dirty="0">
                <a:solidFill>
                  <a:srgbClr val="7F7F7F"/>
                </a:solidFill>
                <a:latin typeface="Raleway" panose="020B0503030101060003" pitchFamily="34" charset="-52"/>
              </a:rPr>
              <a:t>.</a:t>
            </a:r>
          </a:p>
          <a:p>
            <a:endParaRPr lang="ru-RU" sz="1400" dirty="0">
              <a:solidFill>
                <a:srgbClr val="7F7F7F"/>
              </a:solidFill>
              <a:latin typeface="Raleway" panose="020B0503030101060003" pitchFamily="34" charset="-52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DBE4046-D6A5-4A4E-A549-9C4C7FBBAC3C}"/>
              </a:ext>
            </a:extLst>
          </p:cNvPr>
          <p:cNvSpPr/>
          <p:nvPr/>
        </p:nvSpPr>
        <p:spPr>
          <a:xfrm rot="5400000">
            <a:off x="7739860" y="2490383"/>
            <a:ext cx="5283200" cy="30711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1524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EF1D9F8-688D-40BB-8236-5C4103ED8C0A}"/>
              </a:ext>
            </a:extLst>
          </p:cNvPr>
          <p:cNvSpPr/>
          <p:nvPr/>
        </p:nvSpPr>
        <p:spPr>
          <a:xfrm>
            <a:off x="1354152" y="628650"/>
            <a:ext cx="3871912" cy="5600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1524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F0A206B-A1FB-49F9-9F49-3406899E2CCA}"/>
              </a:ext>
            </a:extLst>
          </p:cNvPr>
          <p:cNvSpPr txBox="1"/>
          <p:nvPr/>
        </p:nvSpPr>
        <p:spPr>
          <a:xfrm>
            <a:off x="2133221" y="5454008"/>
            <a:ext cx="31646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282828"/>
                </a:solidFill>
                <a:latin typeface="Raleway" panose="020B0503030101060003" pitchFamily="34" charset="-52"/>
              </a:rPr>
              <a:t>В РАМКАХ ПРОФОРИЕНТАЦИИ (СТУДЕНТЫ)</a:t>
            </a:r>
            <a:endParaRPr lang="ru-RU" sz="1050" b="1" dirty="0">
              <a:solidFill>
                <a:srgbClr val="282828"/>
              </a:solidFill>
              <a:latin typeface="Raleway" panose="020B0503030101060003" pitchFamily="34" charset="-52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91E946E7-081B-4EFF-96FD-48DAB9C9E42C}"/>
              </a:ext>
            </a:extLst>
          </p:cNvPr>
          <p:cNvCxnSpPr/>
          <p:nvPr/>
        </p:nvCxnSpPr>
        <p:spPr>
          <a:xfrm>
            <a:off x="871971" y="409575"/>
            <a:ext cx="0" cy="60102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8766821" y="5914838"/>
            <a:ext cx="31502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solidFill>
                  <a:srgbClr val="282828"/>
                </a:solidFill>
                <a:latin typeface="Raleway" panose="020B0503030101060003" pitchFamily="34" charset="-52"/>
              </a:rPr>
              <a:t>В РАМКАХ ПРОФОРИЕНТАЦИИ </a:t>
            </a:r>
            <a:r>
              <a:rPr lang="ru-RU" sz="1000" b="1" dirty="0" smtClean="0">
                <a:solidFill>
                  <a:srgbClr val="282828"/>
                </a:solidFill>
                <a:latin typeface="Raleway" panose="020B0503030101060003" pitchFamily="34" charset="-52"/>
              </a:rPr>
              <a:t>(ШКОЛЬНИКИ)</a:t>
            </a:r>
            <a:endParaRPr lang="ru-RU" sz="1000" b="1" dirty="0">
              <a:solidFill>
                <a:srgbClr val="282828"/>
              </a:solidFill>
              <a:latin typeface="Raleway" panose="020B0503030101060003" pitchFamily="34" charset="-52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793225532"/>
              </p:ext>
            </p:extLst>
          </p:nvPr>
        </p:nvGraphicFramePr>
        <p:xfrm>
          <a:off x="1857956" y="1924216"/>
          <a:ext cx="2928729" cy="2727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034238853"/>
              </p:ext>
            </p:extLst>
          </p:nvPr>
        </p:nvGraphicFramePr>
        <p:xfrm>
          <a:off x="9173843" y="2644397"/>
          <a:ext cx="2743199" cy="304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9343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931"/>
            <a:ext cx="12056827" cy="460533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41620" y="358259"/>
            <a:ext cx="11181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  <a:latin typeface="Neris Black" panose="020B0604020202020204" charset="-52"/>
              </a:rPr>
              <a:t>РЕЗУЛЬТАТ ПРАКТИКИ - </a:t>
            </a:r>
            <a:r>
              <a:rPr lang="ru-RU" sz="2800" b="1" dirty="0" smtClean="0">
                <a:solidFill>
                  <a:schemeClr val="accent1"/>
                </a:solidFill>
                <a:latin typeface="Neris Black" panose="020B0604020202020204" charset="-52"/>
              </a:rPr>
              <a:t>УСПЕШНОЕ</a:t>
            </a:r>
            <a:r>
              <a:rPr lang="ru-RU" sz="2800" dirty="0" smtClean="0">
                <a:solidFill>
                  <a:schemeClr val="accent1"/>
                </a:solidFill>
                <a:latin typeface="Neris Black" panose="020B0604020202020204" charset="-52"/>
              </a:rPr>
              <a:t> </a:t>
            </a:r>
            <a:r>
              <a:rPr lang="ru-RU" sz="2800" b="1" dirty="0" smtClean="0">
                <a:solidFill>
                  <a:schemeClr val="accent1"/>
                </a:solidFill>
                <a:latin typeface="Neris Black" panose="020B0604020202020204" charset="-52"/>
              </a:rPr>
              <a:t>ТРУДОУСТРОЙСТВО</a:t>
            </a:r>
            <a:endParaRPr lang="ru-RU" sz="2800" b="1" dirty="0">
              <a:solidFill>
                <a:schemeClr val="accent1"/>
              </a:solidFill>
              <a:latin typeface="Neris Black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6679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4">
            <a:extLst>
              <a:ext uri="{FF2B5EF4-FFF2-40B4-BE49-F238E27FC236}">
                <a16:creationId xmlns="" xmlns:a16="http://schemas.microsoft.com/office/drawing/2014/main" id="{4EC4002C-7494-0547-B5DE-BA55A08DEA34}"/>
              </a:ext>
            </a:extLst>
          </p:cNvPr>
          <p:cNvSpPr txBox="1">
            <a:spLocks/>
          </p:cNvSpPr>
          <p:nvPr/>
        </p:nvSpPr>
        <p:spPr>
          <a:xfrm>
            <a:off x="6694532" y="1465526"/>
            <a:ext cx="5497468" cy="16198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4000" b="1" kern="1200" dirty="0">
                <a:solidFill>
                  <a:schemeClr val="accent2"/>
                </a:solidFill>
                <a:latin typeface="Neris Black" pitchFamily="2" charset="0"/>
                <a:ea typeface="+mn-ea"/>
                <a:cs typeface="+mn-cs"/>
              </a:defRPr>
            </a:lvl1pPr>
          </a:lstStyle>
          <a:p>
            <a:pPr lvl="0"/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0" name="Текст 6">
            <a:extLst>
              <a:ext uri="{FF2B5EF4-FFF2-40B4-BE49-F238E27FC236}">
                <a16:creationId xmlns="" xmlns:a16="http://schemas.microsoft.com/office/drawing/2014/main" id="{1169B766-A78C-E54D-93D7-C5BCC3C85C74}"/>
              </a:ext>
            </a:extLst>
          </p:cNvPr>
          <p:cNvSpPr txBox="1">
            <a:spLocks/>
          </p:cNvSpPr>
          <p:nvPr/>
        </p:nvSpPr>
        <p:spPr>
          <a:xfrm>
            <a:off x="5605670" y="818984"/>
            <a:ext cx="5907820" cy="2266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500" b="0" i="0" kern="1200">
                <a:solidFill>
                  <a:schemeClr val="accent2"/>
                </a:solidFill>
                <a:latin typeface="Neris Light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500" b="0" i="0" kern="1200" dirty="0" smtClean="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500" b="0" i="0" kern="1200" dirty="0" smtClean="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500" b="1" i="0" kern="1200" dirty="0" smtClean="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500" b="0" i="0" kern="1200" dirty="0">
                <a:solidFill>
                  <a:schemeClr val="accent3"/>
                </a:solidFill>
                <a:latin typeface="Neris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</a:rPr>
              <a:t>Разработанная </a:t>
            </a:r>
            <a:r>
              <a:rPr lang="ru-RU" sz="2000" dirty="0" smtClean="0">
                <a:solidFill>
                  <a:schemeClr val="tx1"/>
                </a:solidFill>
              </a:rPr>
              <a:t>на нашем предприятии </a:t>
            </a:r>
            <a:r>
              <a:rPr lang="ru-RU" sz="2000" dirty="0">
                <a:solidFill>
                  <a:schemeClr val="tx1"/>
                </a:solidFill>
              </a:rPr>
              <a:t>многоуровневая система профессиональной </a:t>
            </a:r>
            <a:r>
              <a:rPr lang="ru-RU" sz="2000" dirty="0" smtClean="0">
                <a:solidFill>
                  <a:schemeClr val="tx1"/>
                </a:solidFill>
              </a:rPr>
              <a:t>ориентации и трудоустройства подростков </a:t>
            </a:r>
            <a:r>
              <a:rPr lang="ru-RU" sz="2000" dirty="0">
                <a:solidFill>
                  <a:schemeClr val="tx1"/>
                </a:solidFill>
              </a:rPr>
              <a:t>может быть реализована на любом </a:t>
            </a:r>
            <a:r>
              <a:rPr lang="ru-RU" sz="2000" dirty="0" smtClean="0">
                <a:solidFill>
                  <a:schemeClr val="tx1"/>
                </a:solidFill>
              </a:rPr>
              <a:t>другом предприятии.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321D29F1-267C-A644-A822-FA08DF8D05AE}"/>
              </a:ext>
            </a:extLst>
          </p:cNvPr>
          <p:cNvCxnSpPr>
            <a:cxnSpLocks/>
          </p:cNvCxnSpPr>
          <p:nvPr/>
        </p:nvCxnSpPr>
        <p:spPr>
          <a:xfrm>
            <a:off x="5605670" y="922351"/>
            <a:ext cx="0" cy="1144988"/>
          </a:xfrm>
          <a:prstGeom prst="line">
            <a:avLst/>
          </a:prstGeom>
          <a:noFill/>
          <a:ln w="50800" cap="flat" cmpd="sng" algn="ctr">
            <a:solidFill>
              <a:srgbClr val="0062AE"/>
            </a:solidFill>
            <a:prstDash val="solid"/>
            <a:miter lim="800000"/>
          </a:ln>
          <a:effectLst/>
        </p:spPr>
      </p:cxn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D68D149-525A-7C43-A12E-30D5F32354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8" t="734" r="23558" b="-734"/>
          <a:stretch/>
        </p:blipFill>
        <p:spPr>
          <a:xfrm>
            <a:off x="907907" y="667911"/>
            <a:ext cx="3672045" cy="45401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019" y="2857654"/>
            <a:ext cx="3136790" cy="7792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flipH="1">
            <a:off x="803082" y="5327374"/>
            <a:ext cx="368145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ru-RU" altLang="en-US" b="1" dirty="0">
              <a:solidFill>
                <a:srgbClr val="5B9BD5"/>
              </a:solidFill>
              <a:latin typeface="Open Sans"/>
              <a:ea typeface="Open Sans ExtraBold" charset="0"/>
              <a:cs typeface="Open Sans ExtraBold" charset="0"/>
              <a:sym typeface="Open Sans Extrabold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38693" y="3982998"/>
            <a:ext cx="58124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0070C0"/>
                </a:solidFill>
              </a:rPr>
              <a:t>«МЫ </a:t>
            </a:r>
            <a:r>
              <a:rPr lang="ru-RU" sz="2000" b="1" dirty="0">
                <a:solidFill>
                  <a:srgbClr val="0070C0"/>
                </a:solidFill>
              </a:rPr>
              <a:t>СТРОИМ НЕ ТОЛЬКО ДОМА, НО И КАРЬЕРУ </a:t>
            </a:r>
            <a:r>
              <a:rPr lang="ru-RU" sz="2000" b="1" dirty="0" smtClean="0">
                <a:solidFill>
                  <a:srgbClr val="0070C0"/>
                </a:solidFill>
              </a:rPr>
              <a:t>!»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10824" y="5829656"/>
            <a:ext cx="4508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           Спасибо за внимание!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3821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33DA8B2-D5A5-4AAC-A02F-A3732E51A87C}"/>
              </a:ext>
            </a:extLst>
          </p:cNvPr>
          <p:cNvSpPr/>
          <p:nvPr/>
        </p:nvSpPr>
        <p:spPr>
          <a:xfrm>
            <a:off x="0" y="0"/>
            <a:ext cx="6886575" cy="685800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rgbClr val="0070C0"/>
              </a:gs>
            </a:gsLst>
            <a:lin ang="2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F684050-814D-424D-81B2-621ADD4F28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3" r="22933"/>
          <a:stretch/>
        </p:blipFill>
        <p:spPr>
          <a:xfrm>
            <a:off x="10278938" y="4491568"/>
            <a:ext cx="1793020" cy="2241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C672BBA1-A08A-4EEA-A8AB-17A4BAB9397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74"/>
          <a:stretch/>
        </p:blipFill>
        <p:spPr>
          <a:xfrm>
            <a:off x="9973238" y="299343"/>
            <a:ext cx="2036002" cy="1985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4436BEF9-7A7D-4A18-92C8-55D0516114E5}"/>
              </a:ext>
            </a:extLst>
          </p:cNvPr>
          <p:cNvGrpSpPr/>
          <p:nvPr/>
        </p:nvGrpSpPr>
        <p:grpSpPr>
          <a:xfrm>
            <a:off x="1372240" y="855138"/>
            <a:ext cx="4297040" cy="2554545"/>
            <a:chOff x="2014660" y="3189996"/>
            <a:chExt cx="5880636" cy="4839734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3F5D4DC5-4334-4F11-AA61-7EDFE572A601}"/>
                </a:ext>
              </a:extLst>
            </p:cNvPr>
            <p:cNvSpPr txBox="1"/>
            <p:nvPr/>
          </p:nvSpPr>
          <p:spPr>
            <a:xfrm>
              <a:off x="2346755" y="4016974"/>
              <a:ext cx="252810" cy="481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050" dirty="0">
                <a:solidFill>
                  <a:schemeClr val="bg1"/>
                </a:solidFill>
                <a:latin typeface="Raleway" panose="020B0503030101060003" pitchFamily="34" charset="-52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E110E076-5822-4C4C-AAE5-9DF80E235668}"/>
                </a:ext>
              </a:extLst>
            </p:cNvPr>
            <p:cNvSpPr txBox="1"/>
            <p:nvPr/>
          </p:nvSpPr>
          <p:spPr>
            <a:xfrm>
              <a:off x="2014660" y="3189996"/>
              <a:ext cx="5880636" cy="4839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chemeClr val="bg1"/>
                  </a:solidFill>
                  <a:latin typeface="Raleway" panose="020B0503030101060003" pitchFamily="34" charset="-52"/>
                </a:rPr>
                <a:t>ЖБК-1 </a:t>
              </a:r>
              <a:r>
                <a:rPr lang="ru-RU" sz="3200" b="1" dirty="0" smtClean="0">
                  <a:solidFill>
                    <a:schemeClr val="bg1"/>
                  </a:solidFill>
                  <a:latin typeface="Raleway" panose="020B0503030101060003" pitchFamily="34" charset="-52"/>
                </a:rPr>
                <a:t>более 70 лет является одним из лидеров строительного рынка региона  </a:t>
              </a:r>
              <a:endParaRPr lang="ru-RU" sz="3200" b="1" dirty="0">
                <a:solidFill>
                  <a:schemeClr val="bg1"/>
                </a:solidFill>
                <a:latin typeface="Raleway" panose="020B0503030101060003" pitchFamily="34" charset="-52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847ADE7-C4F6-44D4-8B02-EB2937054C5D}"/>
              </a:ext>
            </a:extLst>
          </p:cNvPr>
          <p:cNvSpPr txBox="1"/>
          <p:nvPr/>
        </p:nvSpPr>
        <p:spPr>
          <a:xfrm>
            <a:off x="1514868" y="3563315"/>
            <a:ext cx="39953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Raleway" panose="020B0503030101060003" pitchFamily="34" charset="-52"/>
              </a:rPr>
              <a:t>● Проектирование</a:t>
            </a:r>
            <a:endParaRPr lang="ru-RU" sz="2400" dirty="0">
              <a:solidFill>
                <a:schemeClr val="bg1"/>
              </a:solidFill>
              <a:latin typeface="Raleway" panose="020B0503030101060003" pitchFamily="34" charset="-52"/>
            </a:endParaRPr>
          </a:p>
          <a:p>
            <a:endParaRPr lang="ru-RU" sz="2400" dirty="0">
              <a:solidFill>
                <a:schemeClr val="bg1"/>
              </a:solidFill>
              <a:latin typeface="Raleway" panose="020B0503030101060003" pitchFamily="34" charset="-52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Raleway" panose="020B0503030101060003" pitchFamily="34" charset="-52"/>
              </a:rPr>
              <a:t>● Производство</a:t>
            </a:r>
            <a:endParaRPr lang="ru-RU" sz="2400" dirty="0">
              <a:solidFill>
                <a:schemeClr val="bg1"/>
              </a:solidFill>
              <a:latin typeface="Raleway" panose="020B0503030101060003" pitchFamily="34" charset="-52"/>
            </a:endParaRPr>
          </a:p>
          <a:p>
            <a:endParaRPr lang="ru-RU" sz="2400" dirty="0">
              <a:solidFill>
                <a:schemeClr val="bg1"/>
              </a:solidFill>
              <a:latin typeface="Raleway" panose="020B0503030101060003" pitchFamily="34" charset="-52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Raleway" panose="020B0503030101060003" pitchFamily="34" charset="-52"/>
              </a:rPr>
              <a:t>● Строительство</a:t>
            </a:r>
          </a:p>
          <a:p>
            <a:endParaRPr lang="ru-RU" sz="2400" dirty="0" smtClean="0">
              <a:solidFill>
                <a:schemeClr val="bg1"/>
              </a:solidFill>
              <a:latin typeface="Raleway" panose="020B0503030101060003" pitchFamily="34" charset="-52"/>
            </a:endParaRPr>
          </a:p>
          <a:p>
            <a:r>
              <a:rPr lang="ru-RU" sz="2400" dirty="0">
                <a:solidFill>
                  <a:schemeClr val="bg1"/>
                </a:solidFill>
                <a:latin typeface="Raleway" panose="020B0503030101060003" pitchFamily="34" charset="-52"/>
              </a:rPr>
              <a:t>● </a:t>
            </a:r>
            <a:r>
              <a:rPr lang="ru-RU" sz="2400" dirty="0" smtClean="0">
                <a:solidFill>
                  <a:schemeClr val="bg1"/>
                </a:solidFill>
                <a:latin typeface="Raleway" panose="020B0503030101060003" pitchFamily="34" charset="-52"/>
              </a:rPr>
              <a:t>Реализация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Raleway" panose="020B0503030101060003" pitchFamily="34" charset="-52"/>
              </a:rPr>
              <a:t>   социальных программ</a:t>
            </a:r>
            <a:endParaRPr lang="ru-RU" sz="2400" dirty="0">
              <a:solidFill>
                <a:schemeClr val="bg1"/>
              </a:solidFill>
              <a:latin typeface="Raleway" panose="020B0503030101060003" pitchFamily="34" charset="-52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7577D05A-9779-4A2E-887D-23ABF5FE3594}"/>
              </a:ext>
            </a:extLst>
          </p:cNvPr>
          <p:cNvGrpSpPr/>
          <p:nvPr/>
        </p:nvGrpSpPr>
        <p:grpSpPr>
          <a:xfrm>
            <a:off x="388981" y="409575"/>
            <a:ext cx="482990" cy="6010275"/>
            <a:chOff x="388981" y="409575"/>
            <a:chExt cx="482990" cy="6010275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="" xmlns:a16="http://schemas.microsoft.com/office/drawing/2014/main" id="{A5D0E06D-C1F4-4077-A9BC-46A7D74DB103}"/>
                </a:ext>
              </a:extLst>
            </p:cNvPr>
            <p:cNvCxnSpPr/>
            <p:nvPr/>
          </p:nvCxnSpPr>
          <p:spPr>
            <a:xfrm>
              <a:off x="871971" y="409575"/>
              <a:ext cx="0" cy="601027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4A2DF2B5-A88C-477A-B5DC-DF2B2D854A3E}"/>
                </a:ext>
              </a:extLst>
            </p:cNvPr>
            <p:cNvSpPr txBox="1"/>
            <p:nvPr/>
          </p:nvSpPr>
          <p:spPr>
            <a:xfrm rot="16200000">
              <a:off x="423573" y="1071184"/>
              <a:ext cx="18473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050" b="1" dirty="0">
                <a:solidFill>
                  <a:schemeClr val="bg1"/>
                </a:solidFill>
                <a:latin typeface="Raleway" panose="020B0503030101060003" pitchFamily="34" charset="-52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856" y="299343"/>
            <a:ext cx="2307756" cy="1612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2" descr="https://sun9-74.userapi.com/impg/fuXXPpL42uA2CpkR9sFiRtjkuSMmUhizeE8bTg/UjH-6VNH23w.jpg?size=2560x2560&amp;quality=95&amp;sign=3860e0d8d1757e7ca7c758e7f740d335&amp;type=albu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137" y="1912208"/>
            <a:ext cx="2276475" cy="2276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landinva\Desktop\Медцентр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070" y="2210462"/>
            <a:ext cx="2623930" cy="2083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andinva\Desktop\Дом детств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343" y="4532242"/>
            <a:ext cx="2953075" cy="1967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287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7B34036-5AD5-4509-87E2-E31117DF5FA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2" t="3212" r="26584" b="-3212"/>
          <a:stretch/>
        </p:blipFill>
        <p:spPr>
          <a:xfrm>
            <a:off x="7178091" y="1"/>
            <a:ext cx="5366124" cy="7086600"/>
          </a:xfrm>
        </p:spPr>
      </p:pic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41ABC292-2867-4A65-8847-B382BCA4C17F}"/>
              </a:ext>
            </a:extLst>
          </p:cNvPr>
          <p:cNvGrpSpPr/>
          <p:nvPr/>
        </p:nvGrpSpPr>
        <p:grpSpPr>
          <a:xfrm>
            <a:off x="1256013" y="884029"/>
            <a:ext cx="3480698" cy="3066450"/>
            <a:chOff x="1952304" y="3474828"/>
            <a:chExt cx="3480698" cy="3066450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2766C5F2-0D55-4678-9340-DC3571841108}"/>
                </a:ext>
              </a:extLst>
            </p:cNvPr>
            <p:cNvSpPr txBox="1"/>
            <p:nvPr/>
          </p:nvSpPr>
          <p:spPr>
            <a:xfrm>
              <a:off x="2286430" y="3474828"/>
              <a:ext cx="29429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rgbClr val="7B7C7E"/>
                  </a:solidFill>
                  <a:latin typeface="Raleway" panose="020B0503030101060003" pitchFamily="34" charset="-52"/>
                </a:rPr>
                <a:t>Миссия </a:t>
              </a:r>
              <a:r>
                <a:rPr lang="ru-RU" sz="2000" dirty="0" smtClean="0">
                  <a:solidFill>
                    <a:srgbClr val="7B7C7E"/>
                  </a:solidFill>
                  <a:latin typeface="Raleway" panose="020B0503030101060003" pitchFamily="34" charset="-52"/>
                </a:rPr>
                <a:t>предприятия ЖБК-1: </a:t>
              </a:r>
              <a:endParaRPr lang="ru-RU" sz="2000" dirty="0">
                <a:solidFill>
                  <a:srgbClr val="7B7C7E"/>
                </a:solidFill>
                <a:latin typeface="Raleway" panose="020B0503030101060003" pitchFamily="34" charset="-52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A20DCB48-9C8D-4864-A722-5989ED3426F9}"/>
                </a:ext>
              </a:extLst>
            </p:cNvPr>
            <p:cNvSpPr txBox="1"/>
            <p:nvPr/>
          </p:nvSpPr>
          <p:spPr>
            <a:xfrm>
              <a:off x="1952304" y="4294509"/>
              <a:ext cx="3480698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70C0"/>
                  </a:solidFill>
                  <a:latin typeface="Raleway" panose="020B0503030101060003" pitchFamily="34" charset="-52"/>
                </a:rPr>
                <a:t>«</a:t>
              </a:r>
              <a:r>
                <a:rPr lang="ru-RU" sz="2800" b="1" dirty="0" smtClean="0">
                  <a:solidFill>
                    <a:srgbClr val="0070C0"/>
                  </a:solidFill>
                  <a:latin typeface="Neris Black"/>
                </a:rPr>
                <a:t>СОЗИДАНИЕ    ВО ИМЯ ПОВЫШЕНИЯ КАЧЕСТВА ЖИЗНИ</a:t>
              </a:r>
              <a:r>
                <a:rPr lang="ru-RU" sz="2800" b="1" dirty="0" smtClean="0">
                  <a:solidFill>
                    <a:srgbClr val="0070C0"/>
                  </a:solidFill>
                  <a:latin typeface="Raleway" panose="020B0503030101060003" pitchFamily="34" charset="-52"/>
                </a:rPr>
                <a:t>» </a:t>
              </a:r>
              <a:endParaRPr lang="ru-RU" sz="2800" b="1" dirty="0">
                <a:solidFill>
                  <a:srgbClr val="0070C0"/>
                </a:solidFill>
                <a:latin typeface="Raleway" panose="020B0503030101060003" pitchFamily="34" charset="-52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68DF973-04C4-4687-8B87-48949A699B78}"/>
              </a:ext>
            </a:extLst>
          </p:cNvPr>
          <p:cNvSpPr txBox="1"/>
          <p:nvPr/>
        </p:nvSpPr>
        <p:spPr>
          <a:xfrm>
            <a:off x="1590139" y="4677827"/>
            <a:ext cx="3060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7F7F7F"/>
                </a:solidFill>
                <a:latin typeface="Raleway" panose="020B0503030101060003" pitchFamily="34" charset="-52"/>
              </a:rPr>
              <a:t>Главным достоянием </a:t>
            </a:r>
            <a:r>
              <a:rPr lang="ru-RU" sz="2000" dirty="0" smtClean="0">
                <a:solidFill>
                  <a:srgbClr val="7F7F7F"/>
                </a:solidFill>
                <a:latin typeface="Raleway" panose="020B0503030101060003" pitchFamily="34" charset="-52"/>
              </a:rPr>
              <a:t>организации</a:t>
            </a:r>
            <a:endParaRPr lang="ru-RU" sz="2000" dirty="0">
              <a:solidFill>
                <a:srgbClr val="7F7F7F"/>
              </a:solidFill>
              <a:latin typeface="Raleway" panose="020B0503030101060003" pitchFamily="34" charset="-52"/>
            </a:endParaRPr>
          </a:p>
          <a:p>
            <a:r>
              <a:rPr lang="ru-RU" sz="2000" dirty="0">
                <a:solidFill>
                  <a:srgbClr val="7F7F7F"/>
                </a:solidFill>
                <a:latin typeface="Raleway" panose="020B0503030101060003" pitchFamily="34" charset="-52"/>
              </a:rPr>
              <a:t>являются </a:t>
            </a:r>
            <a:r>
              <a:rPr lang="ru-RU" sz="2000" dirty="0" smtClean="0">
                <a:solidFill>
                  <a:srgbClr val="7F7F7F"/>
                </a:solidFill>
                <a:latin typeface="Raleway" panose="020B0503030101060003" pitchFamily="34" charset="-52"/>
              </a:rPr>
              <a:t> </a:t>
            </a:r>
            <a:r>
              <a:rPr lang="ru-RU" sz="2000" dirty="0">
                <a:solidFill>
                  <a:srgbClr val="7F7F7F"/>
                </a:solidFill>
                <a:latin typeface="Raleway" panose="020B0503030101060003" pitchFamily="34" charset="-52"/>
              </a:rPr>
              <a:t>работники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BEC63FF-7C15-43A1-994A-01EF52E76B8C}"/>
              </a:ext>
            </a:extLst>
          </p:cNvPr>
          <p:cNvSpPr/>
          <p:nvPr/>
        </p:nvSpPr>
        <p:spPr>
          <a:xfrm>
            <a:off x="4867273" y="597433"/>
            <a:ext cx="4171952" cy="558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dist="101600" dir="8100000" sx="103000" sy="103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6A9A1364-09DA-43B2-9990-FA87D1E320CB}"/>
              </a:ext>
            </a:extLst>
          </p:cNvPr>
          <p:cNvSpPr/>
          <p:nvPr/>
        </p:nvSpPr>
        <p:spPr>
          <a:xfrm>
            <a:off x="5251313" y="1284545"/>
            <a:ext cx="723900" cy="72390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rgbClr val="3BCCFF">
                  <a:alpha val="50000"/>
                </a:srgbClr>
              </a:gs>
            </a:gsLst>
            <a:lin ang="2400000" scaled="0"/>
          </a:gradFill>
          <a:ln>
            <a:noFill/>
          </a:ln>
          <a:effectLst>
            <a:outerShdw blurRad="254000" dist="127000" dir="8100000" sx="107000" sy="107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4DD47D10-F547-4E91-9E93-122823E1C743}"/>
              </a:ext>
            </a:extLst>
          </p:cNvPr>
          <p:cNvGrpSpPr/>
          <p:nvPr/>
        </p:nvGrpSpPr>
        <p:grpSpPr>
          <a:xfrm>
            <a:off x="6271084" y="1284545"/>
            <a:ext cx="2595582" cy="1065496"/>
            <a:chOff x="2245049" y="4444788"/>
            <a:chExt cx="2595582" cy="1065496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26DA27DF-CF17-4B72-8144-057A420BF380}"/>
                </a:ext>
              </a:extLst>
            </p:cNvPr>
            <p:cNvSpPr txBox="1"/>
            <p:nvPr/>
          </p:nvSpPr>
          <p:spPr>
            <a:xfrm>
              <a:off x="2245049" y="4444788"/>
              <a:ext cx="2595582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b="1" dirty="0" smtClean="0">
                  <a:solidFill>
                    <a:srgbClr val="282828"/>
                  </a:solidFill>
                  <a:latin typeface="Raleway" panose="020B0503030101060003" pitchFamily="34" charset="-52"/>
                </a:rPr>
                <a:t>СПЛОЧЁННАЯ КОМАНДА И </a:t>
              </a:r>
            </a:p>
            <a:p>
              <a:r>
                <a:rPr lang="ru-RU" sz="1050" b="1" dirty="0" smtClean="0">
                  <a:solidFill>
                    <a:srgbClr val="282828"/>
                  </a:solidFill>
                  <a:latin typeface="Raleway" panose="020B0503030101060003" pitchFamily="34" charset="-52"/>
                </a:rPr>
                <a:t>СОЦИАЛЬНАЯ ОТВЕТСТВЕННОСТЬ</a:t>
              </a:r>
              <a:endParaRPr lang="ru-RU" sz="1050" b="1" dirty="0">
                <a:solidFill>
                  <a:srgbClr val="282828"/>
                </a:solidFill>
                <a:latin typeface="Raleway" panose="020B0503030101060003" pitchFamily="34" charset="-52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83F37846-8129-442C-9D5A-0051291A4F5D}"/>
                </a:ext>
              </a:extLst>
            </p:cNvPr>
            <p:cNvSpPr txBox="1"/>
            <p:nvPr/>
          </p:nvSpPr>
          <p:spPr>
            <a:xfrm>
              <a:off x="2283406" y="4863953"/>
              <a:ext cx="23841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rgbClr val="7F7F7F"/>
                  </a:solidFill>
                  <a:latin typeface="Raleway" panose="020B0503030101060003" pitchFamily="34" charset="-52"/>
                </a:rPr>
                <a:t>Высокий </a:t>
              </a:r>
              <a:r>
                <a:rPr lang="ru-RU" sz="1200" dirty="0">
                  <a:solidFill>
                    <a:srgbClr val="7F7F7F"/>
                  </a:solidFill>
                  <a:latin typeface="Raleway" panose="020B0503030101060003" pitchFamily="34" charset="-52"/>
                </a:rPr>
                <a:t>уровень доверия, взаимопомощи и поддержки между </a:t>
              </a:r>
              <a:r>
                <a:rPr lang="ru-RU" sz="1200" dirty="0" smtClean="0">
                  <a:solidFill>
                    <a:srgbClr val="7F7F7F"/>
                  </a:solidFill>
                  <a:latin typeface="Raleway" panose="020B0503030101060003" pitchFamily="34" charset="-52"/>
                </a:rPr>
                <a:t>сотрудниками</a:t>
              </a:r>
              <a:endParaRPr lang="ru-RU" sz="1200" dirty="0">
                <a:solidFill>
                  <a:srgbClr val="7F7F7F"/>
                </a:solidFill>
                <a:latin typeface="Raleway" panose="020B0503030101060003" pitchFamily="34" charset="-52"/>
              </a:endParaRPr>
            </a:p>
          </p:txBody>
        </p:sp>
      </p:grp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6316E267-9477-4C3F-BEFE-5B61B1E5F7FC}"/>
              </a:ext>
            </a:extLst>
          </p:cNvPr>
          <p:cNvSpPr/>
          <p:nvPr/>
        </p:nvSpPr>
        <p:spPr>
          <a:xfrm>
            <a:off x="5251313" y="2981186"/>
            <a:ext cx="723900" cy="72390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rgbClr val="3BCCFF">
                  <a:alpha val="50000"/>
                </a:srgbClr>
              </a:gs>
            </a:gsLst>
            <a:lin ang="2400000" scaled="0"/>
          </a:gradFill>
          <a:ln>
            <a:noFill/>
          </a:ln>
          <a:effectLst>
            <a:outerShdw blurRad="254000" dist="127000" dir="8100000" sx="107000" sy="107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8194CCEE-E55C-4992-825B-C3CCFC57A3B4}"/>
              </a:ext>
            </a:extLst>
          </p:cNvPr>
          <p:cNvGrpSpPr/>
          <p:nvPr/>
        </p:nvGrpSpPr>
        <p:grpSpPr>
          <a:xfrm>
            <a:off x="6271084" y="2981186"/>
            <a:ext cx="2384101" cy="1454245"/>
            <a:chOff x="2245049" y="4444788"/>
            <a:chExt cx="2384101" cy="1454245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0AACA022-3309-4DCE-B407-0D5C4D42C093}"/>
                </a:ext>
              </a:extLst>
            </p:cNvPr>
            <p:cNvSpPr txBox="1"/>
            <p:nvPr/>
          </p:nvSpPr>
          <p:spPr>
            <a:xfrm>
              <a:off x="2245049" y="4444788"/>
              <a:ext cx="162416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b="1" dirty="0" smtClean="0">
                  <a:solidFill>
                    <a:srgbClr val="282828"/>
                  </a:solidFill>
                  <a:latin typeface="Raleway" panose="020B0503030101060003" pitchFamily="34" charset="-52"/>
                </a:rPr>
                <a:t>ПРОФЕССИОНАЛИЗМ</a:t>
              </a:r>
              <a:endParaRPr lang="ru-RU" sz="1050" b="1" dirty="0">
                <a:solidFill>
                  <a:srgbClr val="282828"/>
                </a:solidFill>
                <a:latin typeface="Raleway" panose="020B0503030101060003" pitchFamily="34" charset="-52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BF3A7A42-3A0A-4FE9-8C7A-F69C4F505897}"/>
                </a:ext>
              </a:extLst>
            </p:cNvPr>
            <p:cNvSpPr txBox="1"/>
            <p:nvPr/>
          </p:nvSpPr>
          <p:spPr>
            <a:xfrm>
              <a:off x="2245049" y="4698704"/>
              <a:ext cx="23841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rgbClr val="7F7F7F"/>
                  </a:solidFill>
                  <a:latin typeface="Raleway" panose="020B0503030101060003" pitchFamily="34" charset="-52"/>
                </a:rPr>
                <a:t>Наличие </a:t>
              </a:r>
              <a:r>
                <a:rPr lang="ru-RU" sz="1200" dirty="0">
                  <a:solidFill>
                    <a:srgbClr val="7F7F7F"/>
                  </a:solidFill>
                  <a:latin typeface="Raleway" panose="020B0503030101060003" pitchFamily="34" charset="-52"/>
                </a:rPr>
                <a:t>у сотрудников глубоких знаний и навыков в своей </a:t>
              </a:r>
              <a:r>
                <a:rPr lang="ru-RU" sz="1200" dirty="0" smtClean="0">
                  <a:solidFill>
                    <a:srgbClr val="7F7F7F"/>
                  </a:solidFill>
                  <a:latin typeface="Raleway" panose="020B0503030101060003" pitchFamily="34" charset="-52"/>
                </a:rPr>
                <a:t>области, </a:t>
              </a:r>
              <a:r>
                <a:rPr lang="ru-RU" sz="1200" dirty="0">
                  <a:solidFill>
                    <a:srgbClr val="7F7F7F"/>
                  </a:solidFill>
                  <a:latin typeface="Raleway" panose="020B0503030101060003" pitchFamily="34" charset="-52"/>
                </a:rPr>
                <a:t>а также постоянное </a:t>
              </a:r>
              <a:r>
                <a:rPr lang="ru-RU" sz="1200" dirty="0" smtClean="0">
                  <a:solidFill>
                    <a:srgbClr val="7F7F7F"/>
                  </a:solidFill>
                  <a:latin typeface="Raleway" panose="020B0503030101060003" pitchFamily="34" charset="-52"/>
                </a:rPr>
                <a:t>совершенствование, развитие карьеры</a:t>
              </a:r>
              <a:endParaRPr lang="ru-RU" sz="1200" dirty="0">
                <a:solidFill>
                  <a:srgbClr val="7F7F7F"/>
                </a:solidFill>
                <a:latin typeface="Raleway" panose="020B0503030101060003" pitchFamily="34" charset="-52"/>
              </a:endParaRPr>
            </a:p>
          </p:txBody>
        </p:sp>
      </p:grp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5D2EA4B8-1615-4BC7-BD86-EC9BDD35167E}"/>
              </a:ext>
            </a:extLst>
          </p:cNvPr>
          <p:cNvSpPr/>
          <p:nvPr/>
        </p:nvSpPr>
        <p:spPr>
          <a:xfrm>
            <a:off x="5251313" y="4677827"/>
            <a:ext cx="723900" cy="72390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rgbClr val="3BCCFF">
                  <a:alpha val="50000"/>
                </a:srgbClr>
              </a:gs>
            </a:gsLst>
            <a:lin ang="2400000" scaled="0"/>
          </a:gradFill>
          <a:ln>
            <a:noFill/>
          </a:ln>
          <a:effectLst>
            <a:outerShdw blurRad="254000" dist="127000" dir="8100000" sx="107000" sy="107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Группа 39">
            <a:extLst>
              <a:ext uri="{FF2B5EF4-FFF2-40B4-BE49-F238E27FC236}">
                <a16:creationId xmlns="" xmlns:a16="http://schemas.microsoft.com/office/drawing/2014/main" id="{939CAD0B-585B-4FBE-9B41-2860AB7B7C05}"/>
              </a:ext>
            </a:extLst>
          </p:cNvPr>
          <p:cNvGrpSpPr/>
          <p:nvPr/>
        </p:nvGrpSpPr>
        <p:grpSpPr>
          <a:xfrm>
            <a:off x="6271084" y="4677827"/>
            <a:ext cx="2422458" cy="1084913"/>
            <a:chOff x="2245049" y="4444788"/>
            <a:chExt cx="2422458" cy="1084913"/>
          </a:xfrm>
        </p:grpSpPr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C83D49DA-B7C8-4998-AB25-2A843D8C9473}"/>
                </a:ext>
              </a:extLst>
            </p:cNvPr>
            <p:cNvSpPr txBox="1"/>
            <p:nvPr/>
          </p:nvSpPr>
          <p:spPr>
            <a:xfrm>
              <a:off x="2245049" y="4444788"/>
              <a:ext cx="242245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b="1" dirty="0" smtClean="0">
                  <a:solidFill>
                    <a:srgbClr val="282828"/>
                  </a:solidFill>
                  <a:latin typeface="Raleway" panose="020B0503030101060003" pitchFamily="34" charset="-52"/>
                </a:rPr>
                <a:t>КЛИЕНТООРИЕНТИРОВАННОСТЬ</a:t>
              </a:r>
              <a:endParaRPr lang="ru-RU" sz="1050" b="1" dirty="0">
                <a:solidFill>
                  <a:srgbClr val="282828"/>
                </a:solidFill>
                <a:latin typeface="Raleway" panose="020B0503030101060003" pitchFamily="34" charset="-52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4C9EB7BB-03C6-4207-9E0A-E8D6B3BCFD9C}"/>
                </a:ext>
              </a:extLst>
            </p:cNvPr>
            <p:cNvSpPr txBox="1"/>
            <p:nvPr/>
          </p:nvSpPr>
          <p:spPr>
            <a:xfrm>
              <a:off x="2245049" y="4698704"/>
              <a:ext cx="23841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rgbClr val="7F7F7F"/>
                  </a:solidFill>
                  <a:latin typeface="Raleway" panose="020B0503030101060003" pitchFamily="34" charset="-52"/>
                </a:rPr>
                <a:t>Ориентир </a:t>
              </a:r>
              <a:r>
                <a:rPr lang="ru-RU" sz="1200" dirty="0">
                  <a:solidFill>
                    <a:srgbClr val="7F7F7F"/>
                  </a:solidFill>
                  <a:latin typeface="Raleway" panose="020B0503030101060003" pitchFamily="34" charset="-52"/>
                </a:rPr>
                <a:t>на клиента, </a:t>
              </a:r>
              <a:r>
                <a:rPr lang="ru-RU" sz="1200" dirty="0" smtClean="0">
                  <a:solidFill>
                    <a:srgbClr val="7F7F7F"/>
                  </a:solidFill>
                  <a:latin typeface="Raleway" panose="020B0503030101060003" pitchFamily="34" charset="-52"/>
                </a:rPr>
                <a:t>стремление  выявить, понять </a:t>
              </a:r>
              <a:r>
                <a:rPr lang="ru-RU" sz="1200" dirty="0">
                  <a:solidFill>
                    <a:srgbClr val="7F7F7F"/>
                  </a:solidFill>
                  <a:latin typeface="Raleway" panose="020B0503030101060003" pitchFamily="34" charset="-52"/>
                </a:rPr>
                <a:t>и предвосхитить его потребности</a:t>
              </a: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="" xmlns:a16="http://schemas.microsoft.com/office/drawing/2014/main" id="{B560C241-3485-4CFF-903D-79C14D62449F}"/>
              </a:ext>
            </a:extLst>
          </p:cNvPr>
          <p:cNvGrpSpPr/>
          <p:nvPr/>
        </p:nvGrpSpPr>
        <p:grpSpPr>
          <a:xfrm>
            <a:off x="372515" y="409575"/>
            <a:ext cx="499456" cy="6010275"/>
            <a:chOff x="372515" y="409575"/>
            <a:chExt cx="499456" cy="6010275"/>
          </a:xfrm>
        </p:grpSpPr>
        <p:cxnSp>
          <p:nvCxnSpPr>
            <p:cNvPr id="47" name="Прямая соединительная линия 46">
              <a:extLst>
                <a:ext uri="{FF2B5EF4-FFF2-40B4-BE49-F238E27FC236}">
                  <a16:creationId xmlns="" xmlns:a16="http://schemas.microsoft.com/office/drawing/2014/main" id="{A3F964FD-DD94-4D72-9D74-3600195922DA}"/>
                </a:ext>
              </a:extLst>
            </p:cNvPr>
            <p:cNvCxnSpPr/>
            <p:nvPr/>
          </p:nvCxnSpPr>
          <p:spPr>
            <a:xfrm>
              <a:off x="871971" y="409575"/>
              <a:ext cx="0" cy="6010275"/>
            </a:xfrm>
            <a:prstGeom prst="line">
              <a:avLst/>
            </a:prstGeom>
            <a:ln w="12700">
              <a:solidFill>
                <a:srgbClr val="7576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F4BA227A-C1FB-4631-909D-A27420B5ED5B}"/>
                </a:ext>
              </a:extLst>
            </p:cNvPr>
            <p:cNvSpPr txBox="1"/>
            <p:nvPr/>
          </p:nvSpPr>
          <p:spPr>
            <a:xfrm rot="16200000">
              <a:off x="395565" y="2357320"/>
              <a:ext cx="18473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900" b="1" dirty="0">
                <a:solidFill>
                  <a:srgbClr val="7F7F7F"/>
                </a:solidFill>
                <a:latin typeface="Raleway" panose="020B0503030101060003" pitchFamily="34" charset="-52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2766C5F2-0D55-4678-9340-DC3571841108}"/>
              </a:ext>
            </a:extLst>
          </p:cNvPr>
          <p:cNvSpPr txBox="1"/>
          <p:nvPr/>
        </p:nvSpPr>
        <p:spPr>
          <a:xfrm>
            <a:off x="5010888" y="705715"/>
            <a:ext cx="4114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7B7C7E"/>
                </a:solidFill>
                <a:latin typeface="Raleway" panose="020B0503030101060003" pitchFamily="34" charset="-52"/>
              </a:rPr>
              <a:t>Ценности предприятия: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247" y="1424273"/>
            <a:ext cx="546032" cy="4444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667" y="2636583"/>
            <a:ext cx="1269841" cy="12698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055" y="4564189"/>
            <a:ext cx="1040416" cy="104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14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6694999" y="3037398"/>
            <a:ext cx="5295232" cy="2759104"/>
          </a:xfrm>
        </p:spPr>
        <p:txBody>
          <a:bodyPr/>
          <a:lstStyle/>
          <a:p>
            <a:r>
              <a:rPr lang="ru-RU" sz="1800" dirty="0">
                <a:solidFill>
                  <a:schemeClr val="tx2"/>
                </a:solidFill>
                <a:latin typeface="Times New Roman"/>
                <a:ea typeface="Calibri"/>
              </a:rPr>
              <a:t>С</a:t>
            </a:r>
            <a:r>
              <a:rPr lang="ru-RU" sz="1800" dirty="0" smtClean="0">
                <a:solidFill>
                  <a:schemeClr val="tx2"/>
                </a:solidFill>
                <a:latin typeface="Times New Roman"/>
                <a:ea typeface="Calibri"/>
              </a:rPr>
              <a:t>одействие профессиональному самоопределению </a:t>
            </a:r>
            <a:r>
              <a:rPr lang="ru-RU" sz="1800" dirty="0">
                <a:solidFill>
                  <a:schemeClr val="tx2"/>
                </a:solidFill>
                <a:latin typeface="Times New Roman"/>
                <a:ea typeface="Calibri"/>
              </a:rPr>
              <a:t>и трудоустройству подростков посредством разработки многоуровневой системы профессионального ориентирования и ответственного трудоустройства на </a:t>
            </a:r>
            <a:endParaRPr lang="ru-RU" sz="1800" dirty="0" smtClean="0">
              <a:solidFill>
                <a:schemeClr val="tx2"/>
              </a:solidFill>
              <a:latin typeface="Times New Roman"/>
              <a:ea typeface="Calibri"/>
            </a:endParaRPr>
          </a:p>
          <a:p>
            <a:r>
              <a:rPr lang="ru-RU" sz="1800" dirty="0" smtClean="0">
                <a:solidFill>
                  <a:schemeClr val="tx2"/>
                </a:solidFill>
                <a:latin typeface="Times New Roman"/>
                <a:ea typeface="Calibri"/>
              </a:rPr>
              <a:t>предприятие </a:t>
            </a:r>
            <a:r>
              <a:rPr lang="ru-RU" sz="1800" dirty="0">
                <a:solidFill>
                  <a:schemeClr val="tx2"/>
                </a:solidFill>
                <a:latin typeface="Times New Roman"/>
                <a:ea typeface="Calibri"/>
              </a:rPr>
              <a:t>ЖБК-1</a:t>
            </a:r>
            <a:endParaRPr lang="ru-RU" sz="1800" dirty="0">
              <a:solidFill>
                <a:schemeClr val="tx2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12330" y="2138901"/>
            <a:ext cx="4825013" cy="945251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1"/>
                </a:solidFill>
              </a:rPr>
              <a:t>Цель практики:</a:t>
            </a: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69" y="2934031"/>
            <a:ext cx="4587902" cy="2573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4C02E23D-7CAC-664B-B05B-192FE0941ECF}"/>
              </a:ext>
            </a:extLst>
          </p:cNvPr>
          <p:cNvCxnSpPr>
            <a:cxnSpLocks/>
          </p:cNvCxnSpPr>
          <p:nvPr/>
        </p:nvCxnSpPr>
        <p:spPr>
          <a:xfrm>
            <a:off x="6599583" y="3037398"/>
            <a:ext cx="0" cy="183675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4C02E23D-7CAC-664B-B05B-192FE0941ECF}"/>
              </a:ext>
            </a:extLst>
          </p:cNvPr>
          <p:cNvCxnSpPr>
            <a:cxnSpLocks/>
          </p:cNvCxnSpPr>
          <p:nvPr/>
        </p:nvCxnSpPr>
        <p:spPr>
          <a:xfrm flipV="1">
            <a:off x="6599583" y="978010"/>
            <a:ext cx="0" cy="97801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504167" y="95416"/>
            <a:ext cx="54466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5B9BD5"/>
                </a:solidFill>
              </a:rPr>
              <a:t> «</a:t>
            </a:r>
            <a:r>
              <a:rPr lang="ru-RU" sz="2800" b="1" dirty="0">
                <a:solidFill>
                  <a:srgbClr val="5B9BD5"/>
                </a:solidFill>
              </a:rPr>
              <a:t>Дорога в будущее строится!»</a:t>
            </a:r>
            <a:r>
              <a:rPr lang="ru-RU" sz="2800" b="1" dirty="0">
                <a:solidFill>
                  <a:prstClr val="black"/>
                </a:solidFill>
              </a:rPr>
              <a:t/>
            </a:r>
            <a:br>
              <a:rPr lang="ru-RU" sz="2800" b="1" dirty="0">
                <a:solidFill>
                  <a:prstClr val="black"/>
                </a:solidFill>
              </a:rPr>
            </a:b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58609" y="818985"/>
            <a:ext cx="49298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Raleway" panose="020B0604020202020204" charset="0"/>
                <a:cs typeface="Raleway" panose="020B0604020202020204" charset="0"/>
              </a:rPr>
              <a:t>Разработка и реализация модели профориентации и ответственного трудоустройства подростков на предприятии ЖБК-1</a:t>
            </a:r>
            <a:endParaRPr lang="ru-RU" dirty="0">
              <a:solidFill>
                <a:schemeClr val="tx2"/>
              </a:solidFill>
              <a:latin typeface="Raleway" panose="020B0604020202020204" charset="0"/>
              <a:cs typeface="Raleway" panose="020B060402020202020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D68D149-525A-7C43-A12E-30D5F323549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6" t="-367" r="33608" b="367"/>
          <a:stretch/>
        </p:blipFill>
        <p:spPr>
          <a:xfrm>
            <a:off x="1296064" y="95416"/>
            <a:ext cx="2878372" cy="290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79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лилиния 17">
            <a:extLst>
              <a:ext uri="{FF2B5EF4-FFF2-40B4-BE49-F238E27FC236}">
                <a16:creationId xmlns="" xmlns:a16="http://schemas.microsoft.com/office/drawing/2014/main" id="{83E33B63-38EC-EC4D-A125-ECDBFC1CB3B2}"/>
              </a:ext>
            </a:extLst>
          </p:cNvPr>
          <p:cNvSpPr/>
          <p:nvPr/>
        </p:nvSpPr>
        <p:spPr>
          <a:xfrm rot="18900000">
            <a:off x="9511395" y="2069457"/>
            <a:ext cx="7075795" cy="4765005"/>
          </a:xfrm>
          <a:custGeom>
            <a:avLst/>
            <a:gdLst>
              <a:gd name="connsiteX0" fmla="*/ 7054011 w 7702527"/>
              <a:gd name="connsiteY0" fmla="*/ 0 h 5497854"/>
              <a:gd name="connsiteX1" fmla="*/ 7702527 w 7702527"/>
              <a:gd name="connsiteY1" fmla="*/ 648516 h 5497854"/>
              <a:gd name="connsiteX2" fmla="*/ 2853188 w 7702527"/>
              <a:gd name="connsiteY2" fmla="*/ 5497854 h 5497854"/>
              <a:gd name="connsiteX3" fmla="*/ 1803672 w 7702527"/>
              <a:gd name="connsiteY3" fmla="*/ 4448338 h 5497854"/>
              <a:gd name="connsiteX4" fmla="*/ 31955 w 7702527"/>
              <a:gd name="connsiteY4" fmla="*/ 2676621 h 5497854"/>
              <a:gd name="connsiteX5" fmla="*/ 9902 w 7702527"/>
              <a:gd name="connsiteY5" fmla="*/ 2523802 h 5497854"/>
              <a:gd name="connsiteX6" fmla="*/ 633793 w 7702527"/>
              <a:gd name="connsiteY6" fmla="*/ 786273 h 5497854"/>
              <a:gd name="connsiteX7" fmla="*/ 2978187 w 7702527"/>
              <a:gd name="connsiteY7" fmla="*/ 310929 h 5497854"/>
              <a:gd name="connsiteX8" fmla="*/ 3148129 w 7702527"/>
              <a:gd name="connsiteY8" fmla="*/ 389802 h 5497854"/>
              <a:gd name="connsiteX9" fmla="*/ 3515858 w 7702527"/>
              <a:gd name="connsiteY9" fmla="*/ 478844 h 5497854"/>
              <a:gd name="connsiteX10" fmla="*/ 4557805 w 7702527"/>
              <a:gd name="connsiteY10" fmla="*/ 658315 h 5497854"/>
              <a:gd name="connsiteX11" fmla="*/ 6375095 w 7702527"/>
              <a:gd name="connsiteY11" fmla="*/ 263987 h 5497854"/>
              <a:gd name="connsiteX12" fmla="*/ 7006216 w 7702527"/>
              <a:gd name="connsiteY12" fmla="*/ 5458 h 549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02527" h="5497854">
                <a:moveTo>
                  <a:pt x="7054011" y="0"/>
                </a:moveTo>
                <a:lnTo>
                  <a:pt x="7702527" y="648516"/>
                </a:lnTo>
                <a:lnTo>
                  <a:pt x="2853188" y="5497854"/>
                </a:lnTo>
                <a:lnTo>
                  <a:pt x="1803672" y="4448338"/>
                </a:lnTo>
                <a:lnTo>
                  <a:pt x="31955" y="2676621"/>
                </a:lnTo>
                <a:lnTo>
                  <a:pt x="9902" y="2523802"/>
                </a:lnTo>
                <a:cubicBezTo>
                  <a:pt x="-49515" y="1903093"/>
                  <a:pt x="158448" y="1261618"/>
                  <a:pt x="633793" y="786273"/>
                </a:cubicBezTo>
                <a:cubicBezTo>
                  <a:pt x="1267587" y="152479"/>
                  <a:pt x="2196723" y="-5969"/>
                  <a:pt x="2978187" y="310929"/>
                </a:cubicBezTo>
                <a:lnTo>
                  <a:pt x="3148129" y="389802"/>
                </a:lnTo>
                <a:lnTo>
                  <a:pt x="3515858" y="478844"/>
                </a:lnTo>
                <a:cubicBezTo>
                  <a:pt x="3898388" y="575348"/>
                  <a:pt x="4257233" y="667806"/>
                  <a:pt x="4557805" y="658315"/>
                </a:cubicBezTo>
                <a:cubicBezTo>
                  <a:pt x="5359330" y="633007"/>
                  <a:pt x="5749447" y="628528"/>
                  <a:pt x="6375095" y="263987"/>
                </a:cubicBezTo>
                <a:cubicBezTo>
                  <a:pt x="6609713" y="127284"/>
                  <a:pt x="6818741" y="36537"/>
                  <a:pt x="7006216" y="5458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rgbClr val="00B0F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1" name="Текст 23">
            <a:extLst>
              <a:ext uri="{FF2B5EF4-FFF2-40B4-BE49-F238E27FC236}">
                <a16:creationId xmlns="" xmlns:a16="http://schemas.microsoft.com/office/drawing/2014/main" id="{BFDA4455-08F2-BC48-9088-CE805B9FAD3E}"/>
              </a:ext>
            </a:extLst>
          </p:cNvPr>
          <p:cNvSpPr txBox="1">
            <a:spLocks/>
          </p:cNvSpPr>
          <p:nvPr/>
        </p:nvSpPr>
        <p:spPr>
          <a:xfrm>
            <a:off x="1433929" y="3953985"/>
            <a:ext cx="2683566" cy="1096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ris Thin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 smtClean="0">
                <a:solidFill>
                  <a:schemeClr val="accent1"/>
                </a:solidFill>
                <a:latin typeface="Neris Black" pitchFamily="2" charset="0"/>
              </a:rPr>
              <a:t>1</a:t>
            </a:r>
            <a:endParaRPr lang="ru-RU" sz="3500" b="1" dirty="0">
              <a:solidFill>
                <a:schemeClr val="accent1"/>
              </a:solidFill>
              <a:latin typeface="Neris Black" pitchFamily="2" charset="0"/>
            </a:endParaRP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заработать собственные финансовые средства</a:t>
            </a:r>
            <a:endParaRPr lang="ru-RU" sz="15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 23">
            <a:extLst>
              <a:ext uri="{FF2B5EF4-FFF2-40B4-BE49-F238E27FC236}">
                <a16:creationId xmlns="" xmlns:a16="http://schemas.microsoft.com/office/drawing/2014/main" id="{6A3043BB-C0BC-474F-85AA-01176C789E2B}"/>
              </a:ext>
            </a:extLst>
          </p:cNvPr>
          <p:cNvSpPr txBox="1">
            <a:spLocks/>
          </p:cNvSpPr>
          <p:nvPr/>
        </p:nvSpPr>
        <p:spPr>
          <a:xfrm>
            <a:off x="4878457" y="4049209"/>
            <a:ext cx="2435087" cy="113504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ris Thin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500" b="1" dirty="0" smtClean="0">
                <a:solidFill>
                  <a:schemeClr val="accent1"/>
                </a:solidFill>
                <a:latin typeface="Neris Black" pitchFamily="2" charset="0"/>
              </a:rPr>
              <a:t>2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объективных представлений о мире профессий, осознанный профессиональный выбор</a:t>
            </a:r>
            <a:endParaRPr lang="ru-RU" sz="19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Текст 23">
            <a:extLst>
              <a:ext uri="{FF2B5EF4-FFF2-40B4-BE49-F238E27FC236}">
                <a16:creationId xmlns="" xmlns:a16="http://schemas.microsoft.com/office/drawing/2014/main" id="{5CB1B8FA-68C9-9749-85C3-D4876C082152}"/>
              </a:ext>
            </a:extLst>
          </p:cNvPr>
          <p:cNvSpPr txBox="1">
            <a:spLocks/>
          </p:cNvSpPr>
          <p:nvPr/>
        </p:nvSpPr>
        <p:spPr>
          <a:xfrm>
            <a:off x="8305799" y="4049209"/>
            <a:ext cx="2885942" cy="11986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ris Thin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500" b="1" dirty="0" smtClean="0">
                <a:solidFill>
                  <a:srgbClr val="0070C0"/>
                </a:solidFill>
                <a:latin typeface="Neris Black" pitchFamily="2" charset="0"/>
              </a:rPr>
              <a:t>3</a:t>
            </a:r>
            <a:endParaRPr lang="ru-RU" sz="3500" b="1" dirty="0">
              <a:solidFill>
                <a:srgbClr val="0070C0"/>
              </a:solidFill>
              <a:latin typeface="Neris Black" pitchFamily="2" charset="0"/>
            </a:endParaRP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 собственной жизненной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стратегии,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будущем–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карьерного роста</a:t>
            </a:r>
            <a:endParaRPr lang="en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" t="3219" r="34801" b="273"/>
          <a:stretch/>
        </p:blipFill>
        <p:spPr>
          <a:xfrm>
            <a:off x="1433929" y="1187034"/>
            <a:ext cx="2435088" cy="2435088"/>
          </a:xfrm>
          <a:prstGeom prst="ellipse">
            <a:avLst/>
          </a:prstGeom>
        </p:spPr>
      </p:pic>
      <p:pic>
        <p:nvPicPr>
          <p:cNvPr id="6" name="Рисунок 5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pic>
        <p:nvPicPr>
          <p:cNvPr id="8" name="Рисунок 7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" t="11169" r="16865" b="33921"/>
          <a:stretch/>
        </p:blipFill>
        <p:spPr/>
      </p:pic>
      <p:sp>
        <p:nvSpPr>
          <p:cNvPr id="9" name="Прямоугольник 8"/>
          <p:cNvSpPr/>
          <p:nvPr/>
        </p:nvSpPr>
        <p:spPr>
          <a:xfrm>
            <a:off x="1397485" y="265605"/>
            <a:ext cx="103346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5B9BD5"/>
                </a:solidFill>
              </a:rPr>
              <a:t>ЗНАЧИМОСТЬ ПРАКТИКИ</a:t>
            </a:r>
          </a:p>
          <a:p>
            <a:r>
              <a:rPr lang="ru-RU" sz="2000" b="1" dirty="0" smtClean="0">
                <a:solidFill>
                  <a:srgbClr val="5B9BD5"/>
                </a:solidFill>
              </a:rPr>
              <a:t>ДЛЯ ПОДРОСТКОВ</a:t>
            </a:r>
            <a:r>
              <a:rPr lang="ru-RU" sz="2400" b="1" dirty="0" smtClean="0">
                <a:solidFill>
                  <a:srgbClr val="5B9BD5"/>
                </a:solidFill>
              </a:rPr>
              <a:t>:</a:t>
            </a:r>
            <a:endParaRPr lang="ru-RU" sz="2400" dirty="0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D9D0F532-26F7-494A-8533-D9F9BEB97F48}"/>
              </a:ext>
            </a:extLst>
          </p:cNvPr>
          <p:cNvCxnSpPr>
            <a:cxnSpLocks/>
          </p:cNvCxnSpPr>
          <p:nvPr/>
        </p:nvCxnSpPr>
        <p:spPr>
          <a:xfrm>
            <a:off x="6984439" y="2319454"/>
            <a:ext cx="0" cy="3088308"/>
          </a:xfrm>
          <a:prstGeom prst="line">
            <a:avLst/>
          </a:prstGeom>
          <a:noFill/>
          <a:ln w="50800" cap="flat" cmpd="sng" algn="ctr">
            <a:solidFill>
              <a:srgbClr val="0062AE"/>
            </a:solidFill>
            <a:prstDash val="solid"/>
            <a:miter lim="800000"/>
          </a:ln>
          <a:effectLst/>
        </p:spPr>
      </p:cxnSp>
      <p:sp>
        <p:nvSpPr>
          <p:cNvPr id="22" name="Прямоугольник 21"/>
          <p:cNvSpPr/>
          <p:nvPr/>
        </p:nvSpPr>
        <p:spPr>
          <a:xfrm>
            <a:off x="1757239" y="5184250"/>
            <a:ext cx="297378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Ранняя профориентация и осознанный выбор профессии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Формирование престижа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рабочих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профессий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70990" y="5247861"/>
            <a:ext cx="286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Neris Black" pitchFamily="2" charset="0"/>
              </a:rPr>
              <a:t>4</a:t>
            </a:r>
            <a:endParaRPr lang="ru-RU" sz="2800" b="1" dirty="0">
              <a:solidFill>
                <a:srgbClr val="0070C0"/>
              </a:solidFill>
              <a:latin typeface="Neris Black" pitchFamily="2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1757237" y="5939624"/>
            <a:ext cx="1828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Neris Black" pitchFamily="2" charset="0"/>
              </a:rPr>
              <a:t>5</a:t>
            </a:r>
            <a:endParaRPr lang="ru-RU" sz="2800" b="1" dirty="0">
              <a:solidFill>
                <a:srgbClr val="0070C0"/>
              </a:solidFill>
              <a:latin typeface="Neris Black" pitchFamily="2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33175" y="5277904"/>
            <a:ext cx="42459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Трудовая занятость подростков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Сохранение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закрепление выпускников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предприятиях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Белгородчины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832738" y="5184250"/>
            <a:ext cx="45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Neris Black" pitchFamily="2" charset="0"/>
              </a:rPr>
              <a:t>6</a:t>
            </a:r>
            <a:endParaRPr lang="ru-RU" sz="2800" b="1" dirty="0">
              <a:solidFill>
                <a:srgbClr val="0070C0"/>
              </a:solidFill>
              <a:latin typeface="Neris Black" pitchFamily="2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 flipH="1">
            <a:off x="5128591" y="5771081"/>
            <a:ext cx="135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Neris Black" pitchFamily="2" charset="0"/>
              </a:rPr>
              <a:t>7</a:t>
            </a:r>
            <a:endParaRPr lang="ru-RU" sz="2800" b="1" dirty="0">
              <a:solidFill>
                <a:srgbClr val="0070C0"/>
              </a:solidFill>
              <a:latin typeface="Neris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79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68B1514F-A996-C04B-8290-8F9DC8E9E2A8}"/>
              </a:ext>
            </a:extLst>
          </p:cNvPr>
          <p:cNvSpPr/>
          <p:nvPr/>
        </p:nvSpPr>
        <p:spPr>
          <a:xfrm>
            <a:off x="6325425" y="1097383"/>
            <a:ext cx="262781" cy="2627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5086BBFA-127F-E143-BC7D-7DC381944712}"/>
              </a:ext>
            </a:extLst>
          </p:cNvPr>
          <p:cNvSpPr/>
          <p:nvPr/>
        </p:nvSpPr>
        <p:spPr>
          <a:xfrm>
            <a:off x="5833219" y="2968506"/>
            <a:ext cx="262781" cy="2627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екст 23">
            <a:extLst>
              <a:ext uri="{FF2B5EF4-FFF2-40B4-BE49-F238E27FC236}">
                <a16:creationId xmlns="" xmlns:a16="http://schemas.microsoft.com/office/drawing/2014/main" id="{1A652C52-BD1E-EF42-B43F-D59DE0248CFD}"/>
              </a:ext>
            </a:extLst>
          </p:cNvPr>
          <p:cNvSpPr txBox="1">
            <a:spLocks/>
          </p:cNvSpPr>
          <p:nvPr/>
        </p:nvSpPr>
        <p:spPr>
          <a:xfrm>
            <a:off x="7101604" y="227772"/>
            <a:ext cx="4642649" cy="2002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ris Thin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Neris Light" pitchFamily="2" charset="0"/>
              </a:rPr>
              <a:t>СТУДЕНТЫ </a:t>
            </a:r>
            <a:r>
              <a:rPr lang="ru-RU" b="1" dirty="0">
                <a:latin typeface="Neris Light" pitchFamily="2" charset="0"/>
              </a:rPr>
              <a:t>КОЛЛЕДЖЕЙ</a:t>
            </a:r>
          </a:p>
          <a:p>
            <a:pPr>
              <a:lnSpc>
                <a:spcPct val="120000"/>
              </a:lnSpc>
              <a:buClr>
                <a:srgbClr val="A32CDF"/>
              </a:buClr>
            </a:pPr>
            <a:r>
              <a:rPr lang="ru-RU" sz="1400" dirty="0" smtClean="0">
                <a:solidFill>
                  <a:schemeClr val="tx2"/>
                </a:solidFill>
              </a:rPr>
              <a:t>ЖБК-1 является  практико-ориентированной площадкой для подготовки будущих специалистов. На </a:t>
            </a:r>
            <a:r>
              <a:rPr lang="ru-RU" sz="1400" dirty="0">
                <a:solidFill>
                  <a:schemeClr val="tx2"/>
                </a:solidFill>
              </a:rPr>
              <a:t>предприятии заключены договоры о партнерстве с организациями профессионального образования области: Белгородский механико-технологический </a:t>
            </a:r>
            <a:r>
              <a:rPr lang="ru-RU" sz="1400" dirty="0" smtClean="0">
                <a:solidFill>
                  <a:schemeClr val="tx2"/>
                </a:solidFill>
              </a:rPr>
              <a:t>колледж, </a:t>
            </a:r>
            <a:r>
              <a:rPr lang="ru-RU" sz="1400" dirty="0">
                <a:solidFill>
                  <a:schemeClr val="tx2"/>
                </a:solidFill>
              </a:rPr>
              <a:t>для которого мы  </a:t>
            </a:r>
            <a:r>
              <a:rPr lang="ru-RU" sz="1400" dirty="0" smtClean="0">
                <a:solidFill>
                  <a:schemeClr val="tx2"/>
                </a:solidFill>
              </a:rPr>
              <a:t>являемся </a:t>
            </a:r>
            <a:r>
              <a:rPr lang="ru-RU" sz="1400" dirty="0">
                <a:solidFill>
                  <a:schemeClr val="tx2"/>
                </a:solidFill>
              </a:rPr>
              <a:t>«якорным работодателем» и </a:t>
            </a:r>
            <a:r>
              <a:rPr lang="ru-RU" sz="1400" dirty="0" smtClean="0">
                <a:solidFill>
                  <a:schemeClr val="tx2"/>
                </a:solidFill>
              </a:rPr>
              <a:t>работодателем - партнером </a:t>
            </a:r>
            <a:r>
              <a:rPr lang="ru-RU" sz="1400" dirty="0">
                <a:solidFill>
                  <a:schemeClr val="tx2"/>
                </a:solidFill>
              </a:rPr>
              <a:t>для Белгородского строительного, политехнического и индустриального </a:t>
            </a:r>
            <a:r>
              <a:rPr lang="ru-RU" sz="1400" dirty="0" smtClean="0">
                <a:solidFill>
                  <a:schemeClr val="tx2"/>
                </a:solidFill>
              </a:rPr>
              <a:t>колледжей.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1" name="Текст 23">
            <a:extLst>
              <a:ext uri="{FF2B5EF4-FFF2-40B4-BE49-F238E27FC236}">
                <a16:creationId xmlns="" xmlns:a16="http://schemas.microsoft.com/office/drawing/2014/main" id="{8416FB1B-43AA-994E-ADA7-67AE7E6085BB}"/>
              </a:ext>
            </a:extLst>
          </p:cNvPr>
          <p:cNvSpPr txBox="1">
            <a:spLocks/>
          </p:cNvSpPr>
          <p:nvPr/>
        </p:nvSpPr>
        <p:spPr>
          <a:xfrm>
            <a:off x="807967" y="2475110"/>
            <a:ext cx="4623404" cy="2002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ris Thin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b="1" dirty="0" smtClean="0">
                <a:latin typeface="Neris Light" pitchFamily="2" charset="0"/>
              </a:rPr>
              <a:t>ВОСПИТАННИКИ </a:t>
            </a:r>
            <a:r>
              <a:rPr lang="ru-RU" b="1" dirty="0">
                <a:latin typeface="Neris Light" pitchFamily="2" charset="0"/>
              </a:rPr>
              <a:t>ДЕТСКИХ ДОМОВ </a:t>
            </a:r>
          </a:p>
          <a:p>
            <a:pPr algn="r">
              <a:buClr>
                <a:srgbClr val="A32CDF"/>
              </a:buClr>
            </a:pPr>
            <a:r>
              <a:rPr lang="ru-RU" sz="1600" dirty="0">
                <a:solidFill>
                  <a:schemeClr val="tx2"/>
                </a:solidFill>
              </a:rPr>
              <a:t>В</a:t>
            </a:r>
            <a:r>
              <a:rPr lang="ru-RU" sz="1600" dirty="0" smtClean="0">
                <a:solidFill>
                  <a:schemeClr val="tx2"/>
                </a:solidFill>
              </a:rPr>
              <a:t>оспитанники </a:t>
            </a:r>
            <a:r>
              <a:rPr lang="ru-RU" sz="1600" dirty="0">
                <a:solidFill>
                  <a:schemeClr val="tx2"/>
                </a:solidFill>
              </a:rPr>
              <a:t>ЧУ «Разуменский дом детства» включены в многоуровневую систему </a:t>
            </a:r>
            <a:r>
              <a:rPr lang="ru-RU" sz="1600" dirty="0" smtClean="0">
                <a:solidFill>
                  <a:schemeClr val="tx2"/>
                </a:solidFill>
              </a:rPr>
              <a:t>профориентации, трудоустройства, наставничества  и как следствие успешной социализации в будущем 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8" name="Текст 23">
            <a:extLst>
              <a:ext uri="{FF2B5EF4-FFF2-40B4-BE49-F238E27FC236}">
                <a16:creationId xmlns="" xmlns:a16="http://schemas.microsoft.com/office/drawing/2014/main" id="{B66B5BF1-68B2-A843-A761-1A17FD11D5BA}"/>
              </a:ext>
            </a:extLst>
          </p:cNvPr>
          <p:cNvSpPr txBox="1">
            <a:spLocks/>
          </p:cNvSpPr>
          <p:nvPr/>
        </p:nvSpPr>
        <p:spPr>
          <a:xfrm>
            <a:off x="1030310" y="4477112"/>
            <a:ext cx="4620659" cy="2002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ris Thin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b="1" dirty="0" smtClean="0">
                <a:latin typeface="Neris Light" pitchFamily="2" charset="0"/>
              </a:rPr>
              <a:t>ШКОЛЬНИКИ РЕГИОНА </a:t>
            </a:r>
            <a:endParaRPr lang="ru-RU" b="1" dirty="0">
              <a:latin typeface="Neris Light" pitchFamily="2" charset="0"/>
            </a:endParaRPr>
          </a:p>
          <a:p>
            <a:pPr algn="r">
              <a:buClr>
                <a:srgbClr val="A32CDF"/>
              </a:buClr>
            </a:pP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>
                <a:solidFill>
                  <a:schemeClr val="tx2"/>
                </a:solidFill>
              </a:rPr>
              <a:t>В</a:t>
            </a:r>
            <a:r>
              <a:rPr lang="ru-RU" sz="1600" dirty="0" smtClean="0">
                <a:solidFill>
                  <a:schemeClr val="tx2"/>
                </a:solidFill>
              </a:rPr>
              <a:t>озможность трудоустройства  подростков в том числе </a:t>
            </a:r>
            <a:r>
              <a:rPr lang="ru-RU" sz="1600" dirty="0">
                <a:solidFill>
                  <a:schemeClr val="tx2"/>
                </a:solidFill>
              </a:rPr>
              <a:t>детей работников </a:t>
            </a:r>
            <a:r>
              <a:rPr lang="ru-RU" sz="1600" dirty="0" smtClean="0">
                <a:solidFill>
                  <a:schemeClr val="tx2"/>
                </a:solidFill>
              </a:rPr>
              <a:t>предприятия. Это включает в себя летнее трудоустройство, первый опыт в трудовой деятельности и содействие  в выборе профессии  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3949" y="530766"/>
            <a:ext cx="74589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/>
                </a:solidFill>
                <a:latin typeface="Neris Black"/>
              </a:rPr>
              <a:t>ЦЕЛЕВАЯ </a:t>
            </a:r>
            <a:endParaRPr lang="ru-RU" sz="3600" b="1" dirty="0" smtClean="0">
              <a:solidFill>
                <a:schemeClr val="accent1"/>
              </a:solidFill>
              <a:latin typeface="Neris Black"/>
            </a:endParaRPr>
          </a:p>
          <a:p>
            <a:r>
              <a:rPr lang="ru-RU" sz="3600" b="1" dirty="0" smtClean="0">
                <a:solidFill>
                  <a:schemeClr val="accent1"/>
                </a:solidFill>
                <a:latin typeface="Neris Black"/>
              </a:rPr>
              <a:t>АУДИТОРИЯ </a:t>
            </a:r>
            <a:endParaRPr lang="ru-RU" sz="3600" b="1" dirty="0">
              <a:solidFill>
                <a:schemeClr val="accent1"/>
              </a:solidFill>
              <a:latin typeface="Neris Black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 bwMode="auto">
          <a:xfrm>
            <a:off x="7101604" y="3180583"/>
            <a:ext cx="4386351" cy="320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302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590373-AD30-0D4A-8AED-AAEA3F06D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523" y="317792"/>
            <a:ext cx="8402366" cy="874466"/>
          </a:xfrm>
        </p:spPr>
        <p:txBody>
          <a:bodyPr/>
          <a:lstStyle/>
          <a:p>
            <a:r>
              <a:rPr lang="ru-RU" sz="1200" dirty="0" smtClean="0">
                <a:solidFill>
                  <a:schemeClr val="accent1"/>
                </a:solidFill>
              </a:rPr>
              <a:t>Уровень 1       </a:t>
            </a:r>
            <a:r>
              <a:rPr lang="ru-RU" sz="2800" dirty="0" smtClean="0">
                <a:solidFill>
                  <a:schemeClr val="accent1"/>
                </a:solidFill>
              </a:rPr>
              <a:t>КАЛЕЙДОСКОП ПРОФЕССИЙ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E28793A1-3590-8A45-843C-43CD6EC2146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4" r="16694"/>
          <a:stretch/>
        </p:blipFill>
        <p:spPr>
          <a:xfrm>
            <a:off x="9374587" y="1280158"/>
            <a:ext cx="1812897" cy="1812897"/>
          </a:xfrm>
          <a:custGeom>
            <a:avLst/>
            <a:gdLst>
              <a:gd name="connsiteX0" fmla="*/ 0 w 2194558"/>
              <a:gd name="connsiteY0" fmla="*/ 2194558 h 2194558"/>
              <a:gd name="connsiteX1" fmla="*/ 0 w 2194558"/>
              <a:gd name="connsiteY1" fmla="*/ 0 h 2194558"/>
              <a:gd name="connsiteX2" fmla="*/ 2194558 w 2194558"/>
              <a:gd name="connsiteY2" fmla="*/ 0 h 2194558"/>
              <a:gd name="connsiteX3" fmla="*/ 2194558 w 2194558"/>
              <a:gd name="connsiteY3" fmla="*/ 2194558 h 219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4558" h="2194558">
                <a:moveTo>
                  <a:pt x="0" y="2194558"/>
                </a:moveTo>
                <a:lnTo>
                  <a:pt x="0" y="0"/>
                </a:lnTo>
                <a:lnTo>
                  <a:pt x="2194558" y="0"/>
                </a:lnTo>
                <a:lnTo>
                  <a:pt x="2194558" y="2194558"/>
                </a:lnTo>
                <a:close/>
              </a:path>
            </a:pathLst>
          </a:cu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9B45D7B-1B28-9042-8357-3B7AB5EED42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7251589" y="1350998"/>
            <a:ext cx="1805670" cy="1805670"/>
          </a:xfrm>
          <a:custGeom>
            <a:avLst/>
            <a:gdLst>
              <a:gd name="connsiteX0" fmla="*/ 0 w 2194558"/>
              <a:gd name="connsiteY0" fmla="*/ 2194558 h 2194558"/>
              <a:gd name="connsiteX1" fmla="*/ 0 w 2194558"/>
              <a:gd name="connsiteY1" fmla="*/ 0 h 2194558"/>
              <a:gd name="connsiteX2" fmla="*/ 2194558 w 2194558"/>
              <a:gd name="connsiteY2" fmla="*/ 0 h 2194558"/>
              <a:gd name="connsiteX3" fmla="*/ 2194558 w 2194558"/>
              <a:gd name="connsiteY3" fmla="*/ 2194558 h 219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4558" h="2194558">
                <a:moveTo>
                  <a:pt x="0" y="2194558"/>
                </a:moveTo>
                <a:lnTo>
                  <a:pt x="0" y="0"/>
                </a:lnTo>
                <a:lnTo>
                  <a:pt x="2194558" y="0"/>
                </a:lnTo>
                <a:lnTo>
                  <a:pt x="2194558" y="2194558"/>
                </a:lnTo>
                <a:close/>
              </a:path>
            </a:pathLst>
          </a:cu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AB17DEC6-238F-3146-9F5E-BA2814F9096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5207678" y="1386145"/>
            <a:ext cx="1762571" cy="1762571"/>
          </a:xfrm>
          <a:custGeom>
            <a:avLst/>
            <a:gdLst>
              <a:gd name="connsiteX0" fmla="*/ 0 w 2194558"/>
              <a:gd name="connsiteY0" fmla="*/ 2194558 h 2194558"/>
              <a:gd name="connsiteX1" fmla="*/ 0 w 2194558"/>
              <a:gd name="connsiteY1" fmla="*/ 0 h 2194558"/>
              <a:gd name="connsiteX2" fmla="*/ 2194558 w 2194558"/>
              <a:gd name="connsiteY2" fmla="*/ 0 h 2194558"/>
              <a:gd name="connsiteX3" fmla="*/ 2194558 w 2194558"/>
              <a:gd name="connsiteY3" fmla="*/ 2194558 h 219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4558" h="2194558">
                <a:moveTo>
                  <a:pt x="0" y="2194558"/>
                </a:moveTo>
                <a:lnTo>
                  <a:pt x="0" y="0"/>
                </a:lnTo>
                <a:lnTo>
                  <a:pt x="2194558" y="0"/>
                </a:lnTo>
                <a:lnTo>
                  <a:pt x="2194558" y="2194558"/>
                </a:lnTo>
                <a:close/>
              </a:path>
            </a:pathLst>
          </a:cu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46CAF3D9-473C-9449-9ED9-2095B8B012E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8" r="16648"/>
          <a:stretch/>
        </p:blipFill>
        <p:spPr>
          <a:xfrm>
            <a:off x="3081034" y="1340643"/>
            <a:ext cx="1749287" cy="1749287"/>
          </a:xfrm>
          <a:custGeom>
            <a:avLst/>
            <a:gdLst>
              <a:gd name="connsiteX0" fmla="*/ 0 w 2194558"/>
              <a:gd name="connsiteY0" fmla="*/ 2194558 h 2194558"/>
              <a:gd name="connsiteX1" fmla="*/ 0 w 2194558"/>
              <a:gd name="connsiteY1" fmla="*/ 0 h 2194558"/>
              <a:gd name="connsiteX2" fmla="*/ 2194558 w 2194558"/>
              <a:gd name="connsiteY2" fmla="*/ 0 h 2194558"/>
              <a:gd name="connsiteX3" fmla="*/ 2194558 w 2194558"/>
              <a:gd name="connsiteY3" fmla="*/ 2194558 h 219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4558" h="2194558">
                <a:moveTo>
                  <a:pt x="0" y="2194558"/>
                </a:moveTo>
                <a:lnTo>
                  <a:pt x="0" y="0"/>
                </a:lnTo>
                <a:lnTo>
                  <a:pt x="2194558" y="0"/>
                </a:lnTo>
                <a:lnTo>
                  <a:pt x="2194558" y="2194558"/>
                </a:ln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1FF940B-83D6-9D4F-B87E-99046FC0B648}"/>
              </a:ext>
            </a:extLst>
          </p:cNvPr>
          <p:cNvSpPr txBox="1"/>
          <p:nvPr/>
        </p:nvSpPr>
        <p:spPr>
          <a:xfrm>
            <a:off x="5087154" y="5398253"/>
            <a:ext cx="1838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 err="1" smtClean="0">
                <a:solidFill>
                  <a:schemeClr val="accent1"/>
                </a:solidFill>
                <a:latin typeface="Neris Light" pitchFamily="2" charset="0"/>
              </a:rPr>
              <a:t>Проф-ориентацион</a:t>
            </a:r>
            <a:r>
              <a:rPr lang="ru-RU" b="1" dirty="0" smtClean="0">
                <a:solidFill>
                  <a:schemeClr val="accent1"/>
                </a:solidFill>
                <a:latin typeface="Neris Light" pitchFamily="2" charset="0"/>
              </a:rPr>
              <a:t>- </a:t>
            </a:r>
            <a:r>
              <a:rPr lang="ru-RU" b="1" dirty="0" err="1" smtClean="0">
                <a:solidFill>
                  <a:schemeClr val="accent1"/>
                </a:solidFill>
                <a:latin typeface="Neris Light" pitchFamily="2" charset="0"/>
              </a:rPr>
              <a:t>ные</a:t>
            </a:r>
            <a:r>
              <a:rPr lang="ru-RU" b="1" dirty="0" smtClean="0">
                <a:solidFill>
                  <a:schemeClr val="accent1"/>
                </a:solidFill>
                <a:latin typeface="Neris Light" pitchFamily="2" charset="0"/>
              </a:rPr>
              <a:t> встречи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EA14A86-C509-FD42-A875-001AD9A8ACB4}"/>
              </a:ext>
            </a:extLst>
          </p:cNvPr>
          <p:cNvSpPr txBox="1"/>
          <p:nvPr/>
        </p:nvSpPr>
        <p:spPr>
          <a:xfrm>
            <a:off x="7108466" y="5398254"/>
            <a:ext cx="1932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chemeClr val="accent1"/>
                </a:solidFill>
                <a:latin typeface="Neris Light" pitchFamily="2" charset="0"/>
              </a:rPr>
              <a:t>Ярмарки вакансий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9F77BD7-1E24-0E48-A35E-EB31784925EF}"/>
              </a:ext>
            </a:extLst>
          </p:cNvPr>
          <p:cNvSpPr txBox="1"/>
          <p:nvPr/>
        </p:nvSpPr>
        <p:spPr>
          <a:xfrm>
            <a:off x="9485906" y="5398936"/>
            <a:ext cx="2242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chemeClr val="accent1"/>
                </a:solidFill>
                <a:latin typeface="Neris Light" pitchFamily="2" charset="0"/>
              </a:rPr>
              <a:t>Дни открытых дверей для детей и родителей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="" xmlns:a16="http://schemas.microsoft.com/office/drawing/2014/main" id="{5CB9A503-C5A0-4F40-AA2D-DEF2C26ECF01}"/>
              </a:ext>
            </a:extLst>
          </p:cNvPr>
          <p:cNvGrpSpPr/>
          <p:nvPr/>
        </p:nvGrpSpPr>
        <p:grpSpPr>
          <a:xfrm>
            <a:off x="689385" y="325999"/>
            <a:ext cx="754042" cy="754042"/>
            <a:chOff x="1350616" y="2574002"/>
            <a:chExt cx="1659828" cy="1659828"/>
          </a:xfrm>
        </p:grpSpPr>
        <p:sp>
          <p:nvSpPr>
            <p:cNvPr id="35" name="Скругленный прямоугольник 34">
              <a:extLst>
                <a:ext uri="{FF2B5EF4-FFF2-40B4-BE49-F238E27FC236}">
                  <a16:creationId xmlns="" xmlns:a16="http://schemas.microsoft.com/office/drawing/2014/main" id="{2D1F7DB4-9AF9-564A-8958-6B126FDD7BB7}"/>
                </a:ext>
              </a:extLst>
            </p:cNvPr>
            <p:cNvSpPr/>
            <p:nvPr/>
          </p:nvSpPr>
          <p:spPr>
            <a:xfrm rot="2700000">
              <a:off x="1350616" y="2574002"/>
              <a:ext cx="1659828" cy="1659828"/>
            </a:xfrm>
            <a:prstGeom prst="roundRect">
              <a:avLst>
                <a:gd name="adj" fmla="val 14909"/>
              </a:avLst>
            </a:prstGeom>
            <a:gradFill flip="none" rotWithShape="1">
              <a:gsLst>
                <a:gs pos="100000">
                  <a:srgbClr val="00B0F0"/>
                </a:gs>
                <a:gs pos="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>
                <a:solidFill>
                  <a:schemeClr val="accent3"/>
                </a:solidFill>
              </a:endParaRPr>
            </a:p>
          </p:txBody>
        </p:sp>
        <p:sp>
          <p:nvSpPr>
            <p:cNvPr id="36" name="Скругленный прямоугольник 35">
              <a:extLst>
                <a:ext uri="{FF2B5EF4-FFF2-40B4-BE49-F238E27FC236}">
                  <a16:creationId xmlns="" xmlns:a16="http://schemas.microsoft.com/office/drawing/2014/main" id="{9AE41594-9140-3840-B1C7-0A58A1036058}"/>
                </a:ext>
              </a:extLst>
            </p:cNvPr>
            <p:cNvSpPr/>
            <p:nvPr/>
          </p:nvSpPr>
          <p:spPr>
            <a:xfrm rot="2700000">
              <a:off x="1489421" y="2712807"/>
              <a:ext cx="1382216" cy="1382216"/>
            </a:xfrm>
            <a:prstGeom prst="roundRect">
              <a:avLst>
                <a:gd name="adj" fmla="val 149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49" y="466956"/>
            <a:ext cx="443579" cy="4435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0344" y="1335819"/>
            <a:ext cx="26080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Neris Light" pitchFamily="2" charset="0"/>
              </a:rPr>
              <a:t>Более</a:t>
            </a:r>
            <a:r>
              <a:rPr lang="ru-RU" sz="2000" b="1" dirty="0" smtClean="0">
                <a:latin typeface="Neris Light" pitchFamily="2" charset="0"/>
              </a:rPr>
              <a:t> 200 </a:t>
            </a:r>
            <a:r>
              <a:rPr lang="ru-RU" sz="2400" b="1" dirty="0" smtClean="0">
                <a:latin typeface="Neris Light" pitchFamily="2" charset="0"/>
              </a:rPr>
              <a:t>различных профессий на предприятии </a:t>
            </a:r>
            <a:endParaRPr lang="ru-RU" sz="2400" b="1" dirty="0">
              <a:latin typeface="Neris Ligh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211570" y="3698716"/>
            <a:ext cx="23898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b="1" dirty="0" smtClean="0">
              <a:solidFill>
                <a:prstClr val="black"/>
              </a:solidFill>
              <a:latin typeface="Neris Light" pitchFamily="2" charset="0"/>
            </a:endParaRPr>
          </a:p>
          <a:p>
            <a:pPr lvl="0"/>
            <a:r>
              <a:rPr lang="ru-RU" sz="2400" b="1" dirty="0" smtClean="0">
                <a:solidFill>
                  <a:prstClr val="black"/>
                </a:solidFill>
                <a:latin typeface="Neris Light" pitchFamily="2" charset="0"/>
              </a:rPr>
              <a:t>Мероприятия по </a:t>
            </a:r>
            <a:r>
              <a:rPr lang="ru-RU" sz="2400" b="1" dirty="0" err="1" smtClean="0">
                <a:solidFill>
                  <a:prstClr val="black"/>
                </a:solidFill>
                <a:latin typeface="Neris Light" pitchFamily="2" charset="0"/>
              </a:rPr>
              <a:t>профориен</a:t>
            </a:r>
            <a:r>
              <a:rPr lang="ru-RU" sz="2400" b="1" dirty="0" smtClean="0">
                <a:solidFill>
                  <a:prstClr val="black"/>
                </a:solidFill>
                <a:latin typeface="Neris Light" pitchFamily="2" charset="0"/>
              </a:rPr>
              <a:t>- </a:t>
            </a:r>
            <a:r>
              <a:rPr lang="ru-RU" sz="2400" b="1" dirty="0" err="1" smtClean="0">
                <a:solidFill>
                  <a:prstClr val="black"/>
                </a:solidFill>
                <a:latin typeface="Neris Light" pitchFamily="2" charset="0"/>
              </a:rPr>
              <a:t>тации</a:t>
            </a:r>
            <a:r>
              <a:rPr lang="ru-RU" sz="2400" b="1" dirty="0" smtClean="0">
                <a:solidFill>
                  <a:prstClr val="black"/>
                </a:solidFill>
                <a:latin typeface="Neris Light" pitchFamily="2" charset="0"/>
              </a:rPr>
              <a:t> </a:t>
            </a:r>
            <a:endParaRPr lang="ru-RU" sz="2400" b="1" dirty="0">
              <a:solidFill>
                <a:prstClr val="black"/>
              </a:solidFill>
              <a:latin typeface="Neris Light" pitchFamily="2" charset="0"/>
            </a:endParaRPr>
          </a:p>
        </p:txBody>
      </p:sp>
      <p:pic>
        <p:nvPicPr>
          <p:cNvPr id="6146" name="Picture 2" descr="C:\Users\landinva\Desktop\Музей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105" y="3698717"/>
            <a:ext cx="1769262" cy="169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flipH="1">
            <a:off x="2751148" y="5398936"/>
            <a:ext cx="21032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chemeClr val="accent1"/>
                </a:solidFill>
                <a:latin typeface="Neris Light" pitchFamily="2" charset="0"/>
              </a:rPr>
              <a:t>    Экскурсии</a:t>
            </a:r>
            <a:endParaRPr lang="ru-RU" b="1" dirty="0">
              <a:solidFill>
                <a:schemeClr val="accent1"/>
              </a:solidFill>
              <a:latin typeface="Neris Light" pitchFamily="2" charset="0"/>
            </a:endParaRPr>
          </a:p>
        </p:txBody>
      </p:sp>
      <p:pic>
        <p:nvPicPr>
          <p:cNvPr id="6148" name="Picture 4" descr="https://krd.ru/upload/resize_cache/iblock/8be/pnlkk1ppu34scu6blf321gsn5v1zflj4/1284_720_2/YArmarka_vakansi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49" y="3698716"/>
            <a:ext cx="1733383" cy="169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landinva\Desktop\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445" y="3698716"/>
            <a:ext cx="1863429" cy="169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landinva\Desktop\1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295" y="3698716"/>
            <a:ext cx="1765189" cy="169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321D29F1-267C-A644-A822-FA08DF8D05AE}"/>
              </a:ext>
            </a:extLst>
          </p:cNvPr>
          <p:cNvCxnSpPr>
            <a:cxnSpLocks/>
          </p:cNvCxnSpPr>
          <p:nvPr/>
        </p:nvCxnSpPr>
        <p:spPr>
          <a:xfrm>
            <a:off x="2751148" y="1236209"/>
            <a:ext cx="0" cy="1895737"/>
          </a:xfrm>
          <a:prstGeom prst="line">
            <a:avLst/>
          </a:prstGeom>
          <a:noFill/>
          <a:ln w="50800" cap="flat" cmpd="sng" algn="ctr">
            <a:solidFill>
              <a:srgbClr val="0062AE"/>
            </a:solidFill>
            <a:prstDash val="solid"/>
            <a:miter lim="800000"/>
          </a:ln>
          <a:effectLst/>
        </p:spPr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321D29F1-267C-A644-A822-FA08DF8D05AE}"/>
              </a:ext>
            </a:extLst>
          </p:cNvPr>
          <p:cNvCxnSpPr>
            <a:cxnSpLocks/>
          </p:cNvCxnSpPr>
          <p:nvPr/>
        </p:nvCxnSpPr>
        <p:spPr>
          <a:xfrm>
            <a:off x="2751148" y="3687865"/>
            <a:ext cx="0" cy="1895737"/>
          </a:xfrm>
          <a:prstGeom prst="line">
            <a:avLst/>
          </a:prstGeom>
          <a:noFill/>
          <a:ln w="50800" cap="flat" cmpd="sng" algn="ctr">
            <a:solidFill>
              <a:srgbClr val="0062AE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73556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16" y="457201"/>
            <a:ext cx="7951304" cy="481054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chemeClr val="accent1"/>
                </a:solidFill>
                <a:latin typeface="Neris Black"/>
              </a:rPr>
              <a:t>Уровень 2      </a:t>
            </a:r>
            <a:r>
              <a:rPr lang="ru-RU" sz="3100" b="1" dirty="0" smtClean="0">
                <a:solidFill>
                  <a:schemeClr val="accent1"/>
                </a:solidFill>
                <a:latin typeface="Neris Black"/>
              </a:rPr>
              <a:t>Первые  пробы в профессии</a:t>
            </a:r>
            <a:endParaRPr lang="ru-RU" sz="3100" b="1" dirty="0">
              <a:solidFill>
                <a:schemeClr val="accent1"/>
              </a:solidFill>
              <a:latin typeface="Neris Black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Neris Black"/>
              </a:rPr>
              <a:t>Мастер-классы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2000" dirty="0" smtClean="0">
              <a:latin typeface="Neris Black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Neris Black"/>
              </a:rPr>
              <a:t>Трудоустройство в летний период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2000" dirty="0" smtClean="0">
              <a:latin typeface="Neris Black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Neris Black"/>
              </a:rPr>
              <a:t>Встречи  и общение с работниками предприятия</a:t>
            </a:r>
            <a:endParaRPr lang="ru-RU" sz="2000" dirty="0">
              <a:latin typeface="Neris Black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lc="http://schemas.openxmlformats.org/drawingml/2006/lockedCanvas" xmlns="" xmlns:a16="http://schemas.microsoft.com/office/drawing/2014/main" id="{201DC045-E76A-B24F-A51E-79C5EDBFC64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593" y="405516"/>
            <a:ext cx="3656775" cy="27113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landinva\Desktop\профибаттл_2023.mp4_snapshot_16.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17" y="3661576"/>
            <a:ext cx="3513651" cy="30493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landinva\AppData\Local\Microsoft\Windows\INetCache\Content.Word\DSC_242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319" y="2126974"/>
            <a:ext cx="3363402" cy="30692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5369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: скругленные углы 36">
            <a:extLst>
              <a:ext uri="{FF2B5EF4-FFF2-40B4-BE49-F238E27FC236}">
                <a16:creationId xmlns="" xmlns:a16="http://schemas.microsoft.com/office/drawing/2014/main" id="{42B0C9AD-9281-4129-BE93-29F840BD541E}"/>
              </a:ext>
            </a:extLst>
          </p:cNvPr>
          <p:cNvSpPr/>
          <p:nvPr/>
        </p:nvSpPr>
        <p:spPr>
          <a:xfrm>
            <a:off x="3825873" y="5167916"/>
            <a:ext cx="2162175" cy="89535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rgbClr val="00B0F0"/>
              </a:gs>
            </a:gsLst>
            <a:lin ang="2400000" scaled="0"/>
          </a:gradFill>
          <a:ln>
            <a:noFill/>
          </a:ln>
          <a:effectLst>
            <a:outerShdw blurRad="254000" dist="127000" dir="8100000" sx="107000" sy="107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9A0F678D-B1EC-4CCF-9C30-B34284AED9AD}"/>
              </a:ext>
            </a:extLst>
          </p:cNvPr>
          <p:cNvSpPr/>
          <p:nvPr/>
        </p:nvSpPr>
        <p:spPr>
          <a:xfrm>
            <a:off x="4228305" y="5596954"/>
            <a:ext cx="3199280" cy="466725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525B9E8F-0AA0-49C7-87B4-C1CCED341E6A}"/>
              </a:ext>
            </a:extLst>
          </p:cNvPr>
          <p:cNvGrpSpPr/>
          <p:nvPr/>
        </p:nvGrpSpPr>
        <p:grpSpPr>
          <a:xfrm>
            <a:off x="742950" y="2849626"/>
            <a:ext cx="2127250" cy="2127250"/>
            <a:chOff x="742950" y="3041650"/>
            <a:chExt cx="2127250" cy="2127250"/>
          </a:xfrm>
          <a:noFill/>
        </p:grpSpPr>
        <p:sp>
          <p:nvSpPr>
            <p:cNvPr id="2" name="Овал 1">
              <a:extLst>
                <a:ext uri="{FF2B5EF4-FFF2-40B4-BE49-F238E27FC236}">
                  <a16:creationId xmlns="" xmlns:a16="http://schemas.microsoft.com/office/drawing/2014/main" id="{2AA33ABA-E052-4099-A527-757D106F5E1D}"/>
                </a:ext>
              </a:extLst>
            </p:cNvPr>
            <p:cNvSpPr/>
            <p:nvPr/>
          </p:nvSpPr>
          <p:spPr>
            <a:xfrm>
              <a:off x="742950" y="3041650"/>
              <a:ext cx="2127250" cy="2127250"/>
            </a:xfrm>
            <a:prstGeom prst="ellipse">
              <a:avLst/>
            </a:prstGeom>
            <a:noFill/>
            <a:ln w="292100">
              <a:solidFill>
                <a:srgbClr val="A5A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B07E6408-B563-4D35-AC1D-8B97E938170A}"/>
                </a:ext>
              </a:extLst>
            </p:cNvPr>
            <p:cNvSpPr txBox="1"/>
            <p:nvPr/>
          </p:nvSpPr>
          <p:spPr>
            <a:xfrm>
              <a:off x="918805" y="3812888"/>
              <a:ext cx="1775541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262626"/>
                  </a:solidFill>
                  <a:latin typeface="Raleway" panose="020B0503030101060003" pitchFamily="34" charset="-52"/>
                  <a:ea typeface="Roboto" panose="02000000000000000000" pitchFamily="2" charset="0"/>
                  <a:cs typeface="Roboto" panose="02000000000000000000" pitchFamily="2" charset="0"/>
                </a:rPr>
                <a:t>ПРЕДПРИЯТИЕ</a:t>
              </a:r>
            </a:p>
            <a:p>
              <a:pPr algn="ctr"/>
              <a:r>
                <a:rPr lang="ru-RU" sz="1600" b="1" dirty="0" smtClean="0">
                  <a:solidFill>
                    <a:srgbClr val="262626"/>
                  </a:solidFill>
                  <a:latin typeface="Raleway" panose="020B0503030101060003" pitchFamily="34" charset="-52"/>
                  <a:ea typeface="Roboto" panose="02000000000000000000" pitchFamily="2" charset="0"/>
                  <a:cs typeface="Roboto" panose="02000000000000000000" pitchFamily="2" charset="0"/>
                </a:rPr>
                <a:t>ЖБК-1</a:t>
              </a:r>
              <a:endParaRPr lang="ru-RU" sz="1600" dirty="0">
                <a:solidFill>
                  <a:srgbClr val="262626"/>
                </a:solidFill>
                <a:latin typeface="Raleway" panose="020B0503030101060003" pitchFamily="34" charset="-52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C3DBC42E-9B20-4069-A659-0A39EFD75823}"/>
              </a:ext>
            </a:extLst>
          </p:cNvPr>
          <p:cNvGrpSpPr/>
          <p:nvPr/>
        </p:nvGrpSpPr>
        <p:grpSpPr>
          <a:xfrm>
            <a:off x="209237" y="2224946"/>
            <a:ext cx="3272775" cy="3366644"/>
            <a:chOff x="209237" y="2416970"/>
            <a:chExt cx="3272775" cy="3366644"/>
          </a:xfrm>
        </p:grpSpPr>
        <p:sp>
          <p:nvSpPr>
            <p:cNvPr id="5" name="Дуга 4">
              <a:extLst>
                <a:ext uri="{FF2B5EF4-FFF2-40B4-BE49-F238E27FC236}">
                  <a16:creationId xmlns="" xmlns:a16="http://schemas.microsoft.com/office/drawing/2014/main" id="{F3A1766D-3320-470D-8F7A-02BF37E1CE4A}"/>
                </a:ext>
              </a:extLst>
            </p:cNvPr>
            <p:cNvSpPr/>
            <p:nvPr/>
          </p:nvSpPr>
          <p:spPr>
            <a:xfrm rot="19335950">
              <a:off x="209237" y="2456561"/>
              <a:ext cx="3272775" cy="3283615"/>
            </a:xfrm>
            <a:prstGeom prst="arc">
              <a:avLst>
                <a:gd name="adj1" fmla="val 18573752"/>
                <a:gd name="adj2" fmla="val 7558807"/>
              </a:avLst>
            </a:prstGeom>
            <a:ln w="28575">
              <a:solidFill>
                <a:srgbClr val="A5A5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>
              <a:extLst>
                <a:ext uri="{FF2B5EF4-FFF2-40B4-BE49-F238E27FC236}">
                  <a16:creationId xmlns="" xmlns:a16="http://schemas.microsoft.com/office/drawing/2014/main" id="{F83318A6-C962-4031-AF6C-B13C81AAA9A3}"/>
                </a:ext>
              </a:extLst>
            </p:cNvPr>
            <p:cNvSpPr/>
            <p:nvPr/>
          </p:nvSpPr>
          <p:spPr>
            <a:xfrm>
              <a:off x="1821657" y="2416970"/>
              <a:ext cx="90488" cy="90488"/>
            </a:xfrm>
            <a:prstGeom prst="ellipse">
              <a:avLst/>
            </a:prstGeom>
            <a:solidFill>
              <a:srgbClr val="A5A5A5"/>
            </a:solidFill>
            <a:ln>
              <a:solidFill>
                <a:srgbClr val="A4A4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394F9F77-C557-4BF2-A45A-22E752F0C6AB}"/>
                </a:ext>
              </a:extLst>
            </p:cNvPr>
            <p:cNvSpPr/>
            <p:nvPr/>
          </p:nvSpPr>
          <p:spPr>
            <a:xfrm>
              <a:off x="1821657" y="5693126"/>
              <a:ext cx="90488" cy="90488"/>
            </a:xfrm>
            <a:prstGeom prst="ellipse">
              <a:avLst/>
            </a:prstGeom>
            <a:solidFill>
              <a:srgbClr val="A5A5A5"/>
            </a:solidFill>
            <a:ln>
              <a:solidFill>
                <a:srgbClr val="A4A4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E4ADFAD1-6231-41DF-805C-F3325D611745}"/>
              </a:ext>
            </a:extLst>
          </p:cNvPr>
          <p:cNvSpPr/>
          <p:nvPr/>
        </p:nvSpPr>
        <p:spPr>
          <a:xfrm>
            <a:off x="2800350" y="2576576"/>
            <a:ext cx="336550" cy="33655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rgbClr val="00B0F0"/>
              </a:gs>
            </a:gsLst>
            <a:lin ang="2400000" scaled="0"/>
          </a:gradFill>
          <a:ln>
            <a:noFill/>
          </a:ln>
          <a:effectLst>
            <a:outerShdw blurRad="254000" dist="127000" dir="8100000" sx="107000" sy="107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2E90FEDE-5E5E-4902-AFDE-1307B5433D0F}"/>
              </a:ext>
            </a:extLst>
          </p:cNvPr>
          <p:cNvSpPr/>
          <p:nvPr/>
        </p:nvSpPr>
        <p:spPr>
          <a:xfrm>
            <a:off x="3321050" y="3744976"/>
            <a:ext cx="336550" cy="33655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rgbClr val="00B0F0"/>
              </a:gs>
            </a:gsLst>
            <a:lin ang="2400000" scaled="0"/>
          </a:gradFill>
          <a:ln>
            <a:noFill/>
          </a:ln>
          <a:effectLst>
            <a:outerShdw blurRad="254000" dist="127000" dir="8100000" sx="107000" sy="107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828DB465-1BDC-4582-89B5-87A3093617CC}"/>
              </a:ext>
            </a:extLst>
          </p:cNvPr>
          <p:cNvSpPr/>
          <p:nvPr/>
        </p:nvSpPr>
        <p:spPr>
          <a:xfrm>
            <a:off x="2800350" y="4918456"/>
            <a:ext cx="336550" cy="33655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rgbClr val="00B0F0"/>
              </a:gs>
            </a:gsLst>
            <a:lin ang="2400000" scaled="0"/>
          </a:gradFill>
          <a:ln>
            <a:noFill/>
          </a:ln>
          <a:effectLst>
            <a:outerShdw blurRad="254000" dist="127000" dir="8100000" sx="107000" sy="107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0CB91CB8-5566-480A-8A34-8B0197E111F7}"/>
              </a:ext>
            </a:extLst>
          </p:cNvPr>
          <p:cNvCxnSpPr>
            <a:cxnSpLocks/>
          </p:cNvCxnSpPr>
          <p:nvPr/>
        </p:nvCxnSpPr>
        <p:spPr>
          <a:xfrm flipV="1">
            <a:off x="3200400" y="2344007"/>
            <a:ext cx="557213" cy="268129"/>
          </a:xfrm>
          <a:prstGeom prst="line">
            <a:avLst/>
          </a:prstGeom>
          <a:ln w="19050">
            <a:solidFill>
              <a:srgbClr val="A5A5A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57F86C11-C13E-4D17-A9EA-2C87A0B809D4}"/>
              </a:ext>
            </a:extLst>
          </p:cNvPr>
          <p:cNvCxnSpPr>
            <a:cxnSpLocks/>
          </p:cNvCxnSpPr>
          <p:nvPr/>
        </p:nvCxnSpPr>
        <p:spPr>
          <a:xfrm flipV="1">
            <a:off x="3860800" y="3910790"/>
            <a:ext cx="744538" cy="1"/>
          </a:xfrm>
          <a:prstGeom prst="line">
            <a:avLst/>
          </a:prstGeom>
          <a:ln w="19050">
            <a:solidFill>
              <a:srgbClr val="A5A5A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086E80D2-5673-4908-86CB-779CF9555E0D}"/>
              </a:ext>
            </a:extLst>
          </p:cNvPr>
          <p:cNvCxnSpPr>
            <a:cxnSpLocks/>
          </p:cNvCxnSpPr>
          <p:nvPr/>
        </p:nvCxnSpPr>
        <p:spPr>
          <a:xfrm>
            <a:off x="3200400" y="5218892"/>
            <a:ext cx="557213" cy="278684"/>
          </a:xfrm>
          <a:prstGeom prst="line">
            <a:avLst/>
          </a:prstGeom>
          <a:ln w="19050">
            <a:solidFill>
              <a:srgbClr val="A5A5A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Группа 37">
            <a:extLst>
              <a:ext uri="{FF2B5EF4-FFF2-40B4-BE49-F238E27FC236}">
                <a16:creationId xmlns="" xmlns:a16="http://schemas.microsoft.com/office/drawing/2014/main" id="{72ED84EC-AA0F-4021-AB06-6A9CC9B2C03C}"/>
              </a:ext>
            </a:extLst>
          </p:cNvPr>
          <p:cNvGrpSpPr/>
          <p:nvPr/>
        </p:nvGrpSpPr>
        <p:grpSpPr>
          <a:xfrm>
            <a:off x="3819523" y="5185774"/>
            <a:ext cx="873125" cy="873125"/>
            <a:chOff x="3822699" y="1989533"/>
            <a:chExt cx="873125" cy="873125"/>
          </a:xfrm>
          <a:solidFill>
            <a:srgbClr val="FCBD01"/>
          </a:solidFill>
        </p:grpSpPr>
        <p:sp>
          <p:nvSpPr>
            <p:cNvPr id="39" name="Овал 38">
              <a:extLst>
                <a:ext uri="{FF2B5EF4-FFF2-40B4-BE49-F238E27FC236}">
                  <a16:creationId xmlns="" xmlns:a16="http://schemas.microsoft.com/office/drawing/2014/main" id="{5E92A952-E30C-4F0E-8200-9FFCBFC9ABC7}"/>
                </a:ext>
              </a:extLst>
            </p:cNvPr>
            <p:cNvSpPr/>
            <p:nvPr/>
          </p:nvSpPr>
          <p:spPr>
            <a:xfrm>
              <a:off x="3822699" y="1989533"/>
              <a:ext cx="873125" cy="873125"/>
            </a:xfrm>
            <a:prstGeom prst="ellipse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rgbClr val="00B0F0"/>
                </a:gs>
              </a:gsLst>
              <a:lin ang="2400000" scaled="0"/>
            </a:gradFill>
            <a:ln>
              <a:noFill/>
            </a:ln>
            <a:effectLst>
              <a:outerShdw blurRad="254000" dist="127000" dir="8100000" sx="107000" sy="107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Овал 39">
              <a:extLst>
                <a:ext uri="{FF2B5EF4-FFF2-40B4-BE49-F238E27FC236}">
                  <a16:creationId xmlns="" xmlns:a16="http://schemas.microsoft.com/office/drawing/2014/main" id="{0D5C8E31-9A56-4DE8-BB77-D99C052C2E35}"/>
                </a:ext>
              </a:extLst>
            </p:cNvPr>
            <p:cNvSpPr/>
            <p:nvPr/>
          </p:nvSpPr>
          <p:spPr>
            <a:xfrm>
              <a:off x="3886201" y="2046685"/>
              <a:ext cx="745330" cy="745330"/>
            </a:xfrm>
            <a:prstGeom prst="ellipse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rgbClr val="00B0F0"/>
                </a:gs>
              </a:gsLst>
              <a:lin ang="2400000" scaled="0"/>
            </a:gradFill>
            <a:ln>
              <a:noFill/>
            </a:ln>
            <a:effectLst>
              <a:outerShdw blurRad="254000" dist="127000" dir="8100000" sx="107000" sy="107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Овал 19">
            <a:extLst>
              <a:ext uri="{FF2B5EF4-FFF2-40B4-BE49-F238E27FC236}">
                <a16:creationId xmlns="" xmlns:a16="http://schemas.microsoft.com/office/drawing/2014/main" id="{6A75E9E4-6C6F-4C59-8C3B-58FE758C8C6E}"/>
              </a:ext>
            </a:extLst>
          </p:cNvPr>
          <p:cNvSpPr/>
          <p:nvPr/>
        </p:nvSpPr>
        <p:spPr>
          <a:xfrm>
            <a:off x="3883420" y="5249671"/>
            <a:ext cx="745330" cy="7453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E860750A-AA75-4491-89CE-D9257AEA1907}"/>
              </a:ext>
            </a:extLst>
          </p:cNvPr>
          <p:cNvGrpSpPr/>
          <p:nvPr/>
        </p:nvGrpSpPr>
        <p:grpSpPr>
          <a:xfrm>
            <a:off x="7291070" y="1817633"/>
            <a:ext cx="3434842" cy="830997"/>
            <a:chOff x="7291070" y="1855614"/>
            <a:chExt cx="3434842" cy="830997"/>
          </a:xfrm>
        </p:grpSpPr>
        <p:cxnSp>
          <p:nvCxnSpPr>
            <p:cNvPr id="51" name="Прямая соединительная линия 50">
              <a:extLst>
                <a:ext uri="{FF2B5EF4-FFF2-40B4-BE49-F238E27FC236}">
                  <a16:creationId xmlns="" xmlns:a16="http://schemas.microsoft.com/office/drawing/2014/main" id="{1D84EDB3-90DA-4ADF-9705-524280E01C71}"/>
                </a:ext>
              </a:extLst>
            </p:cNvPr>
            <p:cNvCxnSpPr>
              <a:cxnSpLocks/>
            </p:cNvCxnSpPr>
            <p:nvPr/>
          </p:nvCxnSpPr>
          <p:spPr>
            <a:xfrm>
              <a:off x="7291070" y="1859632"/>
              <a:ext cx="0" cy="822960"/>
            </a:xfrm>
            <a:prstGeom prst="line">
              <a:avLst/>
            </a:prstGeom>
            <a:ln w="12700">
              <a:solidFill>
                <a:srgbClr val="A4A4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7C41C8FB-2397-4FD4-932D-976EF9AC4A83}"/>
                </a:ext>
              </a:extLst>
            </p:cNvPr>
            <p:cNvSpPr txBox="1"/>
            <p:nvPr/>
          </p:nvSpPr>
          <p:spPr>
            <a:xfrm>
              <a:off x="7431402" y="1855614"/>
              <a:ext cx="32945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tx2"/>
                  </a:solidFill>
                  <a:latin typeface="Raleway" panose="020B0503030101060003" pitchFamily="34" charset="-52"/>
                  <a:ea typeface="Roboto" panose="02000000000000000000" pitchFamily="2" charset="0"/>
                  <a:cs typeface="Roboto" panose="02000000000000000000" pitchFamily="2" charset="0"/>
                </a:rPr>
                <a:t>Обучение практическим навыкам на производственных площадках предприятия 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A99FCBF4-10A5-484E-8860-D83FB4048766}"/>
              </a:ext>
            </a:extLst>
          </p:cNvPr>
          <p:cNvGrpSpPr/>
          <p:nvPr/>
        </p:nvGrpSpPr>
        <p:grpSpPr>
          <a:xfrm>
            <a:off x="8197850" y="3510248"/>
            <a:ext cx="3232150" cy="830997"/>
            <a:chOff x="8197850" y="3552792"/>
            <a:chExt cx="3232150" cy="830997"/>
          </a:xfrm>
        </p:grpSpPr>
        <p:cxnSp>
          <p:nvCxnSpPr>
            <p:cNvPr id="52" name="Прямая соединительная линия 51">
              <a:extLst>
                <a:ext uri="{FF2B5EF4-FFF2-40B4-BE49-F238E27FC236}">
                  <a16:creationId xmlns="" xmlns:a16="http://schemas.microsoft.com/office/drawing/2014/main" id="{BFF34D9F-D98B-433E-84C5-7AFC867342B3}"/>
                </a:ext>
              </a:extLst>
            </p:cNvPr>
            <p:cNvCxnSpPr>
              <a:cxnSpLocks/>
            </p:cNvCxnSpPr>
            <p:nvPr/>
          </p:nvCxnSpPr>
          <p:spPr>
            <a:xfrm>
              <a:off x="8197850" y="3556810"/>
              <a:ext cx="0" cy="822960"/>
            </a:xfrm>
            <a:prstGeom prst="line">
              <a:avLst/>
            </a:prstGeom>
            <a:ln w="12700">
              <a:solidFill>
                <a:srgbClr val="A4A4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FD886D07-81A3-499D-9D4C-5E2D5EE09740}"/>
                </a:ext>
              </a:extLst>
            </p:cNvPr>
            <p:cNvSpPr txBox="1"/>
            <p:nvPr/>
          </p:nvSpPr>
          <p:spPr>
            <a:xfrm>
              <a:off x="8325800" y="3552792"/>
              <a:ext cx="3104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tx2"/>
                  </a:solidFill>
                  <a:latin typeface="Raleway" panose="020B0503030101060003" pitchFamily="34" charset="-52"/>
                  <a:ea typeface="Roboto" panose="02000000000000000000" pitchFamily="2" charset="0"/>
                  <a:cs typeface="Roboto" panose="02000000000000000000" pitchFamily="2" charset="0"/>
                </a:rPr>
                <a:t>Оплачиваемая производственная практика для студентов 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765517E5-D035-4B12-A453-AFE9645B3F13}"/>
              </a:ext>
            </a:extLst>
          </p:cNvPr>
          <p:cNvGrpSpPr/>
          <p:nvPr/>
        </p:nvGrpSpPr>
        <p:grpSpPr>
          <a:xfrm>
            <a:off x="7856371" y="5186071"/>
            <a:ext cx="3431664" cy="830997"/>
            <a:chOff x="7291070" y="5177062"/>
            <a:chExt cx="3431664" cy="830997"/>
          </a:xfrm>
        </p:grpSpPr>
        <p:cxnSp>
          <p:nvCxnSpPr>
            <p:cNvPr id="53" name="Прямая соединительная линия 52">
              <a:extLst>
                <a:ext uri="{FF2B5EF4-FFF2-40B4-BE49-F238E27FC236}">
                  <a16:creationId xmlns="" xmlns:a16="http://schemas.microsoft.com/office/drawing/2014/main" id="{E984F034-E8A6-47FF-805E-A0E65A002055}"/>
                </a:ext>
              </a:extLst>
            </p:cNvPr>
            <p:cNvCxnSpPr>
              <a:cxnSpLocks/>
            </p:cNvCxnSpPr>
            <p:nvPr/>
          </p:nvCxnSpPr>
          <p:spPr>
            <a:xfrm>
              <a:off x="7291070" y="5181080"/>
              <a:ext cx="0" cy="822960"/>
            </a:xfrm>
            <a:prstGeom prst="line">
              <a:avLst/>
            </a:prstGeom>
            <a:ln w="12700">
              <a:solidFill>
                <a:srgbClr val="A4A4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D65B7D9E-0C29-40D9-A4CB-E545F50A1299}"/>
                </a:ext>
              </a:extLst>
            </p:cNvPr>
            <p:cNvSpPr txBox="1"/>
            <p:nvPr/>
          </p:nvSpPr>
          <p:spPr>
            <a:xfrm>
              <a:off x="7428228" y="5177062"/>
              <a:ext cx="32945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tx2"/>
                  </a:solidFill>
                  <a:latin typeface="Raleway" panose="020B0503030101060003" pitchFamily="34" charset="-52"/>
                  <a:ea typeface="Roboto" panose="02000000000000000000" pitchFamily="2" charset="0"/>
                  <a:cs typeface="Roboto" panose="02000000000000000000" pitchFamily="2" charset="0"/>
                </a:rPr>
                <a:t>Возможность менять направление деятельности в рамках освоения профессии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9CA2A6AA-F005-4A82-BFF4-5BF9CA656F8E}"/>
              </a:ext>
            </a:extLst>
          </p:cNvPr>
          <p:cNvSpPr txBox="1"/>
          <p:nvPr/>
        </p:nvSpPr>
        <p:spPr>
          <a:xfrm>
            <a:off x="4605338" y="5675350"/>
            <a:ext cx="2822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181C12"/>
                </a:solidFill>
                <a:latin typeface="Raleway" panose="020B0503030101060003" pitchFamily="34" charset="-52"/>
                <a:ea typeface="Roboto" panose="02000000000000000000" pitchFamily="2" charset="0"/>
                <a:cs typeface="Roboto" panose="02000000000000000000" pitchFamily="2" charset="0"/>
              </a:rPr>
              <a:t>Профессиональное развитие</a:t>
            </a:r>
          </a:p>
        </p:txBody>
      </p:sp>
      <p:grpSp>
        <p:nvGrpSpPr>
          <p:cNvPr id="66" name="Группа 65">
            <a:extLst>
              <a:ext uri="{FF2B5EF4-FFF2-40B4-BE49-F238E27FC236}">
                <a16:creationId xmlns="" xmlns:a16="http://schemas.microsoft.com/office/drawing/2014/main" id="{6B2176FE-B61F-4CFB-8F92-48705A00463C}"/>
              </a:ext>
            </a:extLst>
          </p:cNvPr>
          <p:cNvGrpSpPr/>
          <p:nvPr/>
        </p:nvGrpSpPr>
        <p:grpSpPr>
          <a:xfrm>
            <a:off x="3822699" y="1784868"/>
            <a:ext cx="4156545" cy="896527"/>
            <a:chOff x="3822699" y="1971675"/>
            <a:chExt cx="4156545" cy="896527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="" xmlns:a16="http://schemas.microsoft.com/office/drawing/2014/main" id="{CEC9AF09-F705-441A-9649-B2AC3EDCC408}"/>
                </a:ext>
              </a:extLst>
            </p:cNvPr>
            <p:cNvSpPr/>
            <p:nvPr/>
          </p:nvSpPr>
          <p:spPr>
            <a:xfrm>
              <a:off x="3829049" y="1971675"/>
              <a:ext cx="2162175" cy="8953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rgbClr val="00B0F0"/>
                </a:gs>
              </a:gsLst>
              <a:lin ang="2400000" scaled="0"/>
            </a:gradFill>
            <a:ln>
              <a:noFill/>
            </a:ln>
            <a:effectLst>
              <a:outerShdw blurRad="254000" dist="127000" dir="8100000" sx="107000" sy="107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="" xmlns:a16="http://schemas.microsoft.com/office/drawing/2014/main" id="{DE33BC55-6848-4305-9E6B-C7DD0CE7AA55}"/>
                </a:ext>
              </a:extLst>
            </p:cNvPr>
            <p:cNvSpPr/>
            <p:nvPr/>
          </p:nvSpPr>
          <p:spPr>
            <a:xfrm>
              <a:off x="4233067" y="2406649"/>
              <a:ext cx="2917672" cy="461553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Овал 21">
              <a:extLst>
                <a:ext uri="{FF2B5EF4-FFF2-40B4-BE49-F238E27FC236}">
                  <a16:creationId xmlns="" xmlns:a16="http://schemas.microsoft.com/office/drawing/2014/main" id="{3DE155CA-0B5B-42C0-88C5-52D12F5B0155}"/>
                </a:ext>
              </a:extLst>
            </p:cNvPr>
            <p:cNvSpPr/>
            <p:nvPr/>
          </p:nvSpPr>
          <p:spPr>
            <a:xfrm>
              <a:off x="3822699" y="1989533"/>
              <a:ext cx="873125" cy="873125"/>
            </a:xfrm>
            <a:prstGeom prst="ellipse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rgbClr val="00B0F0"/>
                </a:gs>
              </a:gsLst>
              <a:lin ang="2400000" scaled="0"/>
            </a:gradFill>
            <a:ln>
              <a:noFill/>
            </a:ln>
            <a:effectLst>
              <a:outerShdw blurRad="254000" dist="127000" dir="8100000" sx="107000" sy="107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="" xmlns:a16="http://schemas.microsoft.com/office/drawing/2014/main" id="{6CAAE80B-D209-4894-965D-6EF4CBFA3E73}"/>
                </a:ext>
              </a:extLst>
            </p:cNvPr>
            <p:cNvSpPr/>
            <p:nvPr/>
          </p:nvSpPr>
          <p:spPr>
            <a:xfrm>
              <a:off x="3886596" y="2053430"/>
              <a:ext cx="745330" cy="7453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22D3A391-C2DB-46B6-938D-C6AD15A34EA9}"/>
                </a:ext>
              </a:extLst>
            </p:cNvPr>
            <p:cNvSpPr txBox="1"/>
            <p:nvPr/>
          </p:nvSpPr>
          <p:spPr>
            <a:xfrm>
              <a:off x="4659310" y="2482048"/>
              <a:ext cx="33199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181C12"/>
                  </a:solidFill>
                  <a:latin typeface="Raleway" panose="020B0503030101060003" pitchFamily="34" charset="-52"/>
                  <a:ea typeface="Roboto" panose="02000000000000000000" pitchFamily="2" charset="0"/>
                  <a:cs typeface="Roboto" panose="02000000000000000000" pitchFamily="2" charset="0"/>
                </a:rPr>
                <a:t>Практика на производстве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89C71F21-A091-4B32-9384-D80B6F4FB391}"/>
                </a:ext>
              </a:extLst>
            </p:cNvPr>
            <p:cNvSpPr txBox="1"/>
            <p:nvPr/>
          </p:nvSpPr>
          <p:spPr>
            <a:xfrm>
              <a:off x="5401869" y="2032507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Raleway" panose="020B0503030101060003" pitchFamily="34" charset="-52"/>
                  <a:ea typeface="Roboto" panose="02000000000000000000" pitchFamily="2" charset="0"/>
                  <a:cs typeface="Roboto" panose="02000000000000000000" pitchFamily="2" charset="0"/>
                </a:rPr>
                <a:t>01</a:t>
              </a:r>
              <a:endParaRPr lang="ru-RU" sz="1600" b="1" dirty="0">
                <a:solidFill>
                  <a:schemeClr val="bg1"/>
                </a:solidFill>
                <a:latin typeface="Raleway" panose="020B0503030101060003" pitchFamily="34" charset="-52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="" xmlns:a16="http://schemas.microsoft.com/office/drawing/2014/main" id="{C7EAE9DA-266A-492A-8888-745369C54EE5}"/>
              </a:ext>
            </a:extLst>
          </p:cNvPr>
          <p:cNvGrpSpPr/>
          <p:nvPr/>
        </p:nvGrpSpPr>
        <p:grpSpPr>
          <a:xfrm>
            <a:off x="4681536" y="3477771"/>
            <a:ext cx="3176972" cy="895951"/>
            <a:chOff x="4681536" y="3659728"/>
            <a:chExt cx="3176972" cy="895951"/>
          </a:xfrm>
        </p:grpSpPr>
        <p:sp>
          <p:nvSpPr>
            <p:cNvPr id="32" name="Прямоугольник: скругленные углы 31">
              <a:extLst>
                <a:ext uri="{FF2B5EF4-FFF2-40B4-BE49-F238E27FC236}">
                  <a16:creationId xmlns="" xmlns:a16="http://schemas.microsoft.com/office/drawing/2014/main" id="{6C0BD781-6C24-4BD9-9DFE-0C6475F2F6E4}"/>
                </a:ext>
              </a:extLst>
            </p:cNvPr>
            <p:cNvSpPr/>
            <p:nvPr/>
          </p:nvSpPr>
          <p:spPr>
            <a:xfrm>
              <a:off x="4687886" y="3659728"/>
              <a:ext cx="2162175" cy="8953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rgbClr val="00B0F0"/>
                </a:gs>
              </a:gsLst>
              <a:lin ang="2400000" scaled="0"/>
            </a:gradFill>
            <a:ln>
              <a:noFill/>
            </a:ln>
            <a:effectLst>
              <a:outerShdw blurRad="254000" dist="127000" dir="8100000" sx="107000" sy="107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="" xmlns:a16="http://schemas.microsoft.com/office/drawing/2014/main" id="{4AABD65A-70C7-4D87-85A4-E6F276266A30}"/>
                </a:ext>
              </a:extLst>
            </p:cNvPr>
            <p:cNvSpPr/>
            <p:nvPr/>
          </p:nvSpPr>
          <p:spPr>
            <a:xfrm>
              <a:off x="5081196" y="4088954"/>
              <a:ext cx="2775175" cy="466725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>
              <a:extLst>
                <a:ext uri="{FF2B5EF4-FFF2-40B4-BE49-F238E27FC236}">
                  <a16:creationId xmlns="" xmlns:a16="http://schemas.microsoft.com/office/drawing/2014/main" id="{6209F01F-F3DA-4AB2-B941-AB3A849552B5}"/>
                </a:ext>
              </a:extLst>
            </p:cNvPr>
            <p:cNvSpPr/>
            <p:nvPr/>
          </p:nvSpPr>
          <p:spPr>
            <a:xfrm>
              <a:off x="4744241" y="3740291"/>
              <a:ext cx="747714" cy="7477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>
              <a:extLst>
                <a:ext uri="{FF2B5EF4-FFF2-40B4-BE49-F238E27FC236}">
                  <a16:creationId xmlns="" xmlns:a16="http://schemas.microsoft.com/office/drawing/2014/main" id="{14E83C57-C04F-4F4E-A71F-7C9DF53D2EEF}"/>
                </a:ext>
              </a:extLst>
            </p:cNvPr>
            <p:cNvSpPr/>
            <p:nvPr/>
          </p:nvSpPr>
          <p:spPr>
            <a:xfrm>
              <a:off x="4681536" y="3677586"/>
              <a:ext cx="873125" cy="873125"/>
            </a:xfrm>
            <a:prstGeom prst="ellipse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rgbClr val="00B0F0"/>
                </a:gs>
              </a:gsLst>
              <a:lin ang="2400000" scaled="0"/>
            </a:gradFill>
            <a:ln>
              <a:noFill/>
            </a:ln>
            <a:effectLst>
              <a:outerShdw blurRad="254000" dist="127000" dir="8100000" sx="107000" sy="107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>
              <a:extLst>
                <a:ext uri="{FF2B5EF4-FFF2-40B4-BE49-F238E27FC236}">
                  <a16:creationId xmlns="" xmlns:a16="http://schemas.microsoft.com/office/drawing/2014/main" id="{0D36F482-1578-4859-AAEF-DC4294603165}"/>
                </a:ext>
              </a:extLst>
            </p:cNvPr>
            <p:cNvSpPr/>
            <p:nvPr/>
          </p:nvSpPr>
          <p:spPr>
            <a:xfrm>
              <a:off x="4745433" y="3741483"/>
              <a:ext cx="745330" cy="7453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56B83883-35AF-4F14-9CF5-8977696D08B0}"/>
                </a:ext>
              </a:extLst>
            </p:cNvPr>
            <p:cNvSpPr txBox="1"/>
            <p:nvPr/>
          </p:nvSpPr>
          <p:spPr>
            <a:xfrm>
              <a:off x="5518187" y="4168768"/>
              <a:ext cx="2340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>
                  <a:solidFill>
                    <a:srgbClr val="181C12"/>
                  </a:solidFill>
                  <a:latin typeface="Raleway" panose="020B0503030101060003" pitchFamily="34" charset="-52"/>
                  <a:ea typeface="Roboto" panose="02000000000000000000" pitchFamily="2" charset="0"/>
                  <a:cs typeface="Roboto" panose="02000000000000000000" pitchFamily="2" charset="0"/>
                </a:rPr>
                <a:t>Оплачиваемая практика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9139C4D1-5294-43B4-97A4-62CF6BFF71A4}"/>
                </a:ext>
              </a:extLst>
            </p:cNvPr>
            <p:cNvSpPr txBox="1"/>
            <p:nvPr/>
          </p:nvSpPr>
          <p:spPr>
            <a:xfrm>
              <a:off x="6199049" y="3706277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Raleway" panose="020B0503030101060003" pitchFamily="34" charset="-52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ru-RU" sz="1600" b="1" dirty="0">
                  <a:solidFill>
                    <a:schemeClr val="bg1"/>
                  </a:solidFill>
                  <a:latin typeface="Raleway" panose="020B0503030101060003" pitchFamily="34" charset="-52"/>
                  <a:ea typeface="Roboto" panose="02000000000000000000" pitchFamily="2" charset="0"/>
                  <a:cs typeface="Roboto" panose="02000000000000000000" pitchFamily="2" charset="0"/>
                </a:rPr>
                <a:t>02</a:t>
              </a: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CE2220CB-11F5-4A1B-8284-DF948B08C101}"/>
              </a:ext>
            </a:extLst>
          </p:cNvPr>
          <p:cNvSpPr txBox="1"/>
          <p:nvPr/>
        </p:nvSpPr>
        <p:spPr>
          <a:xfrm>
            <a:off x="5298231" y="5213158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Raleway" panose="020B0503030101060003" pitchFamily="34" charset="-52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Raleway" panose="020B0503030101060003" pitchFamily="34" charset="-52"/>
                <a:ea typeface="Roboto" panose="02000000000000000000" pitchFamily="2" charset="0"/>
                <a:cs typeface="Roboto" panose="02000000000000000000" pitchFamily="2" charset="0"/>
              </a:rPr>
              <a:t>03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FB080D8F-F447-438D-B6D9-B8F37CFC8013}"/>
              </a:ext>
            </a:extLst>
          </p:cNvPr>
          <p:cNvSpPr txBox="1"/>
          <p:nvPr/>
        </p:nvSpPr>
        <p:spPr>
          <a:xfrm>
            <a:off x="-71454" y="406378"/>
            <a:ext cx="10946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/>
                </a:solidFill>
                <a:latin typeface="Neris Black"/>
              </a:rPr>
              <a:t>Уровень </a:t>
            </a:r>
            <a:r>
              <a:rPr lang="ru-RU" sz="1400" b="1" dirty="0" smtClean="0">
                <a:solidFill>
                  <a:schemeClr val="accent1"/>
                </a:solidFill>
                <a:latin typeface="Neris Black"/>
              </a:rPr>
              <a:t>3   </a:t>
            </a:r>
            <a:r>
              <a:rPr lang="ru-RU" sz="2800" b="1" dirty="0" smtClean="0">
                <a:solidFill>
                  <a:schemeClr val="accent1"/>
                </a:solidFill>
                <a:latin typeface="Neris Black"/>
                <a:ea typeface="Roboto" panose="02000000000000000000" pitchFamily="2" charset="0"/>
                <a:cs typeface="Roboto" panose="02000000000000000000" pitchFamily="2" charset="0"/>
              </a:rPr>
              <a:t>СОДЕЙСТВИЕ В ПОЛУЧЕНИИ ПРОФЕССИИ</a:t>
            </a:r>
            <a:endParaRPr lang="ru-RU" sz="2800" b="1" dirty="0">
              <a:solidFill>
                <a:schemeClr val="accent1"/>
              </a:solidFill>
              <a:latin typeface="Neris Black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363" y="1930040"/>
            <a:ext cx="561746" cy="5617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032" y="3695549"/>
            <a:ext cx="496465" cy="4964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01" y="5313186"/>
            <a:ext cx="576765" cy="57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242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2622</TotalTime>
  <Words>721</Words>
  <Application>Microsoft Office PowerPoint</Application>
  <PresentationFormat>Произвольный</PresentationFormat>
  <Paragraphs>142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Цель практики:</vt:lpstr>
      <vt:lpstr>Презентация PowerPoint</vt:lpstr>
      <vt:lpstr>Презентация PowerPoint</vt:lpstr>
      <vt:lpstr>Уровень 1       КАЛЕЙДОСКОП ПРОФЕССИЙ</vt:lpstr>
      <vt:lpstr>Уровень 2      Первые  пробы в профессии</vt:lpstr>
      <vt:lpstr>Презентация PowerPoint</vt:lpstr>
      <vt:lpstr> Уровень 4        ТРУДОУСТРОЙСТВО</vt:lpstr>
      <vt:lpstr>Презентация PowerPoint</vt:lpstr>
      <vt:lpstr>ЭФФЕКТИВНОСТЬ ПРАКТИКИ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Зорина Анастасия Игоревна</dc:creator>
  <cp:lastModifiedBy>landinva</cp:lastModifiedBy>
  <cp:revision>169</cp:revision>
  <cp:lastPrinted>2024-02-20T08:41:20Z</cp:lastPrinted>
  <dcterms:created xsi:type="dcterms:W3CDTF">2024-02-09T11:43:02Z</dcterms:created>
  <dcterms:modified xsi:type="dcterms:W3CDTF">2024-08-12T08:20:16Z</dcterms:modified>
</cp:coreProperties>
</file>