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80" r:id="rId4"/>
    <p:sldId id="292" r:id="rId5"/>
    <p:sldId id="293" r:id="rId6"/>
    <p:sldId id="294" r:id="rId7"/>
    <p:sldId id="295" r:id="rId8"/>
    <p:sldId id="296" r:id="rId9"/>
    <p:sldId id="291" r:id="rId10"/>
    <p:sldId id="290" r:id="rId11"/>
    <p:sldId id="287" r:id="rId12"/>
    <p:sldId id="28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5136AF-716A-4818-980A-4761FA24ED49}">
          <p14:sldIdLst>
            <p14:sldId id="257"/>
            <p14:sldId id="289"/>
            <p14:sldId id="280"/>
            <p14:sldId id="292"/>
            <p14:sldId id="293"/>
            <p14:sldId id="294"/>
            <p14:sldId id="295"/>
            <p14:sldId id="296"/>
            <p14:sldId id="291"/>
            <p14:sldId id="290"/>
            <p14:sldId id="287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Андреевна Сарычева" initials="ИАС" lastIdx="1" clrIdx="0">
    <p:extLst>
      <p:ext uri="{19B8F6BF-5375-455C-9EA6-DF929625EA0E}">
        <p15:presenceInfo xmlns:p15="http://schemas.microsoft.com/office/powerpoint/2012/main" userId="S-1-5-21-90996545-929851240-139355690-4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F"/>
    <a:srgbClr val="1962E9"/>
    <a:srgbClr val="FFFFFF"/>
    <a:srgbClr val="F72D4F"/>
    <a:srgbClr val="FF0000"/>
    <a:srgbClr val="52D6B7"/>
    <a:srgbClr val="BFABFF"/>
    <a:srgbClr val="FFC761"/>
    <a:srgbClr val="51D4D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2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1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6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7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0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96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2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6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1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54BB-D3A7-4607-963B-BF038A6824ED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8C73-C123-495C-99F2-1C50F319B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6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68179" y="1782297"/>
            <a:ext cx="7772400" cy="1790700"/>
          </a:xfrm>
        </p:spPr>
        <p:txBody>
          <a:bodyPr anchor="t"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Программа стажировок при Правительстве Амурской области «Кадры решают»</a:t>
            </a:r>
            <a:b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1A6BC22D-AEAC-CCC8-05E2-7FF96F6C1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296" y="4101736"/>
            <a:ext cx="5355771" cy="540476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Министерство проектного управления и кадровой политики Амурской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50" y="609370"/>
            <a:ext cx="956854" cy="10926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6663EE-C5A3-AEB1-3844-C151A8A321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79" y="1"/>
            <a:ext cx="529046" cy="52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7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CuadroTexto"/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24349" y="1990981"/>
            <a:ext cx="3726755" cy="538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226746" y="3133312"/>
            <a:ext cx="3301304" cy="1013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045742" y="3149862"/>
            <a:ext cx="3446460" cy="768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4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53681" y="2000192"/>
            <a:ext cx="3230367" cy="948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44BAB-8C22-EC33-6739-6307876B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681" y="190021"/>
            <a:ext cx="7006102" cy="62351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показатели результативности после внедрения кадровой практики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174DE2-0AAF-A67B-8212-1CE82A45B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4411" y="909725"/>
            <a:ext cx="5953925" cy="360607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сезон 2019/20 гг.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6 проектов внедрены в деятельность органов исполнительной власти области; 1 человек является действующим государственным гражданским служащим Амурской области;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сезон 2021/22 гг.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6 стажеров, 6 проектов внедрены; 2 человека трудоустроены в ОИВ; 1 человек в 2024 г. участвует в выборах в Городскую Думу г. Благовещенска;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сезон 2022/23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8 стажеров; 3 человека трудоустроены в ОИВ, 4 продолжили обучение, 1 проходит срочную службу в рядах РА; 7 проектов реализуются органами власти;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сезон 2023/24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5 стажеров; </a:t>
            </a:r>
            <a:r>
              <a:rPr lang="ru-RU" sz="13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4 трудоустроены (ОИВ – 1 чел., подведомственная сеть ОИВ – 1, федеральные ОИВ – 1 чел., продолжает обучение 1 человек); 4 </a:t>
            </a:r>
            <a:r>
              <a:rPr lang="ru-RU" sz="13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проекта внедрены</a:t>
            </a:r>
            <a:endParaRPr lang="ru-RU" sz="1300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dirty="0">
              <a:latin typeface="TT Norms Regular" panose="02000503030000020003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958702B8-F2FB-A96F-D813-5F245C5DF3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8F45FA4C-ACE0-4E74-E9E5-0E183E39F5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9EEAB4-09A6-E210-145B-B645E533E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7" y="951228"/>
            <a:ext cx="2579404" cy="34392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DE5578-2096-9977-075A-EADA984D35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4" y="12588"/>
            <a:ext cx="529046" cy="52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26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CuadroTexto"/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24349" y="1990981"/>
            <a:ext cx="3726755" cy="538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226746" y="3133312"/>
            <a:ext cx="3301304" cy="1013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53681" y="2000192"/>
            <a:ext cx="3230367" cy="948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D809A-E6A7-B174-1AF5-6213489BBD43}"/>
              </a:ext>
            </a:extLst>
          </p:cNvPr>
          <p:cNvSpPr txBox="1">
            <a:spLocks/>
          </p:cNvSpPr>
          <p:nvPr/>
        </p:nvSpPr>
        <p:spPr>
          <a:xfrm>
            <a:off x="192896" y="653785"/>
            <a:ext cx="3093654" cy="724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b="1" dirty="0">
              <a:solidFill>
                <a:srgbClr val="1962E9"/>
              </a:solidFill>
              <a:latin typeface="TT Norms Regular" panose="02000503030000020003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76DCC0-415C-C468-A970-991E8F2D0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4" y="12588"/>
            <a:ext cx="529046" cy="52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16ABC4-2A4C-A814-B1C9-21BAE35083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81" y="116224"/>
            <a:ext cx="3167262" cy="21106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DFBC0E-2557-AC0C-E2D9-53B7D0D605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59" y="74171"/>
            <a:ext cx="3230367" cy="21527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BA7EC3-DE06-D4EE-BBA6-DCF04DB26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49" y="2246911"/>
            <a:ext cx="3308236" cy="22046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9866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4522469"/>
          </a:xfrm>
          <a:prstGeom prst="rect">
            <a:avLst/>
          </a:prstGeom>
          <a:solidFill>
            <a:srgbClr val="196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801660" y="1875767"/>
            <a:ext cx="5540680" cy="495660"/>
          </a:xfrm>
        </p:spPr>
        <p:txBody>
          <a:bodyPr anchor="t">
            <a:normAutofit fontScale="90000"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T Norms Regular" panose="02000503030000020003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chemeClr val="bg1"/>
              </a:solidFill>
              <a:latin typeface="TT Norms Regular" panose="02000503030000020003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01660" y="2375314"/>
            <a:ext cx="5540680" cy="49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www.amurobl.ru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9" y="4650581"/>
            <a:ext cx="691307" cy="345270"/>
          </a:xfrm>
          <a:prstGeom prst="rect">
            <a:avLst/>
          </a:prstGeom>
        </p:spPr>
      </p:pic>
      <p:sp>
        <p:nvSpPr>
          <p:cNvPr id="15" name="3 CuadroTexto"/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4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CuadroTexto"/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045742" y="3149862"/>
            <a:ext cx="3446460" cy="768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FFEEAB-2B41-12CC-2843-1FCFDF33AC55}"/>
              </a:ext>
            </a:extLst>
          </p:cNvPr>
          <p:cNvSpPr txBox="1"/>
          <p:nvPr/>
        </p:nvSpPr>
        <p:spPr>
          <a:xfrm>
            <a:off x="3964576" y="1453378"/>
            <a:ext cx="502267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1962E9"/>
              </a:solidFill>
              <a:latin typeface="TT Norms Regular" panose="02000503030000020003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Дата начала разработки кадровой практики: </a:t>
            </a:r>
            <a:endParaRPr lang="ru-RU" sz="140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2019 год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Дата начала реализации кадровой практики: </a:t>
            </a:r>
          </a:p>
          <a:p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2019 год</a:t>
            </a:r>
          </a:p>
          <a:p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Ожидаемый эффект:</a:t>
            </a:r>
          </a:p>
          <a:p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Реализация предложенных стажёрами проектов, трудоустройство в органы исполнительной власти талантливых, активных, неординарных и амбициозных представителей молодежи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C488CD-E194-F6A2-F212-597219E4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9" y="293914"/>
            <a:ext cx="6897188" cy="122137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Цель: </a:t>
            </a:r>
            <a:r>
              <a:rPr lang="ru-RU" sz="14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формирование комплексной системы привлечения кадров на государственную гражданскую службу Амурской области через реализацию системы профессиональной ориентации и отбора молодежи из числа кандидатов</a:t>
            </a:r>
            <a:br>
              <a:rPr lang="ru-RU" sz="14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7285C6-B442-8153-8030-76F4E57A2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4" y="12588"/>
            <a:ext cx="529046" cy="52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ACCA736-485D-5ADE-608F-BE91F84B6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3" y="1698309"/>
            <a:ext cx="3693459" cy="207757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57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CuadroTexto"/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24349" y="1990981"/>
            <a:ext cx="3726755" cy="538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226746" y="3133312"/>
            <a:ext cx="3301304" cy="1013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114692" y="2013812"/>
            <a:ext cx="4211351" cy="12511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endParaRPr lang="ru-RU" sz="1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053681" y="2000192"/>
            <a:ext cx="3230367" cy="948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25503E-E759-36D2-98EB-254113D18A69}"/>
              </a:ext>
            </a:extLst>
          </p:cNvPr>
          <p:cNvSpPr txBox="1"/>
          <p:nvPr/>
        </p:nvSpPr>
        <p:spPr>
          <a:xfrm>
            <a:off x="438151" y="248748"/>
            <a:ext cx="78835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Задачи кадровой практики: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1B4D8-84C4-22DC-D930-DAA3F53CEB5C}"/>
              </a:ext>
            </a:extLst>
          </p:cNvPr>
          <p:cNvSpPr txBox="1"/>
          <p:nvPr/>
        </p:nvSpPr>
        <p:spPr>
          <a:xfrm>
            <a:off x="4738366" y="975005"/>
            <a:ext cx="4076422" cy="3109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выявление талантливой молодежи, обладающей необходимым потенциалом для успешного прохождения гражданской службы;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профессиональная ориентация перспективных молодых кадров, обеспечение получения стажерами практико-ориентированных знаний и </a:t>
            </a: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умений;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сформировать кадровый потенциал и кадровый резерв с целью последующего трудоустройства и обеспечения востребованности кадрового потенциала перспективных выпускников образовательных организаций, проявивших свои способности в рамках прохождения стажировки</a:t>
            </a:r>
            <a:endParaRPr lang="ru-RU" sz="11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4F91E9-E206-E51E-6D25-078F50C3C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2" y="799985"/>
            <a:ext cx="3551443" cy="346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056815-6FDC-6C7E-52BE-3D216D254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4" y="12588"/>
            <a:ext cx="529046" cy="52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79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BC518-4073-E7A8-5078-CB90339E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895"/>
            <a:ext cx="7886700" cy="40560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Что дает стажировка?</a:t>
            </a:r>
            <a:endParaRPr lang="ru-RU" sz="1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CF93A5-EFB9-AB66-0C6E-0A585069E660}"/>
              </a:ext>
            </a:extLst>
          </p:cNvPr>
          <p:cNvSpPr txBox="1"/>
          <p:nvPr/>
        </p:nvSpPr>
        <p:spPr>
          <a:xfrm>
            <a:off x="159877" y="726653"/>
            <a:ext cx="4330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хороший старт при построении карьеры;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опыт работы по различным направлениям: юриспруденция, экономика, социальная среда, связи с общественностью, журналистика и др.;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A2E4D-34FC-971A-941A-E130ED352A2A}"/>
              </a:ext>
            </a:extLst>
          </p:cNvPr>
          <p:cNvSpPr txBox="1"/>
          <p:nvPr/>
        </p:nvSpPr>
        <p:spPr>
          <a:xfrm>
            <a:off x="4490577" y="3282331"/>
            <a:ext cx="4572000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участие в интересных проектах Правительства Амурской области; </a:t>
            </a:r>
            <a:endParaRPr lang="en-US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уникальный шанс поучаствовать в жизни области, государства;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обучение и развитие во время стажировки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0723319-B6EF-7179-B017-BAAAEDA3DFFF}"/>
              </a:ext>
            </a:extLst>
          </p:cNvPr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30CBC8-CB47-F970-3E17-B6DF78138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2645E8-F9B1-F760-6FFA-4F32428F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sp>
        <p:nvSpPr>
          <p:cNvPr id="14" name="3 CuadroTexto">
            <a:extLst>
              <a:ext uri="{FF2B5EF4-FFF2-40B4-BE49-F238E27FC236}">
                <a16:creationId xmlns:a16="http://schemas.microsoft.com/office/drawing/2014/main" id="{87BB1482-A204-8F86-F2FC-1EAE7F959195}"/>
              </a:ext>
            </a:extLst>
          </p:cNvPr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E7F94C7-8EBE-B26E-8F4B-5E6C9F7421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5689AC-EAF3-C821-03B8-0B64C763D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09" y="779319"/>
            <a:ext cx="3422963" cy="227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C3805C-9947-6CDC-305D-E01E5FA68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743046"/>
            <a:ext cx="3422963" cy="256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AD2C07-B4BE-CCA9-B2AC-0AE8FA7C90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4" y="12588"/>
            <a:ext cx="529046" cy="52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01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F39CE-570C-AB68-09B2-08C51761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37385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Проведение отбора стажеров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45F78-8DE5-AC12-BF11-01ED9EC5E057}"/>
              </a:ext>
            </a:extLst>
          </p:cNvPr>
          <p:cNvSpPr txBox="1"/>
          <p:nvPr/>
        </p:nvSpPr>
        <p:spPr>
          <a:xfrm>
            <a:off x="3788229" y="836100"/>
            <a:ext cx="5225142" cy="3276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645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– заполнение анкеты, представление видеопрезентации с информацией о себе, прохождение тестирования</a:t>
            </a:r>
          </a:p>
          <a:p>
            <a:pPr indent="80645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– собеседование с членами конкурсной комиссии (в состав комиссии входят представители органов власти, представители общественных и молодежных организаций), в ходе которого могут применяться различные методы оценки, включая проведение групповых дискуссий, решение </a:t>
            </a:r>
            <a:r>
              <a:rPr lang="ru-RU" sz="1400" dirty="0" err="1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кейсовых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заданий, подготовку проекта документа и иных письменных работ, решение практических задач </a:t>
            </a:r>
          </a:p>
          <a:p>
            <a:pPr indent="80645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TT Norms Regular" panose="0200050303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6BEB7-7E9F-44B2-649E-DCCB5FFE844E}"/>
              </a:ext>
            </a:extLst>
          </p:cNvPr>
          <p:cNvSpPr txBox="1"/>
          <p:nvPr/>
        </p:nvSpPr>
        <p:spPr>
          <a:xfrm>
            <a:off x="4165098" y="1821029"/>
            <a:ext cx="5664201" cy="366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645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TT Norms Regular" panose="0200050303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63438C1-36F4-0692-DEB4-DF6C3723798A}"/>
              </a:ext>
            </a:extLst>
          </p:cNvPr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025CE5-8355-59D0-14C9-637A645CC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D0A7F8-2561-0C56-2510-3A95ADA47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sp>
        <p:nvSpPr>
          <p:cNvPr id="17" name="3 CuadroTexto">
            <a:extLst>
              <a:ext uri="{FF2B5EF4-FFF2-40B4-BE49-F238E27FC236}">
                <a16:creationId xmlns:a16="http://schemas.microsoft.com/office/drawing/2014/main" id="{975780EF-46BA-3D4C-55C5-E2BFD17CBF4C}"/>
              </a:ext>
            </a:extLst>
          </p:cNvPr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9D02AA-14AA-2B9B-2904-48D7F37659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666614"/>
            <a:ext cx="2860384" cy="179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8F307E-F4F0-73DA-5410-5589BB874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08" y="2611016"/>
            <a:ext cx="2867602" cy="1790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6FC21C-8F20-C88F-1DFB-7A4EC00FE0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4" y="12588"/>
            <a:ext cx="529046" cy="52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58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94D0-A1D8-38A1-970A-71403353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31297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Организация системы обучения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427F8E8F-CE56-70C0-C3BB-C3FF0B4F9F17}"/>
              </a:ext>
            </a:extLst>
          </p:cNvPr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CFB88-AD41-B2A4-1C6C-68A637D5C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CF64FD-A89D-3A4B-C83B-D2DE124B1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70576A8-A6E3-60A6-B8FC-F8352800CE06}"/>
              </a:ext>
            </a:extLst>
          </p:cNvPr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53CAB1-2E32-A502-B1B2-BB488BFB9EBB}"/>
              </a:ext>
            </a:extLst>
          </p:cNvPr>
          <p:cNvSpPr txBox="1"/>
          <p:nvPr/>
        </p:nvSpPr>
        <p:spPr>
          <a:xfrm>
            <a:off x="2889790" y="577763"/>
            <a:ext cx="3364419" cy="1857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645"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и реализуется образовательная программа                       «Введение в проектную деятельность»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D503A1-E6B7-AFC0-DE0C-BE488E8ED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6" y="708267"/>
            <a:ext cx="2403965" cy="240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A0567B-22FA-41F7-A180-E6A7D9367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9" y="2462432"/>
            <a:ext cx="2694229" cy="179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81E33F6-AABD-EF44-2859-20870F302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49" y="683014"/>
            <a:ext cx="2403965" cy="2403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35FBEB-4739-B4BB-CFEB-8934511DC2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4" y="12588"/>
            <a:ext cx="529046" cy="52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40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42F8E95-4E0F-D1FC-12C6-BB0ACA135EB9}"/>
              </a:ext>
            </a:extLst>
          </p:cNvPr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B89C02-7B88-A148-9D95-2BD434354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A0F737-1A86-990E-ACC0-03F129C4D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4FE4B8B6-0D85-D51D-7B06-940ED0B772C3}"/>
              </a:ext>
            </a:extLst>
          </p:cNvPr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FDBA9-21F9-2B42-C2BC-B17E14F98798}"/>
              </a:ext>
            </a:extLst>
          </p:cNvPr>
          <p:cNvSpPr txBox="1"/>
          <p:nvPr/>
        </p:nvSpPr>
        <p:spPr>
          <a:xfrm>
            <a:off x="2139950" y="245030"/>
            <a:ext cx="5229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Мероприятия в рамках проведения стажировки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FE1B2E-0077-B6B9-3589-9FC5D0966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1" y="942502"/>
            <a:ext cx="2654846" cy="1991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E4C985-00D8-A1F3-5680-130424DBF8BA}"/>
              </a:ext>
            </a:extLst>
          </p:cNvPr>
          <p:cNvSpPr txBox="1"/>
          <p:nvPr/>
        </p:nvSpPr>
        <p:spPr>
          <a:xfrm>
            <a:off x="287169" y="3152095"/>
            <a:ext cx="2507341" cy="9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645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заседаниях Законодательного Собрания Амурской области</a:t>
            </a:r>
            <a:endParaRPr lang="ru-RU" sz="18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570D65-82C4-737E-0B27-11EA60911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22" y="1602993"/>
            <a:ext cx="2730138" cy="204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5CA533-1132-C4E5-1271-5176994F43BF}"/>
              </a:ext>
            </a:extLst>
          </p:cNvPr>
          <p:cNvSpPr txBox="1"/>
          <p:nvPr/>
        </p:nvSpPr>
        <p:spPr>
          <a:xfrm>
            <a:off x="3217383" y="3746787"/>
            <a:ext cx="2778468" cy="766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645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Непосредственное погружение в работу выбранного направления</a:t>
            </a:r>
            <a:endParaRPr lang="ru-RU" sz="1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D9AAA9-BA6E-6E4A-9679-AACC1ED0C5BE}"/>
              </a:ext>
            </a:extLst>
          </p:cNvPr>
          <p:cNvSpPr txBox="1"/>
          <p:nvPr/>
        </p:nvSpPr>
        <p:spPr>
          <a:xfrm>
            <a:off x="6371333" y="3152095"/>
            <a:ext cx="2334553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на телевидении</a:t>
            </a:r>
            <a:endParaRPr lang="ru-RU" sz="1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E7A1EA-E7E1-34D0-5F4B-6ACABFD2F8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910841"/>
            <a:ext cx="2922160" cy="1928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8406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992BFA9-9834-67F4-54A0-66F8C43FD71E}"/>
              </a:ext>
            </a:extLst>
          </p:cNvPr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D805D-54BA-A8F4-9869-A20BB6DD7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76A291-1061-0EED-583A-A67F52214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sp>
        <p:nvSpPr>
          <p:cNvPr id="8" name="3 CuadroTexto">
            <a:extLst>
              <a:ext uri="{FF2B5EF4-FFF2-40B4-BE49-F238E27FC236}">
                <a16:creationId xmlns:a16="http://schemas.microsoft.com/office/drawing/2014/main" id="{187E9B2B-5994-56CB-BCFC-47DBC61FDC0A}"/>
              </a:ext>
            </a:extLst>
          </p:cNvPr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2FF3EE7-64C8-E707-D504-5765568FAAC1}"/>
              </a:ext>
            </a:extLst>
          </p:cNvPr>
          <p:cNvSpPr txBox="1">
            <a:spLocks/>
          </p:cNvSpPr>
          <p:nvPr/>
        </p:nvSpPr>
        <p:spPr>
          <a:xfrm>
            <a:off x="628649" y="387664"/>
            <a:ext cx="7999367" cy="644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Оценка совокупных затрат на сопровождение кадровой практики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id="{94DA6433-EF7F-033C-25ED-7E9644A7635B}"/>
              </a:ext>
            </a:extLst>
          </p:cNvPr>
          <p:cNvSpPr txBox="1">
            <a:spLocks/>
          </p:cNvSpPr>
          <p:nvPr/>
        </p:nvSpPr>
        <p:spPr>
          <a:xfrm>
            <a:off x="424623" y="1213673"/>
            <a:ext cx="4147377" cy="33087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762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Оценка совокупных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временных затрат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: </a:t>
            </a:r>
            <a:r>
              <a:rPr lang="ru-RU" sz="1400" b="0" i="0" u="none" strike="noStrike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порядка 6 месяцев сотрудниками органами власти; 4 недели педагоги ФГБОУ ВО «Амурский государственный университет»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1762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Оценка совокупных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финансовых затрат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: около 280 800,0 руб.;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176213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Оценка совокупных </a:t>
            </a:r>
            <a:r>
              <a:rPr lang="ru-RU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трудовых затрат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: реализуется в рамках служебной деятельности 2-мя сотрудниками органов исполнительной власти и педагогами ФГБОУ ВО «Амурский государственный университет»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B0687E-947B-E962-8A4E-6461F9CEA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88" y="1144140"/>
            <a:ext cx="4147378" cy="311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6B4A0D-9933-7374-EE59-CA79844013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4" y="12588"/>
            <a:ext cx="529046" cy="52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35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CuadroTexto"/>
          <p:cNvSpPr txBox="1"/>
          <p:nvPr/>
        </p:nvSpPr>
        <p:spPr>
          <a:xfrm>
            <a:off x="6776577" y="4641312"/>
            <a:ext cx="1728192" cy="338554"/>
          </a:xfrm>
          <a:prstGeom prst="rect">
            <a:avLst/>
          </a:prstGeom>
          <a:noFill/>
        </p:spPr>
        <p:txBody>
          <a:bodyPr wrap="square" lIns="0" tIns="0" rIns="0" bIns="0" numCol="1" spcCol="720000" rtlCol="0">
            <a:spAutoFit/>
          </a:bodyPr>
          <a:lstStyle/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ПРАВИТЕЛЬСТВО</a:t>
            </a:r>
          </a:p>
          <a:p>
            <a:r>
              <a:rPr lang="ru-RU" sz="1100" dirty="0">
                <a:solidFill>
                  <a:srgbClr val="1962E9"/>
                </a:solidFill>
                <a:latin typeface="TT Norms Medium" panose="02000803030000020003" pitchFamily="50" charset="-52"/>
              </a:rPr>
              <a:t>АМУРСКОЙ ОБЛАСТИ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224349" y="1990981"/>
            <a:ext cx="3726755" cy="538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522470"/>
            <a:ext cx="9144000" cy="6668"/>
          </a:xfrm>
          <a:prstGeom prst="line">
            <a:avLst/>
          </a:prstGeom>
          <a:ln w="1905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9" y="4650581"/>
            <a:ext cx="691307" cy="345270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450434" y="3313825"/>
            <a:ext cx="2034321" cy="1044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органов исполнительной власти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88" y="4625328"/>
            <a:ext cx="369891" cy="370523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6B1D680-FAB5-FA51-78B7-09DB4AE9A7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2298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285BC28-18E5-F132-FB02-F2F7F66AF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FCBA48C-345D-E5E8-3037-C35A67EC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9" y="122444"/>
            <a:ext cx="7886700" cy="8272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Итоги кадровой практики за весь период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F0B83D16-D12C-6FD6-CB5B-9B38B0E15B52}"/>
              </a:ext>
            </a:extLst>
          </p:cNvPr>
          <p:cNvSpPr/>
          <p:nvPr/>
        </p:nvSpPr>
        <p:spPr>
          <a:xfrm>
            <a:off x="1024519" y="2462341"/>
            <a:ext cx="886153" cy="851483"/>
          </a:xfrm>
          <a:prstGeom prst="downArrow">
            <a:avLst/>
          </a:prstGeom>
          <a:solidFill>
            <a:srgbClr val="00204F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A2795A3-C822-5D89-6EA4-D1EB4B53DA3C}"/>
              </a:ext>
            </a:extLst>
          </p:cNvPr>
          <p:cNvSpPr txBox="1">
            <a:spLocks/>
          </p:cNvSpPr>
          <p:nvPr/>
        </p:nvSpPr>
        <p:spPr>
          <a:xfrm>
            <a:off x="3554838" y="3342047"/>
            <a:ext cx="2034321" cy="681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</a:rPr>
              <a:t>123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кандидата в стажеры</a:t>
            </a:r>
          </a:p>
        </p:txBody>
      </p:sp>
      <p:sp>
        <p:nvSpPr>
          <p:cNvPr id="5" name="AutoShape 8" descr="Picture background">
            <a:extLst>
              <a:ext uri="{FF2B5EF4-FFF2-40B4-BE49-F238E27FC236}">
                <a16:creationId xmlns:a16="http://schemas.microsoft.com/office/drawing/2014/main" id="{5866140D-B328-A91D-A240-EB114E53D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Picture background">
            <a:extLst>
              <a:ext uri="{FF2B5EF4-FFF2-40B4-BE49-F238E27FC236}">
                <a16:creationId xmlns:a16="http://schemas.microsoft.com/office/drawing/2014/main" id="{F80AC923-3520-78AF-AD27-0BDA66B274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Picture background">
            <a:extLst>
              <a:ext uri="{FF2B5EF4-FFF2-40B4-BE49-F238E27FC236}">
                <a16:creationId xmlns:a16="http://schemas.microsoft.com/office/drawing/2014/main" id="{777B51EB-C7A5-382F-45D1-BABB5443D8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id="{24E733B5-7105-190D-F25F-B7E07C59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68" y="794445"/>
            <a:ext cx="2298700" cy="160098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0" descr="Picture background">
            <a:extLst>
              <a:ext uri="{FF2B5EF4-FFF2-40B4-BE49-F238E27FC236}">
                <a16:creationId xmlns:a16="http://schemas.microsoft.com/office/drawing/2014/main" id="{6DEDB442-F9C1-8311-CA7B-7B8B3DC6A0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3740" y="5007346"/>
            <a:ext cx="150832" cy="1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22" descr="Picture background">
            <a:extLst>
              <a:ext uri="{FF2B5EF4-FFF2-40B4-BE49-F238E27FC236}">
                <a16:creationId xmlns:a16="http://schemas.microsoft.com/office/drawing/2014/main" id="{65A3D23A-BADF-BBC6-CE49-B4903AA9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4" y="867541"/>
            <a:ext cx="2648038" cy="150046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9B3C04AF-8FD6-F0AD-5417-A1329AD1A245}"/>
              </a:ext>
            </a:extLst>
          </p:cNvPr>
          <p:cNvSpPr/>
          <p:nvPr/>
        </p:nvSpPr>
        <p:spPr>
          <a:xfrm>
            <a:off x="7139985" y="2533621"/>
            <a:ext cx="886153" cy="851483"/>
          </a:xfrm>
          <a:prstGeom prst="downArrow">
            <a:avLst/>
          </a:prstGeom>
          <a:solidFill>
            <a:srgbClr val="00204F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B835B64-0CB8-8C7F-486C-DD98DA4F854B}"/>
              </a:ext>
            </a:extLst>
          </p:cNvPr>
          <p:cNvSpPr/>
          <p:nvPr/>
        </p:nvSpPr>
        <p:spPr>
          <a:xfrm>
            <a:off x="4143047" y="2469880"/>
            <a:ext cx="886153" cy="851483"/>
          </a:xfrm>
          <a:prstGeom prst="downArrow">
            <a:avLst/>
          </a:prstGeom>
          <a:solidFill>
            <a:srgbClr val="00204F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1475A631-7679-E288-0209-30E34B7F56B2}"/>
              </a:ext>
            </a:extLst>
          </p:cNvPr>
          <p:cNvSpPr txBox="1">
            <a:spLocks/>
          </p:cNvSpPr>
          <p:nvPr/>
        </p:nvSpPr>
        <p:spPr>
          <a:xfrm>
            <a:off x="6585960" y="3363223"/>
            <a:ext cx="2034321" cy="681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 kern="1200" baseline="0">
                <a:solidFill>
                  <a:schemeClr val="tx1"/>
                </a:solidFill>
                <a:latin typeface="TT Norms Regular" pitchFamily="50" charset="-52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</a:rPr>
              <a:t>42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 стажера</a:t>
            </a:r>
          </a:p>
        </p:txBody>
      </p:sp>
      <p:sp>
        <p:nvSpPr>
          <p:cNvPr id="21" name="AutoShape 38" descr="Picture background">
            <a:extLst>
              <a:ext uri="{FF2B5EF4-FFF2-40B4-BE49-F238E27FC236}">
                <a16:creationId xmlns:a16="http://schemas.microsoft.com/office/drawing/2014/main" id="{5D09612D-21C8-9C59-32E5-89A5F26F80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799" y="2876549"/>
            <a:ext cx="1899777" cy="18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4" name="Picture 40" descr="Picture background">
            <a:extLst>
              <a:ext uri="{FF2B5EF4-FFF2-40B4-BE49-F238E27FC236}">
                <a16:creationId xmlns:a16="http://schemas.microsoft.com/office/drawing/2014/main" id="{832CEE61-A766-5FAF-8195-10DEA3C1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81" y="913936"/>
            <a:ext cx="2597328" cy="146404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C6C2B2-8934-8FA6-6D27-EF655C150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54" y="12588"/>
            <a:ext cx="529046" cy="52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917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3050</TotalTime>
  <Words>549</Words>
  <Application>Microsoft Office PowerPoint</Application>
  <PresentationFormat>Экран (16:9)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TT Norms Medium</vt:lpstr>
      <vt:lpstr>TT Norms Regular</vt:lpstr>
      <vt:lpstr>Wingdings</vt:lpstr>
      <vt:lpstr>Тема Office</vt:lpstr>
      <vt:lpstr>Программа стажировок при Правительстве Амурской области «Кадры решают»   </vt:lpstr>
      <vt:lpstr>Цель: формирование комплексной системы привлечения кадров на государственную гражданскую службу Амурской области через реализацию системы профессиональной ориентации и отбора молодежи из числа кандидатов </vt:lpstr>
      <vt:lpstr>Презентация PowerPoint</vt:lpstr>
      <vt:lpstr>Что дает стажировка?</vt:lpstr>
      <vt:lpstr>Проведение отбора стажеров</vt:lpstr>
      <vt:lpstr>Организация системы обучения</vt:lpstr>
      <vt:lpstr>Презентация PowerPoint</vt:lpstr>
      <vt:lpstr>Презентация PowerPoint</vt:lpstr>
      <vt:lpstr>Итоги кадровой практики за весь период</vt:lpstr>
      <vt:lpstr>Основные показатели результативности после внедрения кадровой практики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ПРЕЗЕНТАЦИИ ПРАВИТЕЛЬСТВА АМУРСКОЙ ОБЛАСТИ</dc:title>
  <dc:creator>Петр</dc:creator>
  <cp:lastModifiedBy>Ольга Николаевна Лазарева</cp:lastModifiedBy>
  <cp:revision>160</cp:revision>
  <dcterms:created xsi:type="dcterms:W3CDTF">2019-05-07T01:33:49Z</dcterms:created>
  <dcterms:modified xsi:type="dcterms:W3CDTF">2024-08-14T01:48:48Z</dcterms:modified>
</cp:coreProperties>
</file>