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9" r:id="rId2"/>
    <p:sldMasterId id="2147483709" r:id="rId3"/>
  </p:sldMasterIdLst>
  <p:notesMasterIdLst>
    <p:notesMasterId r:id="rId20"/>
  </p:notesMasterIdLst>
  <p:sldIdLst>
    <p:sldId id="256" r:id="rId4"/>
    <p:sldId id="257" r:id="rId5"/>
    <p:sldId id="258" r:id="rId6"/>
    <p:sldId id="264" r:id="rId7"/>
    <p:sldId id="261" r:id="rId8"/>
    <p:sldId id="262" r:id="rId9"/>
    <p:sldId id="271" r:id="rId10"/>
    <p:sldId id="273" r:id="rId11"/>
    <p:sldId id="274" r:id="rId12"/>
    <p:sldId id="263" r:id="rId13"/>
    <p:sldId id="265" r:id="rId14"/>
    <p:sldId id="266" r:id="rId15"/>
    <p:sldId id="267" r:id="rId16"/>
    <p:sldId id="268" r:id="rId17"/>
    <p:sldId id="269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978515350343153E-2"/>
          <c:y val="2.6963048617406223E-2"/>
          <c:w val="0.93204976499735326"/>
          <c:h val="0.79722977001300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закрепленных на практику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8.730158730158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4E-4040-AB39-928F8BD784D5}"/>
                </c:ext>
              </c:extLst>
            </c:dLbl>
            <c:dLbl>
              <c:idx val="1"/>
              <c:layout>
                <c:manualLayout>
                  <c:x val="0"/>
                  <c:y val="0.10714285714285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24E-4040-AB39-928F8BD784D5}"/>
                </c:ext>
              </c:extLst>
            </c:dLbl>
            <c:dLbl>
              <c:idx val="2"/>
              <c:layout>
                <c:manualLayout>
                  <c:x val="2.3148148148148147E-3"/>
                  <c:y val="0.11507936507936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24E-4040-AB39-928F8BD784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</c:v>
                </c:pt>
                <c:pt idx="1">
                  <c:v>121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4E-4040-AB39-928F8BD784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трудоустроенных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9.9206349206349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24E-4040-AB39-928F8BD784D5}"/>
                </c:ext>
              </c:extLst>
            </c:dLbl>
            <c:dLbl>
              <c:idx val="1"/>
              <c:layout>
                <c:manualLayout>
                  <c:x val="6.9444444444444441E-3"/>
                  <c:y val="0.17063492063492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24E-4040-AB39-928F8BD784D5}"/>
                </c:ext>
              </c:extLst>
            </c:dLbl>
            <c:dLbl>
              <c:idx val="2"/>
              <c:layout>
                <c:manualLayout>
                  <c:x val="2.3148148148148147E-3"/>
                  <c:y val="0.15476190476190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24E-4040-AB39-928F8BD784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72</c:v>
                </c:pt>
                <c:pt idx="1">
                  <c:v>89</c:v>
                </c:pt>
                <c:pt idx="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4E-4040-AB39-928F8BD78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05843328"/>
        <c:axId val="105845888"/>
        <c:axId val="0"/>
      </c:bar3DChart>
      <c:catAx>
        <c:axId val="10584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845888"/>
        <c:crosses val="autoZero"/>
        <c:auto val="1"/>
        <c:lblAlgn val="ctr"/>
        <c:lblOffset val="100"/>
        <c:noMultiLvlLbl val="0"/>
      </c:catAx>
      <c:valAx>
        <c:axId val="1058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84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2020-2021 </a:t>
            </a:r>
            <a:r>
              <a:rPr lang="ru-RU" dirty="0"/>
              <a:t>учебный год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 учебный год</c:v>
                </c:pt>
              </c:strCache>
            </c:strRef>
          </c:tx>
          <c:dLbls>
            <c:dLbl>
              <c:idx val="0"/>
              <c:layout>
                <c:manualLayout>
                  <c:x val="-0.17771180063552253"/>
                  <c:y val="-4.7227192392832552E-2"/>
                </c:manualLayout>
              </c:layout>
              <c:tx>
                <c:rich>
                  <a:bodyPr/>
                  <a:lstStyle/>
                  <a:p>
                    <a:fld id="{B99112FF-7530-44C8-B7B7-2202B1A7C211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D0-46C3-99E1-55A4F2FEB93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E6531D2-90F9-4A88-B74C-BF601070D0D7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D0-46C3-99E1-55A4F2FEB93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EF5B1C9D-3BA5-4173-BB05-96C9C381FA2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6D0-46C3-99E1-55A4F2FEB9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23.02.04</c:v>
                </c:pt>
                <c:pt idx="1">
                  <c:v>13.01.10</c:v>
                </c:pt>
                <c:pt idx="2">
                  <c:v>38.02.03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</c:v>
                </c:pt>
                <c:pt idx="1">
                  <c:v>30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0-46C3-99E1-55A4F2FEB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2021-2022 </a:t>
            </a:r>
            <a:r>
              <a:rPr lang="ru-RU" dirty="0"/>
              <a:t>учебный год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 учебный год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fld id="{00858139-862E-4746-9563-54AE4184C4F6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F7D-4D8E-9EE2-BE991CC37F5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3017007-C16C-4A0C-9E82-FB64134B7531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7D-4D8E-9EE2-BE991CC37F51}"/>
                </c:ext>
              </c:extLst>
            </c:dLbl>
            <c:dLbl>
              <c:idx val="2"/>
              <c:layout>
                <c:manualLayout>
                  <c:x val="2.9009291045669537E-2"/>
                  <c:y val="-5.8114304926362784E-2"/>
                </c:manualLayout>
              </c:layout>
              <c:tx>
                <c:rich>
                  <a:bodyPr/>
                  <a:lstStyle/>
                  <a:p>
                    <a:fld id="{1E2D08F7-D6CF-4BBB-9C68-C84A958A3101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F7D-4D8E-9EE2-BE991CC37F51}"/>
                </c:ext>
              </c:extLst>
            </c:dLbl>
            <c:dLbl>
              <c:idx val="3"/>
              <c:layout>
                <c:manualLayout>
                  <c:x val="4.7171179050561514E-2"/>
                  <c:y val="-1.3352269773213314E-2"/>
                </c:manualLayout>
              </c:layout>
              <c:tx>
                <c:rich>
                  <a:bodyPr/>
                  <a:lstStyle/>
                  <a:p>
                    <a:fld id="{F24368C6-3BD9-42F5-81EF-B62B81B761F7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F7D-4D8E-9EE2-BE991CC37F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23.02.04</c:v>
                </c:pt>
                <c:pt idx="1">
                  <c:v>13.01.10</c:v>
                </c:pt>
                <c:pt idx="2">
                  <c:v>38.02.03</c:v>
                </c:pt>
                <c:pt idx="3">
                  <c:v>38.02.01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</c:v>
                </c:pt>
                <c:pt idx="1">
                  <c:v>27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D-4D8E-9EE2-BE991CC37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2022-2023 </a:t>
            </a:r>
            <a:r>
              <a:rPr lang="ru-RU" dirty="0"/>
              <a:t>учебный год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 учебный год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fld id="{6957F48C-BDFF-4B9B-AC37-ED6018110574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6A2-4D02-92B0-6C27E11F0BE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EB2CEEEA-CEA3-4039-B833-4B96884ACD3C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A2-4D02-92B0-6C27E11F0BE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5A3A2298-3427-4FCC-BB37-DED10D4022D1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6A2-4D02-92B0-6C27E11F0BE3}"/>
                </c:ext>
              </c:extLst>
            </c:dLbl>
            <c:dLbl>
              <c:idx val="3"/>
              <c:layout>
                <c:manualLayout>
                  <c:x val="-1.5448152395301716E-2"/>
                  <c:y val="2.1459241094049829E-3"/>
                </c:manualLayout>
              </c:layout>
              <c:tx>
                <c:rich>
                  <a:bodyPr/>
                  <a:lstStyle/>
                  <a:p>
                    <a:fld id="{70E9DEC8-95F3-47EA-AC46-1F1007CB3B3C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A2-4D02-92B0-6C27E11F0BE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05A4714A-D344-4BAD-9B5D-380E141F3103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6A2-4D02-92B0-6C27E11F0BE3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6BF296D0-E8F2-42F0-BF2A-4D248742DFB8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A2-4D02-92B0-6C27E11F0BE3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683DC866-697C-4296-9FA1-99957A4907B4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6A2-4D02-92B0-6C27E11F0B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23.02.04</c:v>
                </c:pt>
                <c:pt idx="1">
                  <c:v>13.01.10</c:v>
                </c:pt>
                <c:pt idx="2">
                  <c:v>38.02.03</c:v>
                </c:pt>
                <c:pt idx="3">
                  <c:v>38.02.01</c:v>
                </c:pt>
                <c:pt idx="4">
                  <c:v>13.02.11</c:v>
                </c:pt>
                <c:pt idx="5">
                  <c:v>23.01.01</c:v>
                </c:pt>
                <c:pt idx="6">
                  <c:v>15.01.31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</c:v>
                </c:pt>
                <c:pt idx="1">
                  <c:v>5</c:v>
                </c:pt>
                <c:pt idx="2">
                  <c:v>10</c:v>
                </c:pt>
                <c:pt idx="3">
                  <c:v>7</c:v>
                </c:pt>
                <c:pt idx="4">
                  <c:v>7</c:v>
                </c:pt>
                <c:pt idx="5">
                  <c:v>24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2-4D02-92B0-6C27E11F0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518250421998568E-2"/>
          <c:y val="3.1760082782269924E-2"/>
          <c:w val="0.93301646515437608"/>
          <c:h val="0.782151897536668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трудоустроенных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8.730158730158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815-4CCB-B965-F17EF0EE0570}"/>
                </c:ext>
              </c:extLst>
            </c:dLbl>
            <c:dLbl>
              <c:idx val="1"/>
              <c:layout>
                <c:manualLayout>
                  <c:x val="0"/>
                  <c:y val="0.10714285714285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15-4CCB-B965-F17EF0EE0570}"/>
                </c:ext>
              </c:extLst>
            </c:dLbl>
            <c:dLbl>
              <c:idx val="2"/>
              <c:layout>
                <c:manualLayout>
                  <c:x val="2.3148148148148147E-3"/>
                  <c:y val="0.11507936507936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815-4CCB-B965-F17EF0EE05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89</c:v>
                </c:pt>
                <c:pt idx="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5-4CCB-B965-F17EF0EE05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вовлеченных в наставничество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9.9206349206349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815-4CCB-B965-F17EF0EE0570}"/>
                </c:ext>
              </c:extLst>
            </c:dLbl>
            <c:dLbl>
              <c:idx val="1"/>
              <c:layout>
                <c:manualLayout>
                  <c:x val="6.9444444444444441E-3"/>
                  <c:y val="0.17063492063492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815-4CCB-B965-F17EF0EE0570}"/>
                </c:ext>
              </c:extLst>
            </c:dLbl>
            <c:dLbl>
              <c:idx val="2"/>
              <c:layout>
                <c:manualLayout>
                  <c:x val="2.3148148148148147E-3"/>
                  <c:y val="0.15476190476190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815-4CCB-B965-F17EF0EE05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</c:v>
                </c:pt>
                <c:pt idx="1">
                  <c:v>44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5-4CCB-B965-F17EF0EE0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17356800"/>
        <c:axId val="117568256"/>
        <c:axId val="0"/>
      </c:bar3DChart>
      <c:catAx>
        <c:axId val="11735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568256"/>
        <c:crosses val="autoZero"/>
        <c:auto val="1"/>
        <c:lblAlgn val="ctr"/>
        <c:lblOffset val="100"/>
        <c:noMultiLvlLbl val="0"/>
      </c:catAx>
      <c:valAx>
        <c:axId val="11756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735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86152626354421"/>
          <c:y val="0.90312150375763678"/>
          <c:w val="0.65959621331339269"/>
          <c:h val="8.0937513859449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7DC0A-CCF0-45C0-BEC8-264066D6E4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5AB37-8D45-49E4-A3A6-B95A6D501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2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2266-6B86-4DDF-BED6-690D9791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17F4A-B773-4CEA-B947-7A894D442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5BBD7-EB5C-4D26-B49B-C83750E8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2903" y="6356350"/>
            <a:ext cx="7420897" cy="365125"/>
          </a:xfrm>
        </p:spPr>
        <p:txBody>
          <a:bodyPr/>
          <a:lstStyle/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BE473-1D60-4704-AF2F-3AA251CF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2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30548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15485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2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37700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77288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37403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830541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6441772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69902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34370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F8669-6629-4BDF-9F0A-74A045CE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FD29B-4992-46CF-B0EB-685896717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C96432-21A6-401F-8B41-01C584040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C91E96-666E-4E5D-AEDA-3C68C7D1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6632" y="6356350"/>
            <a:ext cx="6467168" cy="365125"/>
          </a:xfrm>
        </p:spPr>
        <p:txBody>
          <a:bodyPr/>
          <a:lstStyle/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D940B1-30B6-481B-BBD5-F702FBC3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70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18359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91846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48661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323369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109498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185292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FAF79-DFEF-4BA0-BB16-44373388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05098"/>
            <a:ext cx="10515600" cy="2867891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CD8A18-C1D3-4EA1-80DB-ED65BF4C3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596938"/>
            <a:ext cx="10515600" cy="4488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Фамилия, имя автора проекта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ACF126C-C518-4E32-B7B4-D0DE6BE6D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059562"/>
            <a:ext cx="6301567" cy="4488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Фамилия, имя соавтора проекта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E53871E3-0580-49FA-AFE4-1D4E404F7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657898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Регион, город / населенный пункт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274D96BE-ABC2-42B8-B5B8-2E97AB05F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6095762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Номинация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70B6641-30A3-42EF-ADB0-7B5915FAC2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6684" y="6092755"/>
            <a:ext cx="1352204" cy="29926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</a:t>
            </a:r>
            <a:r>
              <a:rPr lang="ru-RU" dirty="0"/>
              <a:t>1</a:t>
            </a:r>
            <a:r>
              <a:rPr lang="en-US" dirty="0"/>
              <a:t> </a:t>
            </a:r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11439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FDD93-AAFF-4E97-961C-E1DBEAAC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0884"/>
            <a:ext cx="9533244" cy="1007806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F7212E-332C-458F-A8FC-888549B54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789471"/>
            <a:ext cx="10517188" cy="34904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F7FBDC-86CB-4C18-8453-DEE50BBE8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503863"/>
            <a:ext cx="3932237" cy="3651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F0DFB6-FB00-45B0-9F69-A84224BA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32B5F0-C35E-45DD-A4E5-40DE84A1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43145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8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65502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7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26849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05090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20CEC-BE11-42E7-AB3E-89667B1B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75"/>
            <a:ext cx="10515600" cy="795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EB9936-7E17-4E7E-BEE4-00DCA5F30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236F1-7C49-4418-BAA1-EC77EE702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356350"/>
            <a:ext cx="769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B25C7-EB59-4942-94E1-1CBFA6F76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19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7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32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0.xml"/><Relationship Id="rId7" Type="http://schemas.openxmlformats.org/officeDocument/2006/relationships/slide" Target="slide1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5" Type="http://schemas.openxmlformats.org/officeDocument/2006/relationships/slide" Target="slide4.xml"/><Relationship Id="rId4" Type="http://schemas.openxmlformats.org/officeDocument/2006/relationships/slide" Target="slide1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B426444-436D-48FF-9015-BBE1090FD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66" y="2010627"/>
            <a:ext cx="11043407" cy="1822493"/>
          </a:xfrm>
        </p:spPr>
        <p:txBody>
          <a:bodyPr>
            <a:normAutofit/>
          </a:bodyPr>
          <a:lstStyle/>
          <a:p>
            <a:pPr algn="ctr"/>
            <a:r>
              <a:rPr lang="ru-RU" sz="5300" dirty="0" smtClean="0">
                <a:solidFill>
                  <a:schemeClr val="accent1">
                    <a:lumMod val="50000"/>
                  </a:schemeClr>
                </a:solidFill>
              </a:rPr>
              <a:t>Будущее </a:t>
            </a:r>
            <a:r>
              <a:rPr lang="ru-RU" sz="5300" dirty="0">
                <a:solidFill>
                  <a:schemeClr val="accent1">
                    <a:lumMod val="50000"/>
                  </a:schemeClr>
                </a:solidFill>
              </a:rPr>
              <a:t>«Угольной страны» АО «</a:t>
            </a:r>
            <a:r>
              <a:rPr lang="ru-RU" sz="5300" dirty="0" err="1">
                <a:solidFill>
                  <a:schemeClr val="accent1">
                    <a:lumMod val="50000"/>
                  </a:schemeClr>
                </a:solidFill>
              </a:rPr>
              <a:t>Дальтрансуголь</a:t>
            </a:r>
            <a:r>
              <a:rPr lang="ru-RU" sz="5300" dirty="0">
                <a:solidFill>
                  <a:schemeClr val="accent1">
                    <a:lumMod val="50000"/>
                  </a:schemeClr>
                </a:solidFill>
              </a:rPr>
              <a:t>».</a:t>
            </a:r>
            <a:endParaRPr lang="ru-RU" sz="5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6E731FD-A6BD-44FB-8158-AC730FF11B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866" y="4403716"/>
            <a:ext cx="11200350" cy="448887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Краевое государственное образовательное профессиональное учреждение «Ванинский межотраслевой колледж (Центр опережающей профессиональной подготовки)»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4C81CD0-428D-4540-99D6-0762732F5A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866" y="5173419"/>
            <a:ext cx="6301567" cy="29926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Хабаровский край,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р.п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 ВАНИНО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AA600EF-2483-477B-9CDF-3DE8870467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2024</a:t>
            </a:r>
            <a:r>
              <a:rPr lang="ru-RU" dirty="0" smtClean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год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9" y="220187"/>
            <a:ext cx="2402257" cy="14518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824" y="220187"/>
            <a:ext cx="1248063" cy="12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96" y="100957"/>
            <a:ext cx="9955975" cy="88206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социальная политика АО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Дальт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ансуголь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колледжа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115606" y="6538287"/>
            <a:ext cx="5011229" cy="365125"/>
          </a:xfrm>
        </p:spPr>
        <p:txBody>
          <a:bodyPr/>
          <a:lstStyle/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Олеся Вадимовна\Desktop\ВМК ЦОПП\фото колледж\фото колледж\0.2Электрического и электромеханического оборудовани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2" y="986190"/>
            <a:ext cx="3392413" cy="17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Олеся Вадимовна\Desktop\ВМК ЦОПП\фото колледж\фото колледж\0.3.Электрического и электромеханического оборудования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43" y="986190"/>
            <a:ext cx="3265019" cy="172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Олеся Вадимовна\Desktop\ВМК ЦОПП\фото колледж\фото колледж\1.1кабинет технической механик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100" y="983022"/>
            <a:ext cx="3037320" cy="173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Олеся Вадимовна\Desktop\ВМК ЦОПП\фото колледж\фото колледж\1.2 Технической эксплуатации и ремонта перегрузочных машин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2" y="2771616"/>
            <a:ext cx="3392415" cy="18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44" y="2771616"/>
            <a:ext cx="3265019" cy="18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78" y="2772968"/>
            <a:ext cx="3033642" cy="188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4" y="4726010"/>
            <a:ext cx="3394365" cy="17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100" y="4735879"/>
            <a:ext cx="3037320" cy="174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84" y="4726010"/>
            <a:ext cx="3265019" cy="17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5971" y="1749052"/>
            <a:ext cx="1935906" cy="1022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7372" y="3609056"/>
            <a:ext cx="1071446" cy="10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5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7" y="100899"/>
            <a:ext cx="11930408" cy="65949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Региональных чемпионатах Профессионалы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554423" y="6510544"/>
            <a:ext cx="4565172" cy="365125"/>
          </a:xfrm>
        </p:spPr>
        <p:txBody>
          <a:bodyPr/>
          <a:lstStyle/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11</a:t>
            </a:fld>
            <a:endParaRPr lang="ru-RU"/>
          </a:p>
        </p:txBody>
      </p:sp>
      <p:pic>
        <p:nvPicPr>
          <p:cNvPr id="7" name="Picture 2" descr="C:\Users\Олеся Вадимовна\Desktop\КОНКУРСЫ 2021\2020-21\WS\WS 2021\ФОТО\готи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4" r="27757"/>
          <a:stretch/>
        </p:blipFill>
        <p:spPr bwMode="auto">
          <a:xfrm>
            <a:off x="6488717" y="3670802"/>
            <a:ext cx="2131412" cy="287200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Олеся Вадимовна\Desktop\КОНКУРСЫ 2021\2020-21\WS\WS 2021\ФОТО\Рябухин 2 место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45" y="4228534"/>
            <a:ext cx="3209479" cy="231427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Олеся Вадимовна\Desktop\КОНКУРСЫ 2021\2020-21\WS\WS 2021\ФОТО\Дубиков первое место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5" y="3919446"/>
            <a:ext cx="2011386" cy="268184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31" y="1366712"/>
            <a:ext cx="2940616" cy="22163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70" y="4189388"/>
            <a:ext cx="2999871" cy="22499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154" y="1359087"/>
            <a:ext cx="2069287" cy="27590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5" y="1732772"/>
            <a:ext cx="3025082" cy="20116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6120"/>
          <a:stretch/>
        </p:blipFill>
        <p:spPr>
          <a:xfrm>
            <a:off x="3512395" y="1372261"/>
            <a:ext cx="2599729" cy="26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6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50" y="75674"/>
            <a:ext cx="11816867" cy="109467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«Ванинский межотраслевой колледж (Центр опережающей профессиональной подготовки)»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становился победителем на международном инженерном чемпионате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CASE-IN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553311" y="6569818"/>
            <a:ext cx="4565172" cy="365125"/>
          </a:xfrm>
        </p:spPr>
        <p:txBody>
          <a:bodyPr/>
          <a:lstStyle/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3" y="1238126"/>
            <a:ext cx="4776380" cy="3595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t="10173" r="4056" b="15537"/>
          <a:stretch/>
        </p:blipFill>
        <p:spPr>
          <a:xfrm>
            <a:off x="3212119" y="4901452"/>
            <a:ext cx="2927903" cy="17433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1" y="4842119"/>
            <a:ext cx="2680264" cy="18026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0"/>
          <a:stretch/>
        </p:blipFill>
        <p:spPr>
          <a:xfrm>
            <a:off x="8450813" y="1238579"/>
            <a:ext cx="3382609" cy="35761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7"/>
          <a:stretch/>
        </p:blipFill>
        <p:spPr>
          <a:xfrm>
            <a:off x="6611118" y="4901452"/>
            <a:ext cx="2550982" cy="17000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48" y="1238125"/>
            <a:ext cx="2781971" cy="35723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69" y="4901452"/>
            <a:ext cx="2238353" cy="17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83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5336" y="107206"/>
            <a:ext cx="11144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Уникальное оборудование тренажер имитатор-стакера-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реклаймера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необходимое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для подготовки квалифицированных кадров по специальности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Оператор транспортного терминала»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3403" y="1130474"/>
            <a:ext cx="57453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Ванинского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Хабаровского края расположена группа современных угольных транспортных терминалов, осуществляющих обработку грузов. Предприятия оснащены статными, грациозными машинами – стакер-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реклаймерами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являются важнейшей частью высокотехнологичного процесса перевалки угля. Управлять подобной машиной под силу только хорошо подготовленному и опытному оператору, готовому к работе на высокотехнологичном оборудовании  в тяжёлых климатических условиях, востребованность которых на сегодня очень велика.</a:t>
            </a:r>
          </a:p>
          <a:p>
            <a:pPr lvl="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территории ДФО, Ванинский межотраслевой колледж (Центр опережающей профессиональной подготовки) является единственным профессиональным учреждением, имеющим лицензию по данному направлению подготовки «Оператор транспортного терминала». </a:t>
            </a:r>
          </a:p>
          <a:p>
            <a:pPr lvl="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будущие операторы могли изучать стакер-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реклаймер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на предприятии, необходимо было пройти длительную стажировку на производстве для получения навыков управления. В связи с этим и возникла идея подготовки специалистов на инновационном оборудовании со студенческой скамьи.</a:t>
            </a:r>
          </a:p>
          <a:p>
            <a:pPr lvl="0"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553311" y="6569818"/>
            <a:ext cx="4565172" cy="365125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1" y="1254934"/>
            <a:ext cx="5910134" cy="3651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5" y="4928302"/>
            <a:ext cx="3218077" cy="17888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83" y="4971097"/>
            <a:ext cx="2619122" cy="17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55" y="171764"/>
            <a:ext cx="11621788" cy="79508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взаимодействия с предприятием-партнёром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4" y="4070294"/>
            <a:ext cx="3823459" cy="222277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70" y="3965096"/>
            <a:ext cx="3893084" cy="239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ижний колонтитул 4"/>
          <p:cNvSpPr txBox="1">
            <a:spLocks/>
          </p:cNvSpPr>
          <p:nvPr/>
        </p:nvSpPr>
        <p:spPr>
          <a:xfrm>
            <a:off x="7553311" y="6569818"/>
            <a:ext cx="4565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24" y="1275041"/>
            <a:ext cx="3373747" cy="50813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9555" y="1768041"/>
            <a:ext cx="7699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создания данного тренажера была предложена исполнительным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директором 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Дальтрасуголь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В.В. Долгополовым. Сотрудники колледжа разработали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и вышли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компанию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Учтех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-профи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готовую взяться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амбициозный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проект.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начался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по созданию данного тренажера.</a:t>
            </a:r>
          </a:p>
        </p:txBody>
      </p:sp>
    </p:spTree>
    <p:extLst>
      <p:ext uri="{BB962C8B-B14F-4D97-AF65-F5344CB8AC3E}">
        <p14:creationId xmlns:p14="http://schemas.microsoft.com/office/powerpoint/2010/main" val="191781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2" y="3557511"/>
            <a:ext cx="4003868" cy="2793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17022" r="3995" b="18182"/>
          <a:stretch/>
        </p:blipFill>
        <p:spPr>
          <a:xfrm>
            <a:off x="7662010" y="1233406"/>
            <a:ext cx="4368405" cy="1982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70" y="3557511"/>
            <a:ext cx="3417705" cy="27977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3" y="3545031"/>
            <a:ext cx="3745934" cy="2805982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26828" y="6569705"/>
            <a:ext cx="4565172" cy="365125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097" y="1118185"/>
            <a:ext cx="71798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уникальный тренажёр, не имеющий аналогов в мире для подготовки операторов погрузочных машин.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2022 года состоялась презентация нового тренажёра для подготовки операторов стакера-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реклаймера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Данное оборудование является уникальным.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тренажёре полностью безопасно. Оно экономит время и денежные средства. Оборудование максимально соответствует изучаемым физическим процессам и технологиям, всем необходимым требованиям, а значит является эффективным средством, благодаря которому имеется возможность взрастить квалифицированных специалистов. </a:t>
            </a:r>
          </a:p>
        </p:txBody>
      </p:sp>
    </p:spTree>
    <p:extLst>
      <p:ext uri="{BB962C8B-B14F-4D97-AF65-F5344CB8AC3E}">
        <p14:creationId xmlns:p14="http://schemas.microsoft.com/office/powerpoint/2010/main" val="2873672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85" y="175781"/>
            <a:ext cx="1760915" cy="1057838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smtClean="0"/>
              <a:t>Название проекта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16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528" y="5360354"/>
            <a:ext cx="1446544" cy="13611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06438" y="5211772"/>
            <a:ext cx="54042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95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ADEEBB6D-DB41-4DCE-9A77-AF5BF5CC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91" y="293073"/>
            <a:ext cx="10515600" cy="79508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 в части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93558300-516B-4362-844B-1CD16BAD1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91" y="1403580"/>
            <a:ext cx="5359003" cy="3578794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модели дуального обучения при подготовке рабочих кадров позволяет повысить качество подготовки выпускников СПО благодаря созданию системы наставничества на предприятии и организации практико-ориентированного обучения на базе Колледжа, а обучающимся получить необходимую квалификацию на конкретном рабочем месте и легче адаптироваться в трудовом коллективе.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3806" y="6562780"/>
            <a:ext cx="5338194" cy="25208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031818" y="5643868"/>
            <a:ext cx="7325543" cy="408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сегодня – 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райвер развития региона!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31587" t="2276" r="3367" b="17805"/>
          <a:stretch/>
        </p:blipFill>
        <p:spPr bwMode="auto">
          <a:xfrm>
            <a:off x="372591" y="3664468"/>
            <a:ext cx="5359003" cy="2742638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95" y="4323378"/>
            <a:ext cx="3274378" cy="809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186" y="4118677"/>
            <a:ext cx="1115530" cy="10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E2A6DF5-6767-4C8D-82D6-13937CB3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70" y="980902"/>
            <a:ext cx="11102130" cy="495560"/>
          </a:xfrm>
        </p:spPr>
        <p:txBody>
          <a:bodyPr>
            <a:no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создание необходимых условий через модель дуального обучения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формирования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наставничества для создания устойчивого трудового коллектива, состоящего из квалифицированных и технически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грамотных работников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547605D-1545-438E-9F51-A716F4DB3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014" y="1812426"/>
            <a:ext cx="5144886" cy="454111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1)содействие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качества подготовки студентов - будущих работников предприятия через выстраивание социального партнерства колледжем;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2)закрепление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колледжей через их профессиональную и социальную адаптацию к работе на предприятии еще в период обучения;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3)подготовка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к выполнению нормы выработки через формирование непрерывного процесса передачи знаний, умений и навыков от наиболее квалифицированных работников;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4)обеспечение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 после окончания колледжа трудоустройства на предприятие;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5)создание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карьерного роста перспективных специалистов; повышение эффективности использования кадрового потенциала для развития предприятия.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95287" y="1635853"/>
            <a:ext cx="3962845" cy="2628650"/>
          </a:xfrm>
          <a:prstGeom prst="rect">
            <a:avLst/>
          </a:prstGeom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6621" y="6521678"/>
            <a:ext cx="5206521" cy="404609"/>
          </a:xfrm>
        </p:spPr>
        <p:txBody>
          <a:bodyPr/>
          <a:lstStyle/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734" y="3644290"/>
            <a:ext cx="3920608" cy="29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09108"/>
            <a:ext cx="9977496" cy="70707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КГБ ПОУ «Ванинский межотраслевой колледж (Центр опережающей профессиональной подготовки)»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АО «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АО НТК.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226913" y="6492875"/>
            <a:ext cx="5016062" cy="365125"/>
          </a:xfrm>
        </p:spPr>
        <p:txBody>
          <a:bodyPr/>
          <a:lstStyle/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1781071"/>
            <a:ext cx="5233477" cy="4308636"/>
          </a:xfrm>
          <a:prstGeom prst="rect">
            <a:avLst/>
          </a:prstGeom>
          <a:effectLst>
            <a:outerShdw blurRad="165100" dist="50800" dir="5400000" algn="ctr" rotWithShape="0">
              <a:srgbClr val="000000">
                <a:alpha val="77000"/>
              </a:srgbClr>
            </a:outerShdw>
            <a:softEdge rad="381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73265" y="2847610"/>
            <a:ext cx="57260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 в рекордно короткие сроки – с 2004 по 2008 гг.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прямой выход на две независимые магистрали – Транссибирскую и Байкало-Амурскую и является крайней восточной точкой БАМа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терминале проводится обработка судов с грузоподъемностью до 200 тыс. тонн, имеется  собственный буксирный флот.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логистики СУЭК предполагает доведение объема перевалки угля через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c 24 млн. тонн до 40 млн. тонн год к 2025 году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62" y="1187592"/>
            <a:ext cx="2531989" cy="15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516" y="604721"/>
            <a:ext cx="9948927" cy="1007806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директор АО «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Долгополов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7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94" y="6496419"/>
            <a:ext cx="5492706" cy="450111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400" r="27950" b="9866"/>
          <a:stretch/>
        </p:blipFill>
        <p:spPr>
          <a:xfrm>
            <a:off x="8165284" y="1265231"/>
            <a:ext cx="3948939" cy="462029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TextBox 4"/>
          <p:cNvSpPr txBox="1"/>
          <p:nvPr/>
        </p:nvSpPr>
        <p:spPr>
          <a:xfrm>
            <a:off x="422516" y="3084020"/>
            <a:ext cx="77427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в Ванинском районе учебного заведения, ориентированного на воспитание и подготовку квалифицированных кадров для предприятий, было большой жизненной необходимостью. Работой, прежде всего,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обеспечено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население.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03 ноября 2018 года Ванинский межотраслевой колледж начал свою работу, открыл свои двери для абитуриентов, для наших будущих сотрудников. - Рассказывает исполнительный директор АО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Владимир Владимирович Долгополов. – Политика нашей компании нацелена на развитие социального партнерства с колледжем, открытого при нашей инициативе: мы оказываем содействие Центру опережающей профессиональной подготовки не только в виде финансового обеспечения, но и в виде самых опытных и профессиональных наставников – тех, кто не понаслышке знает, что такое работа на предприятии»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6" y="1318840"/>
            <a:ext cx="5295981" cy="1309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669" y="1318839"/>
            <a:ext cx="1512915" cy="14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5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429" y="126695"/>
            <a:ext cx="9533244" cy="54186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сотрудничество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3806" y="6636892"/>
            <a:ext cx="5338194" cy="252080"/>
          </a:xfrm>
        </p:spPr>
        <p:txBody>
          <a:bodyPr/>
          <a:lstStyle/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6</a:t>
            </a:fld>
            <a:endParaRPr lang="ru-RU"/>
          </a:p>
        </p:txBody>
      </p:sp>
      <p:sp>
        <p:nvSpPr>
          <p:cNvPr id="9" name="Полилиния 8">
            <a:hlinkClick r:id="rId2" action="ppaction://hlinksldjump"/>
          </p:cNvPr>
          <p:cNvSpPr/>
          <p:nvPr/>
        </p:nvSpPr>
        <p:spPr>
          <a:xfrm>
            <a:off x="753966" y="1219645"/>
            <a:ext cx="8006522" cy="455394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5720" rIns="45720" bIns="45720" numCol="1" spcCol="1270" anchor="ctr" anchorCtr="0">
            <a:noAutofit/>
          </a:bodyPr>
          <a:lstStyle/>
          <a:p>
            <a:pPr lvl="0" defTabSz="800100">
              <a:spcBef>
                <a:spcPct val="0"/>
              </a:spcBef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о дуальном обучении студентов колледжа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материальной базе АО ДТУ</a:t>
            </a:r>
            <a:endPara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8448" y="875316"/>
            <a:ext cx="569243" cy="530408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Полилиния 10">
            <a:hlinkClick r:id="rId3" action="ppaction://hlinksldjump"/>
          </p:cNvPr>
          <p:cNvSpPr/>
          <p:nvPr/>
        </p:nvSpPr>
        <p:spPr>
          <a:xfrm>
            <a:off x="753966" y="1691167"/>
            <a:ext cx="8006522" cy="484820"/>
          </a:xfrm>
          <a:custGeom>
            <a:avLst/>
            <a:gdLst>
              <a:gd name="connsiteX0" fmla="*/ 0 w 7594121"/>
              <a:gd name="connsiteY0" fmla="*/ 0 h 455394"/>
              <a:gd name="connsiteX1" fmla="*/ 7594121 w 7594121"/>
              <a:gd name="connsiteY1" fmla="*/ 0 h 455394"/>
              <a:gd name="connsiteX2" fmla="*/ 7594121 w 7594121"/>
              <a:gd name="connsiteY2" fmla="*/ 455394 h 455394"/>
              <a:gd name="connsiteX3" fmla="*/ 0 w 7594121"/>
              <a:gd name="connsiteY3" fmla="*/ 455394 h 455394"/>
              <a:gd name="connsiteX4" fmla="*/ 0 w 7594121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4121" h="455394">
                <a:moveTo>
                  <a:pt x="0" y="0"/>
                </a:moveTo>
                <a:lnTo>
                  <a:pt x="7594121" y="0"/>
                </a:lnTo>
                <a:lnTo>
                  <a:pt x="7594121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5720" rIns="45720" bIns="45720" numCol="1" spcCol="1270" anchor="ctr" anchorCtr="0">
            <a:noAutofit/>
          </a:bodyPr>
          <a:lstStyle/>
          <a:p>
            <a:pPr lvl="0" defTabSz="800100"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разработка  и утверждение рабочих программ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техническим  специальностям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58448" y="1331367"/>
            <a:ext cx="569243" cy="569243"/>
          </a:xfrm>
          <a:prstGeom prst="ellips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3" name="Полилиния 12">
            <a:hlinkClick r:id="rId4" action="ppaction://hlinksldjump"/>
          </p:cNvPr>
          <p:cNvSpPr/>
          <p:nvPr/>
        </p:nvSpPr>
        <p:spPr>
          <a:xfrm>
            <a:off x="753966" y="2202787"/>
            <a:ext cx="8006522" cy="455394"/>
          </a:xfrm>
          <a:custGeom>
            <a:avLst/>
            <a:gdLst>
              <a:gd name="connsiteX0" fmla="*/ 0 w 7368128"/>
              <a:gd name="connsiteY0" fmla="*/ 0 h 455394"/>
              <a:gd name="connsiteX1" fmla="*/ 7368128 w 7368128"/>
              <a:gd name="connsiteY1" fmla="*/ 0 h 455394"/>
              <a:gd name="connsiteX2" fmla="*/ 7368128 w 7368128"/>
              <a:gd name="connsiteY2" fmla="*/ 455394 h 455394"/>
              <a:gd name="connsiteX3" fmla="*/ 0 w 7368128"/>
              <a:gd name="connsiteY3" fmla="*/ 455394 h 455394"/>
              <a:gd name="connsiteX4" fmla="*/ 0 w 7368128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8128" h="455394">
                <a:moveTo>
                  <a:pt x="0" y="0"/>
                </a:moveTo>
                <a:lnTo>
                  <a:pt x="7368128" y="0"/>
                </a:lnTo>
                <a:lnTo>
                  <a:pt x="7368128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0640" rIns="40640" bIns="4064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международном инженерном чемпионате CASE-IN с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по2023года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58448" y="1773956"/>
            <a:ext cx="569243" cy="569243"/>
          </a:xfrm>
          <a:prstGeom prst="ellips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5" name="Полилиния 14">
            <a:hlinkClick r:id="rId5" action="ppaction://hlinksldjump"/>
          </p:cNvPr>
          <p:cNvSpPr/>
          <p:nvPr/>
        </p:nvSpPr>
        <p:spPr>
          <a:xfrm>
            <a:off x="753966" y="2683157"/>
            <a:ext cx="8014593" cy="455394"/>
          </a:xfrm>
          <a:custGeom>
            <a:avLst/>
            <a:gdLst>
              <a:gd name="connsiteX0" fmla="*/ 0 w 7295970"/>
              <a:gd name="connsiteY0" fmla="*/ 0 h 455394"/>
              <a:gd name="connsiteX1" fmla="*/ 7295970 w 7295970"/>
              <a:gd name="connsiteY1" fmla="*/ 0 h 455394"/>
              <a:gd name="connsiteX2" fmla="*/ 7295970 w 7295970"/>
              <a:gd name="connsiteY2" fmla="*/ 455394 h 455394"/>
              <a:gd name="connsiteX3" fmla="*/ 0 w 7295970"/>
              <a:gd name="connsiteY3" fmla="*/ 455394 h 455394"/>
              <a:gd name="connsiteX4" fmla="*/ 0 w 7295970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5970" h="455394">
                <a:moveTo>
                  <a:pt x="0" y="0"/>
                </a:moveTo>
                <a:lnTo>
                  <a:pt x="7295970" y="0"/>
                </a:lnTo>
                <a:lnTo>
                  <a:pt x="7295970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5720" rIns="45720" bIns="45720" numCol="1" spcCol="1270" anchor="ctr" anchorCtr="0">
            <a:noAutofit/>
          </a:bodyPr>
          <a:lstStyle/>
          <a:p>
            <a:pPr defTabSz="800100"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800100">
              <a:spcBef>
                <a:spcPct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 на производстве. Организация и проведение экскурсий студентов на  предприятия</a:t>
            </a:r>
          </a:p>
          <a:p>
            <a:pPr lvl="0" defTabSz="800100">
              <a:spcBef>
                <a:spcPct val="0"/>
              </a:spcBef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58448" y="2268842"/>
            <a:ext cx="569243" cy="569243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7" name="Полилиния 16">
            <a:hlinkClick r:id="rId6" action="ppaction://hlinksldjump"/>
          </p:cNvPr>
          <p:cNvSpPr/>
          <p:nvPr/>
        </p:nvSpPr>
        <p:spPr>
          <a:xfrm>
            <a:off x="753966" y="3175603"/>
            <a:ext cx="8014593" cy="455394"/>
          </a:xfrm>
          <a:custGeom>
            <a:avLst/>
            <a:gdLst>
              <a:gd name="connsiteX0" fmla="*/ 0 w 7368128"/>
              <a:gd name="connsiteY0" fmla="*/ 0 h 455394"/>
              <a:gd name="connsiteX1" fmla="*/ 7368128 w 7368128"/>
              <a:gd name="connsiteY1" fmla="*/ 0 h 455394"/>
              <a:gd name="connsiteX2" fmla="*/ 7368128 w 7368128"/>
              <a:gd name="connsiteY2" fmla="*/ 455394 h 455394"/>
              <a:gd name="connsiteX3" fmla="*/ 0 w 7368128"/>
              <a:gd name="connsiteY3" fmla="*/ 455394 h 455394"/>
              <a:gd name="connsiteX4" fmla="*/ 0 w 7368128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8128" h="455394">
                <a:moveTo>
                  <a:pt x="0" y="0"/>
                </a:moveTo>
                <a:lnTo>
                  <a:pt x="7368128" y="0"/>
                </a:lnTo>
                <a:lnTo>
                  <a:pt x="7368128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5720" rIns="45720" bIns="4572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призовое место за совместный проект «Организация УПК АО ДТУ» в г. Хабаровск 2020 год</a:t>
            </a:r>
          </a:p>
        </p:txBody>
      </p:sp>
      <p:sp>
        <p:nvSpPr>
          <p:cNvPr id="18" name="Овал 17"/>
          <p:cNvSpPr/>
          <p:nvPr/>
        </p:nvSpPr>
        <p:spPr>
          <a:xfrm>
            <a:off x="158448" y="2781562"/>
            <a:ext cx="569243" cy="569243"/>
          </a:xfrm>
          <a:prstGeom prst="ellips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9" name="Полилиния 18">
            <a:hlinkClick r:id="rId7" action="ppaction://hlinksldjump"/>
          </p:cNvPr>
          <p:cNvSpPr/>
          <p:nvPr/>
        </p:nvSpPr>
        <p:spPr>
          <a:xfrm>
            <a:off x="753966" y="3660288"/>
            <a:ext cx="8014593" cy="455394"/>
          </a:xfrm>
          <a:custGeom>
            <a:avLst/>
            <a:gdLst>
              <a:gd name="connsiteX0" fmla="*/ 0 w 7594121"/>
              <a:gd name="connsiteY0" fmla="*/ 0 h 455394"/>
              <a:gd name="connsiteX1" fmla="*/ 7594121 w 7594121"/>
              <a:gd name="connsiteY1" fmla="*/ 0 h 455394"/>
              <a:gd name="connsiteX2" fmla="*/ 7594121 w 7594121"/>
              <a:gd name="connsiteY2" fmla="*/ 455394 h 455394"/>
              <a:gd name="connsiteX3" fmla="*/ 0 w 7594121"/>
              <a:gd name="connsiteY3" fmla="*/ 455394 h 455394"/>
              <a:gd name="connsiteX4" fmla="*/ 0 w 7594121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94121" h="455394">
                <a:moveTo>
                  <a:pt x="0" y="0"/>
                </a:moveTo>
                <a:lnTo>
                  <a:pt x="7594121" y="0"/>
                </a:lnTo>
                <a:lnTo>
                  <a:pt x="7594121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5720" rIns="45720" bIns="4572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прохождение процедуры сертификации  в АО «</a:t>
            </a:r>
            <a:r>
              <a:rPr lang="ru-RU" sz="1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студентами специальности  ТЭМ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58448" y="3205230"/>
            <a:ext cx="569243" cy="569243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" name="Полилиния 20">
            <a:hlinkClick r:id="" action="ppaction://noaction"/>
          </p:cNvPr>
          <p:cNvSpPr/>
          <p:nvPr/>
        </p:nvSpPr>
        <p:spPr>
          <a:xfrm>
            <a:off x="753966" y="4136751"/>
            <a:ext cx="8006522" cy="455394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0640" rIns="40640" bIns="4064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проект «Внедрение новых форм социального партнёрства с АО 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занял 2 место </a:t>
            </a:r>
          </a:p>
        </p:txBody>
      </p:sp>
      <p:sp>
        <p:nvSpPr>
          <p:cNvPr id="22" name="Овал 21"/>
          <p:cNvSpPr/>
          <p:nvPr/>
        </p:nvSpPr>
        <p:spPr>
          <a:xfrm>
            <a:off x="158448" y="3667221"/>
            <a:ext cx="569243" cy="569243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4" name="Полилиния 23">
            <a:hlinkClick r:id="rId2" action="ppaction://hlinksldjump"/>
          </p:cNvPr>
          <p:cNvSpPr/>
          <p:nvPr/>
        </p:nvSpPr>
        <p:spPr>
          <a:xfrm>
            <a:off x="753966" y="740746"/>
            <a:ext cx="8006522" cy="455394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о сотрудничестве</a:t>
            </a:r>
            <a:endPara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>
            <a:hlinkClick r:id="" action="ppaction://noaction"/>
          </p:cNvPr>
          <p:cNvSpPr/>
          <p:nvPr/>
        </p:nvSpPr>
        <p:spPr>
          <a:xfrm>
            <a:off x="753966" y="5578707"/>
            <a:ext cx="8006522" cy="455394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0640" rIns="40640" bIns="4064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6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гарантированного трудоустройства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>
            <a:hlinkClick r:id="" action="ppaction://noaction"/>
          </p:cNvPr>
          <p:cNvSpPr/>
          <p:nvPr/>
        </p:nvSpPr>
        <p:spPr>
          <a:xfrm>
            <a:off x="753966" y="6026072"/>
            <a:ext cx="8006522" cy="660556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0640" rIns="40640" bIns="4064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на базе АО ДТУ аккредитован ЦСДЭ по специальности «Техническая эксплуатация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подъёмно - транспортных, строительных, дорожных машин и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сотрудники предприятия прошли обучение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"Эксперт демонстрационного экзамена"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>
            <a:hlinkClick r:id="" action="ppaction://noaction"/>
          </p:cNvPr>
          <p:cNvSpPr/>
          <p:nvPr/>
        </p:nvSpPr>
        <p:spPr>
          <a:xfrm>
            <a:off x="753966" y="5103726"/>
            <a:ext cx="8006522" cy="455394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0640" rIns="40640" bIns="4064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слесарной мастерской, при финансовой поддержке АО ДТУ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>
            <a:hlinkClick r:id="" action="ppaction://noaction"/>
          </p:cNvPr>
          <p:cNvSpPr/>
          <p:nvPr/>
        </p:nvSpPr>
        <p:spPr>
          <a:xfrm>
            <a:off x="753966" y="4612460"/>
            <a:ext cx="8006522" cy="455394"/>
          </a:xfrm>
          <a:custGeom>
            <a:avLst/>
            <a:gdLst>
              <a:gd name="connsiteX0" fmla="*/ 0 w 8006522"/>
              <a:gd name="connsiteY0" fmla="*/ 0 h 455394"/>
              <a:gd name="connsiteX1" fmla="*/ 8006522 w 8006522"/>
              <a:gd name="connsiteY1" fmla="*/ 0 h 455394"/>
              <a:gd name="connsiteX2" fmla="*/ 8006522 w 8006522"/>
              <a:gd name="connsiteY2" fmla="*/ 455394 h 455394"/>
              <a:gd name="connsiteX3" fmla="*/ 0 w 8006522"/>
              <a:gd name="connsiteY3" fmla="*/ 455394 h 455394"/>
              <a:gd name="connsiteX4" fmla="*/ 0 w 8006522"/>
              <a:gd name="connsiteY4" fmla="*/ 0 h 4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6522" h="455394">
                <a:moveTo>
                  <a:pt x="0" y="0"/>
                </a:moveTo>
                <a:lnTo>
                  <a:pt x="8006522" y="0"/>
                </a:lnTo>
                <a:lnTo>
                  <a:pt x="8006522" y="455394"/>
                </a:lnTo>
                <a:lnTo>
                  <a:pt x="0" y="45539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70C0">
                  <a:alpha val="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469" tIns="40640" rIns="40640" bIns="40640" numCol="1" spcCol="1270" anchor="ctr" anchorCtr="0">
            <a:noAutofit/>
          </a:bodyPr>
          <a:lstStyle/>
          <a:p>
            <a:pPr lvl="0" defTabSz="711200">
              <a:spcBef>
                <a:spcPct val="0"/>
              </a:spcBef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приз министра образования и науки Хабаровского края «За эффективные технологии» на конкурсе «Учись и работай в Хабаровском крае»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58448" y="4142719"/>
            <a:ext cx="569243" cy="569243"/>
          </a:xfrm>
          <a:prstGeom prst="ellips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32" name="Овал 31"/>
          <p:cNvSpPr/>
          <p:nvPr/>
        </p:nvSpPr>
        <p:spPr>
          <a:xfrm>
            <a:off x="158448" y="4598113"/>
            <a:ext cx="569243" cy="56924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9</a:t>
            </a:r>
          </a:p>
        </p:txBody>
      </p:sp>
      <p:sp>
        <p:nvSpPr>
          <p:cNvPr id="33" name="Овал 32"/>
          <p:cNvSpPr/>
          <p:nvPr/>
        </p:nvSpPr>
        <p:spPr>
          <a:xfrm>
            <a:off x="158448" y="5073611"/>
            <a:ext cx="635242" cy="56924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158448" y="5566382"/>
            <a:ext cx="635242" cy="56924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158448" y="6098165"/>
            <a:ext cx="635242" cy="5692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15" y="1367026"/>
            <a:ext cx="3060750" cy="1849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200" y="3982492"/>
            <a:ext cx="1249788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1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506" y="91825"/>
            <a:ext cx="8912228" cy="1238317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трудоустроенных выпускников КГБ ПОУ ВМК ЦОПП,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проходивших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 на предприятии АО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2020-2023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9" y="148853"/>
            <a:ext cx="1506697" cy="91059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19826259"/>
              </p:ext>
            </p:extLst>
          </p:nvPr>
        </p:nvGraphicFramePr>
        <p:xfrm>
          <a:off x="1500875" y="1524713"/>
          <a:ext cx="8759323" cy="479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 txBox="1">
            <a:spLocks/>
          </p:cNvSpPr>
          <p:nvPr/>
        </p:nvSpPr>
        <p:spPr>
          <a:xfrm>
            <a:off x="5409684" y="6437556"/>
            <a:ext cx="5338194" cy="252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002" y="148853"/>
            <a:ext cx="767596" cy="7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697" y="123824"/>
            <a:ext cx="11483603" cy="1238317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КГБ ПОУ ВМК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ЦОПП,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АО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базы прохождения практики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1" y="294381"/>
            <a:ext cx="1158850" cy="700365"/>
          </a:xfrm>
          <a:prstGeom prst="rect">
            <a:avLst/>
          </a:prstGeom>
        </p:spPr>
      </p:pic>
      <p:sp>
        <p:nvSpPr>
          <p:cNvPr id="10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 txBox="1">
            <a:spLocks/>
          </p:cNvSpPr>
          <p:nvPr/>
        </p:nvSpPr>
        <p:spPr>
          <a:xfrm>
            <a:off x="5409684" y="6437556"/>
            <a:ext cx="5338194" cy="252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0720840"/>
              </p:ext>
            </p:extLst>
          </p:nvPr>
        </p:nvGraphicFramePr>
        <p:xfrm>
          <a:off x="44143" y="1517208"/>
          <a:ext cx="4130566" cy="227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4772200"/>
              </p:ext>
            </p:extLst>
          </p:nvPr>
        </p:nvGraphicFramePr>
        <p:xfrm>
          <a:off x="7517715" y="1591776"/>
          <a:ext cx="3800541" cy="230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5918702"/>
              </p:ext>
            </p:extLst>
          </p:nvPr>
        </p:nvGraphicFramePr>
        <p:xfrm>
          <a:off x="3109748" y="3474720"/>
          <a:ext cx="5500852" cy="3149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357" y="142835"/>
            <a:ext cx="873208" cy="8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8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327" y="86904"/>
            <a:ext cx="9093551" cy="127501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студентов вовлеченных в наставничество, среди трудоустроенных на предприятии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Дальтрансуголь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91682" y="6405718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1" y="294381"/>
            <a:ext cx="1158850" cy="700365"/>
          </a:xfrm>
          <a:prstGeom prst="rect">
            <a:avLst/>
          </a:prstGeom>
        </p:spPr>
      </p:pic>
      <p:sp>
        <p:nvSpPr>
          <p:cNvPr id="10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 txBox="1">
            <a:spLocks/>
          </p:cNvSpPr>
          <p:nvPr/>
        </p:nvSpPr>
        <p:spPr>
          <a:xfrm>
            <a:off x="5409684" y="6437556"/>
            <a:ext cx="5338194" cy="252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социального партнёрства к инновационному взаимодействию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808840010"/>
              </p:ext>
            </p:extLst>
          </p:nvPr>
        </p:nvGraphicFramePr>
        <p:xfrm>
          <a:off x="1551326" y="1477835"/>
          <a:ext cx="9534985" cy="4780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814" y="142615"/>
            <a:ext cx="643873" cy="6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6264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949</Words>
  <Application>Microsoft Office PowerPoint</Application>
  <PresentationFormat>Широкоэкранный</PresentationFormat>
  <Paragraphs>106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Times New Roman</vt:lpstr>
      <vt:lpstr>Специальное оформление</vt:lpstr>
      <vt:lpstr>Office Theme</vt:lpstr>
      <vt:lpstr>1_Office Theme</vt:lpstr>
      <vt:lpstr>Будущее «Угольной страны» АО «Дальтрансуголь».</vt:lpstr>
      <vt:lpstr>Актуальность проекта в части реализации  </vt:lpstr>
      <vt:lpstr>   Цель – создание необходимых условий через модель дуального обучения и формирования наставничества для создания устойчивого трудового коллектива, состоящего из квалифицированных и технически грамотных работников. </vt:lpstr>
      <vt:lpstr>Социальное партнерство КГБ ПОУ «Ванинский межотраслевой колледж (Центр опережающей профессиональной подготовки)»  с АО «Дальтрансуголь», АО НТК. </vt:lpstr>
      <vt:lpstr>Исполнительный директор АО «Дальтрансуголь»  Долгополов Владимир Владимирович      </vt:lpstr>
      <vt:lpstr>Социальное сотрудничество</vt:lpstr>
      <vt:lpstr>Динамика трудоустроенных выпускников КГБ ПОУ ВМК ЦОПП,  проходивших практику на предприятии АО Дальтрансуголь  за период 2020-2023 г.г.</vt:lpstr>
      <vt:lpstr>Количество обучающихся КГБ ПОУ ВМК ЦОПП,  закрепленных на предприятии АО  «Дальтрансуголь»  в качестве базы прохождения практики </vt:lpstr>
      <vt:lpstr>Количество студентов вовлеченных в наставничество, среди трудоустроенных на предприятии  АО «Дальтрансуголь»</vt:lpstr>
      <vt:lpstr>Активная социальная политика АО «Дальтрансуголь» в отношении колледжа</vt:lpstr>
      <vt:lpstr>Участие в   Региональных чемпионатах Профессионалы</vt:lpstr>
      <vt:lpstr>«Ванинский межотраслевой колледж (Центр опережающей профессиональной подготовки)» ежегодно становился победителем на международном инженерном чемпионате CASE-IN</vt:lpstr>
      <vt:lpstr>Презентация PowerPoint</vt:lpstr>
      <vt:lpstr>Этап инновационного взаимодействия с предприятием-партнёром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MNS</dc:creator>
  <cp:lastModifiedBy>Степанюк Оксана Станиславовна</cp:lastModifiedBy>
  <cp:revision>105</cp:revision>
  <dcterms:created xsi:type="dcterms:W3CDTF">2020-04-24T12:23:13Z</dcterms:created>
  <dcterms:modified xsi:type="dcterms:W3CDTF">2024-03-28T04:24:12Z</dcterms:modified>
</cp:coreProperties>
</file>