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4" r:id="rId7"/>
    <p:sldId id="281" r:id="rId8"/>
    <p:sldId id="274" r:id="rId9"/>
    <p:sldId id="280" r:id="rId10"/>
    <p:sldId id="289" r:id="rId11"/>
  </p:sldIdLst>
  <p:sldSz cx="18288000" cy="10287000"/>
  <p:notesSz cx="18288000" cy="10287000"/>
  <p:embeddedFontLst>
    <p:embeddedFont>
      <p:font typeface="Calibri" pitchFamily="34" charset="0"/>
      <p:regular r:id="rId12"/>
      <p:bold r:id="rId13"/>
      <p:italic r:id="rId14"/>
      <p:boldItalic r:id="rId15"/>
    </p:embeddedFont>
    <p:embeddedFont>
      <p:font typeface="PENHOM+2 Regular" charset="-52"/>
      <p:regular r:id="rId16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114" y="-600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Title</a:t>
            </a:r>
            <a:endParaRPr lang="en-US"/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Text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t>8/29/2024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77666" y="427735"/>
            <a:ext cx="6797992" cy="17109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77666" y="2459482"/>
            <a:ext cx="6797992" cy="705764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568130" y="9944862"/>
            <a:ext cx="2417063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77666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8/29/2024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5438394" y="9944862"/>
            <a:ext cx="1737264" cy="5346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06269" y="3991372"/>
            <a:ext cx="16376092" cy="2462213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ru-RU" sz="8000" dirty="0" smtClean="0">
                <a:latin typeface="PENHOM+2 Regular"/>
                <a:cs typeface="PENHOM+2 Regular"/>
              </a:rPr>
              <a:t>Трудовая бригада </a:t>
            </a:r>
            <a:endParaRPr lang="ru-RU" sz="8000" dirty="0">
              <a:latin typeface="PENHOM+2 Regular"/>
              <a:cs typeface="PENHOM+2 Regular"/>
            </a:endParaRPr>
          </a:p>
          <a:p>
            <a:pPr marR="0" algn="ctr">
              <a:spcBef>
                <a:spcPts val="0"/>
              </a:spcBef>
              <a:spcAft>
                <a:spcPts val="0"/>
              </a:spcAft>
            </a:pPr>
            <a:r>
              <a:rPr lang="ru-RU" sz="8000" dirty="0" smtClean="0">
                <a:latin typeface="PENHOM+2 Regular"/>
                <a:cs typeface="PENHOM+2 Regular"/>
              </a:rPr>
              <a:t>городского округа Щёлково</a:t>
            </a:r>
            <a:endParaRPr sz="8000" dirty="0">
              <a:latin typeface="PENHOM+2 Regular"/>
              <a:cs typeface="PENHOM+2 Regular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9" r="15899"/>
          <a:stretch/>
        </p:blipFill>
        <p:spPr bwMode="auto">
          <a:xfrm>
            <a:off x="1583160" y="246955"/>
            <a:ext cx="3456384" cy="3390857"/>
          </a:xfrm>
          <a:prstGeom prst="ellips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92472" y="462980"/>
            <a:ext cx="2789040" cy="3416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420778" y="1039044"/>
            <a:ext cx="4451413" cy="82073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6372"/>
              </a:lnSpc>
              <a:spcBef>
                <a:spcPts val="0"/>
              </a:spcBef>
              <a:spcAft>
                <a:spcPts val="0"/>
              </a:spcAft>
            </a:pPr>
            <a:r>
              <a:rPr sz="5750" spc="-38" dirty="0">
                <a:latin typeface="Times New Roman" pitchFamily="18" charset="0"/>
                <a:cs typeface="Times New Roman" pitchFamily="18" charset="0"/>
              </a:rPr>
              <a:t>КОНТАКТЫ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4684895" y="2407196"/>
            <a:ext cx="2930724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91"/>
              </a:lnSpc>
              <a:spcBef>
                <a:spcPts val="0"/>
              </a:spcBef>
              <a:spcAft>
                <a:spcPts val="0"/>
              </a:spcAft>
            </a:pPr>
            <a:r>
              <a:rPr sz="3050" spc="12" dirty="0">
                <a:solidFill>
                  <a:srgbClr val="484D45"/>
                </a:solidFill>
                <a:latin typeface="Times New Roman" pitchFamily="18" charset="0"/>
                <a:cs typeface="Times New Roman" pitchFamily="18" charset="0"/>
              </a:rPr>
              <a:t>ВКОНТАКТЕ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611157" y="3901081"/>
            <a:ext cx="302321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91"/>
              </a:lnSpc>
              <a:spcBef>
                <a:spcPts val="0"/>
              </a:spcBef>
              <a:spcAft>
                <a:spcPts val="0"/>
              </a:spcAft>
            </a:pPr>
            <a:r>
              <a:rPr sz="3050" spc="13" dirty="0">
                <a:solidFill>
                  <a:srgbClr val="484D45"/>
                </a:solidFill>
                <a:latin typeface="Times New Roman" pitchFamily="18" charset="0"/>
                <a:cs typeface="Times New Roman" pitchFamily="18" charset="0"/>
              </a:rPr>
              <a:t>ТЕЛЕФОН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4684895" y="3127276"/>
            <a:ext cx="3926262" cy="320601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533"/>
              </a:lnSpc>
            </a:pPr>
            <a:r>
              <a:rPr lang="en-US" sz="2250" spc="11" dirty="0" smtClean="0">
                <a:solidFill>
                  <a:srgbClr val="484D45"/>
                </a:solidFill>
                <a:latin typeface="Times New Roman" pitchFamily="18" charset="0"/>
                <a:cs typeface="Times New Roman" pitchFamily="18" charset="0"/>
              </a:rPr>
              <a:t>https</a:t>
            </a:r>
            <a:r>
              <a:rPr lang="en-US" sz="2250" spc="11" dirty="0">
                <a:solidFill>
                  <a:srgbClr val="484D45"/>
                </a:solidFill>
                <a:latin typeface="Times New Roman" pitchFamily="18" charset="0"/>
                <a:cs typeface="Times New Roman" pitchFamily="18" charset="0"/>
              </a:rPr>
              <a:t>://vk.com/kdcnavigator</a:t>
            </a:r>
            <a:endParaRPr sz="2250" spc="11" dirty="0">
              <a:solidFill>
                <a:srgbClr val="484D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611157" y="4478134"/>
            <a:ext cx="2816451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sz="2450" dirty="0">
                <a:solidFill>
                  <a:srgbClr val="484D45"/>
                </a:solidFill>
                <a:latin typeface="Times New Roman" pitchFamily="18" charset="0"/>
                <a:cs typeface="Times New Roman" pitchFamily="18" charset="0"/>
              </a:rPr>
              <a:t>+7 </a:t>
            </a:r>
            <a:r>
              <a:rPr lang="ru-RU" sz="2450" dirty="0" smtClean="0">
                <a:solidFill>
                  <a:srgbClr val="484D45"/>
                </a:solidFill>
                <a:latin typeface="Times New Roman" pitchFamily="18" charset="0"/>
                <a:cs typeface="Times New Roman" pitchFamily="18" charset="0"/>
              </a:rPr>
              <a:t>(991)884-49-03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4684895" y="5287516"/>
            <a:ext cx="4802932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91"/>
              </a:lnSpc>
              <a:spcBef>
                <a:spcPts val="0"/>
              </a:spcBef>
              <a:spcAft>
                <a:spcPts val="0"/>
              </a:spcAft>
            </a:pPr>
            <a:r>
              <a:rPr sz="3050" spc="13" dirty="0">
                <a:solidFill>
                  <a:srgbClr val="484D45"/>
                </a:solidFill>
                <a:latin typeface="Times New Roman" pitchFamily="18" charset="0"/>
                <a:cs typeface="Times New Roman" pitchFamily="18" charset="0"/>
              </a:rPr>
              <a:t>ЭЛЕКТРОННЫЙ</a:t>
            </a:r>
            <a:r>
              <a:rPr sz="3050" spc="16" dirty="0">
                <a:solidFill>
                  <a:srgbClr val="484D45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3050" spc="12" dirty="0">
                <a:solidFill>
                  <a:srgbClr val="484D45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611157" y="6943700"/>
            <a:ext cx="4679396" cy="43601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39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3050" spc="12" dirty="0" smtClean="0">
                <a:solidFill>
                  <a:srgbClr val="484D45"/>
                </a:solidFill>
                <a:latin typeface="Times New Roman" pitchFamily="18" charset="0"/>
                <a:cs typeface="Times New Roman" pitchFamily="18" charset="0"/>
              </a:rPr>
              <a:t>ЮРИДИЧЕСКИЙ </a:t>
            </a:r>
            <a:r>
              <a:rPr sz="3050" spc="12" dirty="0" smtClean="0">
                <a:solidFill>
                  <a:srgbClr val="484D45"/>
                </a:solidFill>
                <a:latin typeface="Times New Roman" pitchFamily="18" charset="0"/>
                <a:cs typeface="Times New Roman" pitchFamily="18" charset="0"/>
              </a:rPr>
              <a:t>АДРЕС</a:t>
            </a:r>
            <a:endParaRPr sz="3050" spc="12" dirty="0">
              <a:solidFill>
                <a:srgbClr val="484D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8611157" y="7624926"/>
            <a:ext cx="634946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2721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2450" dirty="0" smtClean="0">
                <a:solidFill>
                  <a:srgbClr val="484D45"/>
                </a:solidFill>
                <a:latin typeface="Times New Roman" pitchFamily="18" charset="0"/>
                <a:cs typeface="Times New Roman" pitchFamily="18" charset="0"/>
              </a:rPr>
              <a:t>МО., г.о.Щёлково, ул. Талсинская, вл.64</a:t>
            </a:r>
            <a:endParaRPr sz="2450" dirty="0">
              <a:solidFill>
                <a:srgbClr val="484D45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684895" y="5935588"/>
            <a:ext cx="3573203" cy="3462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721"/>
              </a:lnSpc>
            </a:pPr>
            <a:r>
              <a:rPr lang="en-US" sz="2450" dirty="0">
                <a:solidFill>
                  <a:srgbClr val="484D45"/>
                </a:solidFill>
                <a:latin typeface="Times New Roman" pitchFamily="18" charset="0"/>
                <a:cs typeface="Times New Roman" pitchFamily="18" charset="0"/>
              </a:rPr>
              <a:t>shelkovostupeni@mail.ru</a:t>
            </a:r>
            <a:endParaRPr sz="2450" dirty="0">
              <a:solidFill>
                <a:srgbClr val="484D45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679004"/>
            <a:ext cx="18287999" cy="112050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9382"/>
              </a:lnSpc>
              <a:spcBef>
                <a:spcPts val="0"/>
              </a:spcBef>
              <a:spcAft>
                <a:spcPts val="0"/>
              </a:spcAft>
            </a:pPr>
            <a:r>
              <a:rPr sz="7200" spc="-91" dirty="0" smtClean="0">
                <a:latin typeface="Times New Roman" pitchFamily="18" charset="0"/>
                <a:cs typeface="Times New Roman" pitchFamily="18" charset="0"/>
              </a:rPr>
              <a:t>ТРУДОВ</a:t>
            </a:r>
            <a:r>
              <a:rPr lang="ru-RU" sz="7200" spc="-91" dirty="0" smtClean="0">
                <a:latin typeface="Times New Roman" pitchFamily="18" charset="0"/>
                <a:cs typeface="Times New Roman" pitchFamily="18" charset="0"/>
              </a:rPr>
              <a:t>АЯ БРИГАДА</a:t>
            </a:r>
            <a:r>
              <a:rPr sz="7200" dirty="0" smtClean="0">
                <a:latin typeface="Times New Roman" pitchFamily="18" charset="0"/>
                <a:cs typeface="Times New Roman" pitchFamily="18" charset="0"/>
              </a:rPr>
              <a:t>–</a:t>
            </a:r>
            <a:r>
              <a:rPr sz="7200" spc="-113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7200" spc="-73" dirty="0">
                <a:latin typeface="Times New Roman" pitchFamily="18" charset="0"/>
                <a:cs typeface="Times New Roman" pitchFamily="18" charset="0"/>
              </a:rPr>
              <a:t>ЭТО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2809109" y="2479204"/>
            <a:ext cx="12959627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рограмма по временному       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трудоустройству подростков в свободное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от учёбы время. </a:t>
            </a:r>
          </a:p>
          <a:p>
            <a:pPr algn="ctr"/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Основная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сфера приложения сил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школьников – </a:t>
            </a:r>
            <a:r>
              <a:rPr lang="ru-RU" sz="6000" dirty="0">
                <a:latin typeface="Times New Roman" pitchFamily="18" charset="0"/>
                <a:cs typeface="Times New Roman" pitchFamily="18" charset="0"/>
              </a:rPr>
              <a:t>благоустройство </a:t>
            </a: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города.</a:t>
            </a:r>
            <a:endParaRPr lang="ru-RU" sz="6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798877"/>
            <a:ext cx="18288000" cy="120545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9382"/>
              </a:lnSpc>
              <a:spcBef>
                <a:spcPts val="0"/>
              </a:spcBef>
              <a:spcAft>
                <a:spcPts val="0"/>
              </a:spcAft>
            </a:pPr>
            <a:r>
              <a:rPr sz="8500" spc="-107" dirty="0">
                <a:latin typeface="Times New Roman" pitchFamily="18" charset="0"/>
                <a:cs typeface="Times New Roman" pitchFamily="18" charset="0"/>
              </a:rPr>
              <a:t>ОБЩИЕ</a:t>
            </a:r>
            <a:r>
              <a:rPr sz="8500" spc="3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8500" spc="-90" dirty="0">
                <a:latin typeface="Times New Roman" pitchFamily="18" charset="0"/>
                <a:cs typeface="Times New Roman" pitchFamily="18" charset="0"/>
              </a:rPr>
              <a:t>СВЕДЕНИЯ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671392" y="2695228"/>
            <a:ext cx="1166529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 весенне – летний период 2024 года трудоустроено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677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подростков, из них:</a:t>
            </a:r>
          </a:p>
          <a:p>
            <a:pPr marL="285750" indent="-285750">
              <a:buFontTx/>
              <a:buChar char="-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еполные семьи – 174</a:t>
            </a:r>
          </a:p>
          <a:p>
            <a:pPr marL="285750" indent="-285750">
              <a:buFontTx/>
              <a:buChar char="-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ногодетные семьи 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235</a:t>
            </a:r>
          </a:p>
          <a:p>
            <a:pPr marL="285750" indent="-285750">
              <a:buFontTx/>
              <a:buChar char="-"/>
            </a:pP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остоящие на различных видах учёта -2</a:t>
            </a:r>
          </a:p>
          <a:p>
            <a:endParaRPr lang="ru-RU" sz="4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За дальнейший период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2024 года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планируется трудоустройство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240–</a:t>
            </a:r>
            <a:r>
              <a:rPr lang="ru-RU" sz="44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несовершеннолетних.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586862" y="1982107"/>
            <a:ext cx="6348826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8385"/>
              </a:lnSpc>
              <a:spcBef>
                <a:spcPts val="0"/>
              </a:spcBef>
              <a:spcAft>
                <a:spcPts val="0"/>
              </a:spcAft>
            </a:pPr>
            <a:r>
              <a:rPr sz="7600" spc="-76" dirty="0" smtClean="0">
                <a:latin typeface="Times New Roman" pitchFamily="18" charset="0"/>
                <a:cs typeface="Times New Roman" pitchFamily="18" charset="0"/>
              </a:rPr>
              <a:t>ЦЕЛЬ</a:t>
            </a:r>
            <a:endParaRPr sz="7600" spc="-14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9071992" y="1982107"/>
            <a:ext cx="6624736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8388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7600" spc="-85" dirty="0" smtClean="0">
                <a:latin typeface="Times New Roman" pitchFamily="18" charset="0"/>
                <a:cs typeface="Times New Roman" pitchFamily="18" charset="0"/>
              </a:rPr>
              <a:t>Задачи</a:t>
            </a:r>
            <a:endParaRPr sz="7600" spc="-85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71192" y="3775348"/>
            <a:ext cx="634882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Организация временной занятости и трудового воспитания молодых граждан в возрасте от 14 до 18 лет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759715" y="3343300"/>
            <a:ext cx="7992887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Становление активного молодого горожанина;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Формирование у несовершеннолетних жителей чувства любви к родному городу;</a:t>
            </a:r>
          </a:p>
          <a:p>
            <a:pPr marL="571500" indent="-571500">
              <a:buFont typeface="Arial" pitchFamily="34" charset="0"/>
              <a:buChar char="•"/>
            </a:pP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Чувство сопричастности к месту где они живут, и как высший результат реализации проекта – гражданско – патриотическое воспитание подростков.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0" y="318964"/>
            <a:ext cx="1828800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083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800" spc="-92" dirty="0" smtClean="0">
                <a:latin typeface="Times New Roman" pitchFamily="18" charset="0"/>
                <a:cs typeface="Times New Roman" pitchFamily="18" charset="0"/>
              </a:rPr>
              <a:t>Основная деятельность</a:t>
            </a:r>
            <a:endParaRPr sz="9800" spc="-92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655168" y="1928666"/>
            <a:ext cx="708484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Повышение уровня экологической культуры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молодежи города Щёлково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через вовлечение подростков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общественно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значимую трудовую деятельность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 благоустройству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социально-значимых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территорий города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object 5"/>
          <p:cNvSpPr txBox="1"/>
          <p:nvPr/>
        </p:nvSpPr>
        <p:spPr>
          <a:xfrm>
            <a:off x="9306453" y="5723975"/>
            <a:ext cx="7357012" cy="301621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Повышение уровня социальной культуры будущих горожан города 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Щёлково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через вовлечение подростков в общественно значимую трудовую деятельность по повышению социальной компетенции подростка.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natax\OneDrive\Рабочий стол\фото работы\20240610_105656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232" b="20172"/>
          <a:stretch/>
        </p:blipFill>
        <p:spPr bwMode="auto">
          <a:xfrm>
            <a:off x="9306453" y="1703959"/>
            <a:ext cx="7032106" cy="3557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tax\OneDrive\Рабочий стол\cCHIKvmU4Vk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58" b="20781"/>
          <a:stretch/>
        </p:blipFill>
        <p:spPr bwMode="auto">
          <a:xfrm>
            <a:off x="1439144" y="5261918"/>
            <a:ext cx="7300873" cy="39403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natax\OneDrive\Рабочий стол\IMG_20240723_09113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555" b="13581"/>
          <a:stretch/>
        </p:blipFill>
        <p:spPr bwMode="auto">
          <a:xfrm>
            <a:off x="12510408" y="1429528"/>
            <a:ext cx="3415614" cy="3441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x\OneDrive\Рабочий стол\17237016843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7216" y="1527121"/>
            <a:ext cx="6048672" cy="8064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tax\OneDrive\Рабочий стол\20240723_09531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81442" y="1527121"/>
            <a:ext cx="3384376" cy="3384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tax\OneDrive\Рабочий стол\fe191656-ea25-44bd-9ea6-2f436452fe27.jf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512" b="8484"/>
          <a:stretch/>
        </p:blipFill>
        <p:spPr bwMode="auto">
          <a:xfrm>
            <a:off x="9432032" y="5071492"/>
            <a:ext cx="5976664" cy="46889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3"/>
          <p:cNvSpPr txBox="1"/>
          <p:nvPr/>
        </p:nvSpPr>
        <p:spPr>
          <a:xfrm>
            <a:off x="0" y="318964"/>
            <a:ext cx="1828800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083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800" spc="-92" dirty="0" smtClean="0">
                <a:latin typeface="Times New Roman" pitchFamily="18" charset="0"/>
                <a:cs typeface="Times New Roman" pitchFamily="18" charset="0"/>
              </a:rPr>
              <a:t>Экологическая деятельность</a:t>
            </a:r>
            <a:endParaRPr sz="9800" spc="-92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3"/>
          <p:cNvSpPr txBox="1"/>
          <p:nvPr/>
        </p:nvSpPr>
        <p:spPr>
          <a:xfrm>
            <a:off x="0" y="318964"/>
            <a:ext cx="18288000" cy="1279196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083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8000" spc="-92" dirty="0" smtClean="0">
                <a:latin typeface="Times New Roman" pitchFamily="18" charset="0"/>
                <a:cs typeface="Times New Roman" pitchFamily="18" charset="0"/>
              </a:rPr>
              <a:t>Документоведческая деятельность</a:t>
            </a:r>
            <a:endParaRPr sz="8000" spc="-92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atax\OneDrive\Рабочий стол\фото работы\IMG_8811.HEI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11717" y="1577604"/>
            <a:ext cx="27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natax\OneDrive\Рабочий стол\image-27-06-24-10-05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3280" y="5791572"/>
            <a:ext cx="27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natax\OneDrive\Рабочий стол\handled_IMG_4918_1080_1920_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328" y="5791572"/>
            <a:ext cx="27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natax\OneDrive\Рабочий стол\handled_IMG_4916_1080_1920_8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4584" y="1615508"/>
            <a:ext cx="2700000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9180" y="1598160"/>
            <a:ext cx="2738756" cy="36516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618" y="5599334"/>
            <a:ext cx="5312635" cy="39844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991" y="1589437"/>
            <a:ext cx="2745298" cy="366039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natax\OneDrive\Рабочий стол\cCHIKvmU4Vk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" b="15207"/>
          <a:stretch/>
        </p:blipFill>
        <p:spPr bwMode="auto">
          <a:xfrm>
            <a:off x="9705327" y="1659063"/>
            <a:ext cx="6055090" cy="387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natax\OneDrive\Рабочий стол\U4GQ1Qap2RQ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2658" y="5865608"/>
            <a:ext cx="5421222" cy="40659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natax\OneDrive\Рабочий стол\53HQ-Vn1qqs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10"/>
          <a:stretch/>
        </p:blipFill>
        <p:spPr bwMode="auto">
          <a:xfrm>
            <a:off x="9820417" y="5865608"/>
            <a:ext cx="5940000" cy="41070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bject 3"/>
          <p:cNvSpPr txBox="1"/>
          <p:nvPr/>
        </p:nvSpPr>
        <p:spPr>
          <a:xfrm>
            <a:off x="0" y="318964"/>
            <a:ext cx="18288000" cy="138499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 algn="ctr">
              <a:lnSpc>
                <a:spcPts val="10839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9800" spc="-92" dirty="0" smtClean="0">
                <a:latin typeface="Times New Roman" pitchFamily="18" charset="0"/>
                <a:cs typeface="Times New Roman" pitchFamily="18" charset="0"/>
              </a:rPr>
              <a:t>Культурная деятельность</a:t>
            </a:r>
            <a:endParaRPr sz="9800" spc="-92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natax\OneDrive\Рабочий стол\c5770850-8897-4b28-8f13-d2327e894ddd.jfif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28" t="16500" r="7693" b="16251"/>
          <a:stretch/>
        </p:blipFill>
        <p:spPr bwMode="auto">
          <a:xfrm>
            <a:off x="2456147" y="1794063"/>
            <a:ext cx="5794243" cy="360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1028700" y="1692125"/>
            <a:ext cx="16617116" cy="1077218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8385"/>
              </a:lnSpc>
              <a:spcBef>
                <a:spcPts val="0"/>
              </a:spcBef>
              <a:spcAft>
                <a:spcPts val="0"/>
              </a:spcAft>
            </a:pPr>
            <a:r>
              <a:rPr sz="7600" spc="-78" dirty="0">
                <a:latin typeface="Times New Roman" pitchFamily="18" charset="0"/>
                <a:cs typeface="Times New Roman" pitchFamily="18" charset="0"/>
              </a:rPr>
              <a:t>РЕЖИМ</a:t>
            </a:r>
            <a:r>
              <a:rPr sz="7600" spc="-63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7600" spc="-69" dirty="0">
                <a:latin typeface="Times New Roman" pitchFamily="18" charset="0"/>
                <a:cs typeface="Times New Roman" pitchFamily="18" charset="0"/>
              </a:rPr>
              <a:t>РАБОТЫ</a:t>
            </a:r>
            <a:r>
              <a:rPr sz="7600" spc="13617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7600" spc="-65" dirty="0">
                <a:latin typeface="Times New Roman" pitchFamily="18" charset="0"/>
                <a:cs typeface="Times New Roman" pitchFamily="18" charset="0"/>
              </a:rPr>
              <a:t>ЗАР.</a:t>
            </a:r>
            <a:r>
              <a:rPr sz="7600" spc="18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sz="7600" spc="-74" dirty="0">
                <a:latin typeface="Times New Roman" pitchFamily="18" charset="0"/>
                <a:cs typeface="Times New Roman" pitchFamily="18" charset="0"/>
              </a:rPr>
              <a:t>ПЛАТА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1028700" y="3868928"/>
            <a:ext cx="4665526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16"/>
              </a:lnSpc>
              <a:spcBef>
                <a:spcPts val="0"/>
              </a:spcBef>
              <a:spcAft>
                <a:spcPts val="0"/>
              </a:spcAft>
            </a:pPr>
            <a:r>
              <a:rPr sz="4000" u="sng" spc="-32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ВЕСНА,</a:t>
            </a:r>
            <a:r>
              <a:rPr sz="4000" u="sng" spc="21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4000" u="sng" spc="-31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ОСЕНЬ</a:t>
            </a:r>
            <a:r>
              <a:rPr lang="ru-RU" sz="4000" u="sng" spc="-31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sz="4000" u="sng" spc="-32" dirty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8207896" y="4164584"/>
            <a:ext cx="4583364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1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u="sng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6300</a:t>
            </a:r>
            <a:r>
              <a:rPr sz="2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sz="2800" dirty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1028700" y="4566999"/>
            <a:ext cx="4370884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8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ПН-</a:t>
            </a:r>
            <a:r>
              <a:rPr lang="ru-RU" sz="2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ПТ</a:t>
            </a:r>
            <a:r>
              <a:rPr sz="2800" spc="748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sz="2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2,</a:t>
            </a:r>
            <a:r>
              <a:rPr lang="ru-RU" sz="2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sz="2800" spc="-17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ЧАСА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207896" y="4896539"/>
            <a:ext cx="9437920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11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sz="4000" spc="-43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spc="-19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2417 </a:t>
            </a:r>
            <a:r>
              <a:rPr sz="2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sz="2800" spc="15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ОТ ЦЕНТРА</a:t>
            </a:r>
            <a:r>
              <a:rPr sz="2800" spc="1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ЗАНЯТОСТИ</a:t>
            </a:r>
            <a:r>
              <a:rPr sz="2800" spc="38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НАСЕЛЕНИЯ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8235656" y="6105267"/>
            <a:ext cx="4166326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16"/>
              </a:lnSpc>
              <a:spcBef>
                <a:spcPts val="0"/>
              </a:spcBef>
              <a:spcAft>
                <a:spcPts val="0"/>
              </a:spcAft>
            </a:pPr>
            <a:r>
              <a:rPr lang="ru-RU" sz="4000" u="sng" spc="-17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9975 </a:t>
            </a:r>
            <a:r>
              <a:rPr sz="2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endParaRPr sz="2800" dirty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28700" y="6224778"/>
            <a:ext cx="1350081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16"/>
              </a:lnSpc>
              <a:spcBef>
                <a:spcPts val="0"/>
              </a:spcBef>
              <a:spcAft>
                <a:spcPts val="0"/>
              </a:spcAft>
            </a:pPr>
            <a:r>
              <a:rPr sz="4000" u="sng" spc="-29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ЛЕТО</a:t>
            </a:r>
          </a:p>
        </p:txBody>
      </p:sp>
      <p:sp>
        <p:nvSpPr>
          <p:cNvPr id="11" name="object 11"/>
          <p:cNvSpPr txBox="1"/>
          <p:nvPr/>
        </p:nvSpPr>
        <p:spPr>
          <a:xfrm>
            <a:off x="8241336" y="6845728"/>
            <a:ext cx="9831656" cy="56425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4414"/>
              </a:lnSpc>
              <a:spcBef>
                <a:spcPts val="0"/>
              </a:spcBef>
              <a:spcAft>
                <a:spcPts val="0"/>
              </a:spcAft>
            </a:pPr>
            <a:r>
              <a:rPr sz="40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+</a:t>
            </a:r>
            <a:r>
              <a:rPr sz="4000" spc="-41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spc="-18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2417</a:t>
            </a:r>
            <a:r>
              <a:rPr sz="4000" spc="-379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РУБЛЕЙ</a:t>
            </a:r>
            <a:r>
              <a:rPr sz="2800" spc="15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ОТ ЦЕНТРА</a:t>
            </a:r>
            <a:r>
              <a:rPr sz="2800" spc="1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ЗАНЯТОСТИ</a:t>
            </a:r>
            <a:r>
              <a:rPr sz="2800" spc="38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НАСЕЛЕНИЯ</a:t>
            </a:r>
          </a:p>
        </p:txBody>
      </p:sp>
      <p:sp>
        <p:nvSpPr>
          <p:cNvPr id="12" name="object 12"/>
          <p:cNvSpPr txBox="1"/>
          <p:nvPr/>
        </p:nvSpPr>
        <p:spPr>
          <a:xfrm>
            <a:off x="1028700" y="6922595"/>
            <a:ext cx="3434780" cy="39754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0" marR="0">
              <a:lnSpc>
                <a:spcPts val="3086"/>
              </a:lnSpc>
              <a:spcBef>
                <a:spcPts val="0"/>
              </a:spcBef>
              <a:spcAft>
                <a:spcPts val="0"/>
              </a:spcAft>
            </a:pPr>
            <a:r>
              <a:rPr sz="28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ПН-ПТ</a:t>
            </a:r>
            <a:r>
              <a:rPr sz="2800" spc="745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sz="28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sz="2800" dirty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2800" spc="-14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,8 </a:t>
            </a:r>
            <a:r>
              <a:rPr sz="2800" dirty="0" smtClean="0">
                <a:solidFill>
                  <a:srgbClr val="595959"/>
                </a:solidFill>
                <a:latin typeface="Times New Roman" pitchFamily="18" charset="0"/>
                <a:cs typeface="Times New Roman" pitchFamily="18" charset="0"/>
              </a:rPr>
              <a:t>ЧАСА</a:t>
            </a:r>
            <a:endParaRPr sz="2800" dirty="0">
              <a:solidFill>
                <a:srgbClr val="595959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 Office">
  <a:themeElements>
    <a:clrScheme name="Standard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tandard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</TotalTime>
  <Words>237</Words>
  <Application>Microsoft Office PowerPoint</Application>
  <PresentationFormat>Произвольный</PresentationFormat>
  <Paragraphs>42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Calibri</vt:lpstr>
      <vt:lpstr>PENHOM+2 Regular</vt:lpstr>
      <vt:lpstr>Theme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PowerPoint</dc:title>
  <dc:creator>doc2pdf</dc:creator>
  <cp:lastModifiedBy>Наталья Федорович</cp:lastModifiedBy>
  <cp:revision>35</cp:revision>
  <dcterms:modified xsi:type="dcterms:W3CDTF">2024-08-29T13:36:56Z</dcterms:modified>
</cp:coreProperties>
</file>