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422" r:id="rId5"/>
    <p:sldId id="452" r:id="rId6"/>
    <p:sldId id="457" r:id="rId7"/>
    <p:sldId id="458" r:id="rId8"/>
    <p:sldId id="400" r:id="rId9"/>
    <p:sldId id="403" r:id="rId10"/>
  </p:sldIdLst>
  <p:sldSz cx="9144000" cy="5143500" type="screen16x9"/>
  <p:notesSz cx="6797675" cy="9926638"/>
  <p:custDataLst>
    <p:tags r:id="rId12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DF682A-B72A-40AF-93CC-144AF77CB655}">
          <p14:sldIdLst>
            <p14:sldId id="422"/>
            <p14:sldId id="452"/>
            <p14:sldId id="457"/>
            <p14:sldId id="458"/>
            <p14:sldId id="400"/>
            <p14:sldId id="4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B85"/>
    <a:srgbClr val="007DDA"/>
    <a:srgbClr val="9CB2CE"/>
    <a:srgbClr val="0072C8"/>
    <a:srgbClr val="0192FF"/>
    <a:srgbClr val="0060B8"/>
    <a:srgbClr val="0094C8"/>
    <a:srgbClr val="93E3FF"/>
    <a:srgbClr val="0056A7"/>
    <a:srgbClr val="3A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3" autoAdjust="0"/>
    <p:restoredTop sz="95865" autoAdjust="0"/>
  </p:normalViewPr>
  <p:slideViewPr>
    <p:cSldViewPr snapToGrid="0">
      <p:cViewPr varScale="1">
        <p:scale>
          <a:sx n="102" d="100"/>
          <a:sy n="102" d="100"/>
        </p:scale>
        <p:origin x="840" y="96"/>
      </p:cViewPr>
      <p:guideLst>
        <p:guide orient="horz" pos="441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0989F-4A4F-4E36-AAC0-6FBCC3994C5A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43253-36B9-4069-8EC1-898B19206B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7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43253-36B9-4069-8EC1-898B19206B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05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29186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E6B3C9-4A20-6449-8D33-B904B9006AE9}"/>
              </a:ext>
            </a:extLst>
          </p:cNvPr>
          <p:cNvSpPr txBox="1">
            <a:spLocks/>
          </p:cNvSpPr>
          <p:nvPr userDrawn="1"/>
        </p:nvSpPr>
        <p:spPr>
          <a:xfrm>
            <a:off x="8537953" y="2199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9540679-2A93-3047-BC81-71CD945AFE91}"/>
              </a:ext>
            </a:extLst>
          </p:cNvPr>
          <p:cNvCxnSpPr>
            <a:cxnSpLocks/>
          </p:cNvCxnSpPr>
          <p:nvPr userDrawn="1"/>
        </p:nvCxnSpPr>
        <p:spPr>
          <a:xfrm>
            <a:off x="8504627" y="2199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8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E6E44D-E785-4744-9D3A-06B95707C17E}"/>
              </a:ext>
            </a:extLst>
          </p:cNvPr>
          <p:cNvSpPr/>
          <p:nvPr userDrawn="1"/>
        </p:nvSpPr>
        <p:spPr>
          <a:xfrm>
            <a:off x="193249" y="812800"/>
            <a:ext cx="8757502" cy="4137745"/>
          </a:xfrm>
          <a:prstGeom prst="rect">
            <a:avLst/>
          </a:prstGeom>
          <a:gradFill>
            <a:gsLst>
              <a:gs pos="15000">
                <a:srgbClr val="247DBB"/>
              </a:gs>
              <a:gs pos="0">
                <a:srgbClr val="3BBADF"/>
              </a:gs>
              <a:gs pos="39000">
                <a:srgbClr val="005297"/>
              </a:gs>
              <a:gs pos="82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20407E-9487-7045-9555-A8470144B345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/>
                </a:solidFill>
              </a:rPr>
              <a:pPr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91B447A-E0B8-9741-829C-03A11932390C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29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78D5AB9-67E9-C64B-804B-2902448218CC}"/>
              </a:ext>
            </a:extLst>
          </p:cNvPr>
          <p:cNvSpPr/>
          <p:nvPr userDrawn="1"/>
        </p:nvSpPr>
        <p:spPr>
          <a:xfrm>
            <a:off x="193249" y="747486"/>
            <a:ext cx="8757502" cy="4203059"/>
          </a:xfrm>
          <a:prstGeom prst="rect">
            <a:avLst/>
          </a:prstGeom>
          <a:gradFill>
            <a:gsLst>
              <a:gs pos="0">
                <a:srgbClr val="1AD1B6"/>
              </a:gs>
              <a:gs pos="22000">
                <a:srgbClr val="0F668D"/>
              </a:gs>
              <a:gs pos="48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501E01-8AF7-E145-883E-2FD1266DB5CC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/>
                </a:solidFill>
              </a:rPr>
              <a:pPr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F40F977-9B30-294B-9F6E-A4E3FC45871D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90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309F0B2-4A91-1443-8F9E-3FCD1E84339B}"/>
              </a:ext>
            </a:extLst>
          </p:cNvPr>
          <p:cNvSpPr/>
          <p:nvPr userDrawn="1"/>
        </p:nvSpPr>
        <p:spPr>
          <a:xfrm>
            <a:off x="193249" y="776514"/>
            <a:ext cx="8757502" cy="4174031"/>
          </a:xfrm>
          <a:prstGeom prst="rect">
            <a:avLst/>
          </a:prstGeom>
          <a:gradFill>
            <a:gsLst>
              <a:gs pos="8000">
                <a:schemeClr val="bg2"/>
              </a:gs>
              <a:gs pos="32000">
                <a:srgbClr val="0C7669"/>
              </a:gs>
              <a:gs pos="53000">
                <a:srgbClr val="135272"/>
              </a:gs>
              <a:gs pos="7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1CFCFCF-4EBD-3948-93F3-1ADF28AB4763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/>
                </a:solidFill>
              </a:rPr>
              <a:pPr/>
              <a:t>‹#›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5E26D49-8DF1-A546-B1B1-5EEBA3E24A26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>
                <a:solidFill>
                  <a:srgbClr val="00206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0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8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ая заливка фонв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07037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524E7-0B86-AA41-AD1E-8CE6280BEB9B}"/>
              </a:ext>
            </a:extLst>
          </p:cNvPr>
          <p:cNvSpPr/>
          <p:nvPr userDrawn="1"/>
        </p:nvSpPr>
        <p:spPr>
          <a:xfrm>
            <a:off x="193249" y="977774"/>
            <a:ext cx="8757502" cy="3972771"/>
          </a:xfrm>
          <a:prstGeom prst="rect">
            <a:avLst/>
          </a:prstGeom>
          <a:solidFill>
            <a:srgbClr val="E8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D51AFF-C6EF-8E44-85AB-DE5114C030BE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9E5FAB-641E-1C4F-A33B-14EC30D47143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B91941-E124-4EFD-8DF1-980D58CDC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74" y="404087"/>
            <a:ext cx="1188000" cy="2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ая заливка фонв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524E7-0B86-AA41-AD1E-8CE6280BEB9B}"/>
              </a:ext>
            </a:extLst>
          </p:cNvPr>
          <p:cNvSpPr/>
          <p:nvPr userDrawn="1"/>
        </p:nvSpPr>
        <p:spPr>
          <a:xfrm>
            <a:off x="193249" y="977774"/>
            <a:ext cx="8757502" cy="3972771"/>
          </a:xfrm>
          <a:prstGeom prst="rect">
            <a:avLst/>
          </a:prstGeom>
          <a:solidFill>
            <a:srgbClr val="D7F4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C3A450-565D-7D49-BC03-F6D0B5149F54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AC8A30F-14B7-184D-8E96-F329D98A4F16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83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ветлая заливка фонв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CBFEB7-0A9D-5440-9BF8-A2F89CA8BECC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F61E96-A3EC-6B45-AFDF-F331436A665C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8524E7-0B86-AA41-AD1E-8CE6280BEB9B}"/>
              </a:ext>
            </a:extLst>
          </p:cNvPr>
          <p:cNvSpPr/>
          <p:nvPr userDrawn="1"/>
        </p:nvSpPr>
        <p:spPr>
          <a:xfrm>
            <a:off x="193249" y="192954"/>
            <a:ext cx="8757502" cy="4757591"/>
          </a:xfrm>
          <a:prstGeom prst="rect">
            <a:avLst/>
          </a:prstGeom>
          <a:solidFill>
            <a:srgbClr val="D7F4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7EB543-B883-4174-B462-4DA5DD31C2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74" y="404087"/>
            <a:ext cx="1188000" cy="2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9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етлая заливка фонв-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1D30CBC-AA15-7948-9A73-5FD067B2FFD1}"/>
              </a:ext>
            </a:extLst>
          </p:cNvPr>
          <p:cNvSpPr/>
          <p:nvPr userDrawn="1"/>
        </p:nvSpPr>
        <p:spPr>
          <a:xfrm>
            <a:off x="193249" y="192954"/>
            <a:ext cx="8757502" cy="4757591"/>
          </a:xfrm>
          <a:prstGeom prst="rect">
            <a:avLst/>
          </a:prstGeom>
          <a:solidFill>
            <a:srgbClr val="E8F6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9F00E6E-BC8F-554B-907F-64D0A2CF670B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EC880A1-2C1F-FF48-A38C-E7315AAEF05F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D19293-E2EC-4E7A-97BD-8949F4CCA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74" y="404087"/>
            <a:ext cx="1188000" cy="2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0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C986AF9-2D29-CA4A-821B-B43BA5B79B63}"/>
              </a:ext>
            </a:extLst>
          </p:cNvPr>
          <p:cNvSpPr/>
          <p:nvPr userDrawn="1"/>
        </p:nvSpPr>
        <p:spPr>
          <a:xfrm>
            <a:off x="193249" y="974540"/>
            <a:ext cx="8757502" cy="3976005"/>
          </a:xfrm>
          <a:prstGeom prst="rect">
            <a:avLst/>
          </a:prstGeom>
          <a:gradFill>
            <a:gsLst>
              <a:gs pos="15000">
                <a:srgbClr val="247DBB"/>
              </a:gs>
              <a:gs pos="0">
                <a:srgbClr val="3BBADF"/>
              </a:gs>
              <a:gs pos="39000">
                <a:srgbClr val="005297"/>
              </a:gs>
              <a:gs pos="82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4A79959-FF70-4E49-8FF5-4FE3DB8A390B}"/>
              </a:ext>
            </a:extLst>
          </p:cNvPr>
          <p:cNvSpPr txBox="1">
            <a:spLocks/>
          </p:cNvSpPr>
          <p:nvPr userDrawn="1"/>
        </p:nvSpPr>
        <p:spPr>
          <a:xfrm>
            <a:off x="8506830" y="222489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867BF5C-4989-9243-95F6-481068B35746}"/>
              </a:ext>
            </a:extLst>
          </p:cNvPr>
          <p:cNvCxnSpPr>
            <a:cxnSpLocks/>
          </p:cNvCxnSpPr>
          <p:nvPr userDrawn="1"/>
        </p:nvCxnSpPr>
        <p:spPr>
          <a:xfrm>
            <a:off x="8473504" y="222489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9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3AF2ED-FC43-3144-A46E-A2573AAF7D69}"/>
              </a:ext>
            </a:extLst>
          </p:cNvPr>
          <p:cNvSpPr/>
          <p:nvPr userDrawn="1"/>
        </p:nvSpPr>
        <p:spPr>
          <a:xfrm>
            <a:off x="193249" y="977774"/>
            <a:ext cx="8757502" cy="3972771"/>
          </a:xfrm>
          <a:prstGeom prst="rect">
            <a:avLst/>
          </a:prstGeom>
          <a:gradFill>
            <a:gsLst>
              <a:gs pos="0">
                <a:srgbClr val="1AD1B6"/>
              </a:gs>
              <a:gs pos="22000">
                <a:srgbClr val="0F668D"/>
              </a:gs>
              <a:gs pos="48000">
                <a:schemeClr val="tx1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FE31AB-EADB-8240-8782-011AAE6DFAA7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F36F456D-7141-F842-9F2D-74D1268B4210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03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мная заливка фонв-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F308EF-16E5-974F-8888-AD4C20D84606}"/>
              </a:ext>
            </a:extLst>
          </p:cNvPr>
          <p:cNvSpPr/>
          <p:nvPr userDrawn="1"/>
        </p:nvSpPr>
        <p:spPr>
          <a:xfrm>
            <a:off x="193249" y="977774"/>
            <a:ext cx="8757502" cy="3972771"/>
          </a:xfrm>
          <a:prstGeom prst="rect">
            <a:avLst/>
          </a:prstGeom>
          <a:gradFill>
            <a:gsLst>
              <a:gs pos="8000">
                <a:schemeClr val="bg2"/>
              </a:gs>
              <a:gs pos="32000">
                <a:srgbClr val="0C7669"/>
              </a:gs>
              <a:gs pos="53000">
                <a:srgbClr val="135272"/>
              </a:gs>
              <a:gs pos="74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2" y="411783"/>
            <a:ext cx="5251777" cy="212064"/>
          </a:xfrm>
        </p:spPr>
        <p:txBody>
          <a:bodyPr anchor="ctr">
            <a:noAutofit/>
          </a:bodyPr>
          <a:lstStyle>
            <a:lvl1pPr algn="l">
              <a:defRPr sz="1200" b="1" spc="1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37DE20-5A0E-804D-984A-FDF36E133042}"/>
              </a:ext>
            </a:extLst>
          </p:cNvPr>
          <p:cNvSpPr txBox="1">
            <a:spLocks/>
          </p:cNvSpPr>
          <p:nvPr userDrawn="1"/>
        </p:nvSpPr>
        <p:spPr>
          <a:xfrm>
            <a:off x="8356929" y="3640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FA11254-21B6-2549-9D8F-6749FDE99CE0}"/>
              </a:ext>
            </a:extLst>
          </p:cNvPr>
          <p:cNvCxnSpPr>
            <a:cxnSpLocks/>
          </p:cNvCxnSpPr>
          <p:nvPr userDrawn="1"/>
        </p:nvCxnSpPr>
        <p:spPr>
          <a:xfrm>
            <a:off x="8323603" y="3640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53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3678037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5" name="Слайд think-cell" r:id="rId16" imgW="287" imgH="287" progId="TCLayout.ActiveDocument.1">
                  <p:embed/>
                </p:oleObj>
              </mc:Choice>
              <mc:Fallback>
                <p:oleObj name="Слайд think-cell" r:id="rId16" imgW="287" imgH="28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4DB7D-2B20-4A18-BFA0-97A429CBED80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4A391-4898-41F7-8DEE-C00ECE8110D2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4BC90D-53E8-4B4B-8066-323D0A527EA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5" y="273844"/>
            <a:ext cx="1188000" cy="2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2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8" r:id="rId2"/>
    <p:sldLayoutId id="2147483674" r:id="rId3"/>
    <p:sldLayoutId id="2147483676" r:id="rId4"/>
    <p:sldLayoutId id="2147483686" r:id="rId5"/>
    <p:sldLayoutId id="2147483687" r:id="rId6"/>
    <p:sldLayoutId id="2147483675" r:id="rId7"/>
    <p:sldLayoutId id="2147483682" r:id="rId8"/>
    <p:sldLayoutId id="2147483681" r:id="rId9"/>
    <p:sldLayoutId id="2147483683" r:id="rId10"/>
    <p:sldLayoutId id="2147483684" r:id="rId11"/>
    <p:sldLayoutId id="2147483685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10" Type="http://schemas.openxmlformats.org/officeDocument/2006/relationships/image" Target="../media/image16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5.emf"/><Relationship Id="rId7" Type="http://schemas.openxmlformats.org/officeDocument/2006/relationships/image" Target="../media/image1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56865250_456248079" TargetMode="External"/><Relationship Id="rId2" Type="http://schemas.openxmlformats.org/officeDocument/2006/relationships/hyperlink" Target="https://mobapp.uralkali.com/news/39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FE5D8AC-907A-4004-B27B-9522AC31E4FC}"/>
              </a:ext>
            </a:extLst>
          </p:cNvPr>
          <p:cNvSpPr/>
          <p:nvPr/>
        </p:nvSpPr>
        <p:spPr>
          <a:xfrm>
            <a:off x="-2405" y="2571750"/>
            <a:ext cx="3056742" cy="257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8F69EDF-09FA-486B-9D2A-E49B256B2909}"/>
              </a:ext>
            </a:extLst>
          </p:cNvPr>
          <p:cNvSpPr/>
          <p:nvPr/>
        </p:nvSpPr>
        <p:spPr>
          <a:xfrm>
            <a:off x="344828" y="4634271"/>
            <a:ext cx="2007747" cy="2697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60B3880-0E82-8544-B5B3-3ABDEC810DB2}"/>
              </a:ext>
            </a:extLst>
          </p:cNvPr>
          <p:cNvSpPr/>
          <p:nvPr/>
        </p:nvSpPr>
        <p:spPr>
          <a:xfrm>
            <a:off x="313635" y="2802121"/>
            <a:ext cx="25756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ПРОЕКТ «КАЛИЙГРАД»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В ДЕТСКОМ ОЗДОРОВИТЕЛЬНОМ ЛАГЕРЕ «УРАЛЬСКИЕ САМОЦВЕТЫ»,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ПАО «УРАЛКАЛИЙ»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F327362-277E-4F1F-BB34-0DAC017720D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3" y="1934868"/>
            <a:ext cx="1512000" cy="2736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79A7C6-9A0E-0D49-8AB0-96B1BC7353FA}"/>
              </a:ext>
            </a:extLst>
          </p:cNvPr>
          <p:cNvSpPr txBox="1"/>
          <p:nvPr/>
        </p:nvSpPr>
        <p:spPr>
          <a:xfrm>
            <a:off x="397090" y="4634271"/>
            <a:ext cx="24825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064">
              <a:buNone/>
            </a:pPr>
            <a:r>
              <a:rPr lang="ru-RU" sz="1050" dirty="0">
                <a:solidFill>
                  <a:srgbClr val="1A3B85"/>
                </a:solidFill>
                <a:cs typeface="Arial" pitchFamily="34" charset="0"/>
              </a:rPr>
              <a:t>Пермский край, г. Соликамск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2EAD9-524A-4183-AD89-4647641ECC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87" r="9850"/>
          <a:stretch/>
        </p:blipFill>
        <p:spPr>
          <a:xfrm>
            <a:off x="3054338" y="0"/>
            <a:ext cx="608966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1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39">
            <a:extLst>
              <a:ext uri="{FF2B5EF4-FFF2-40B4-BE49-F238E27FC236}">
                <a16:creationId xmlns:a16="http://schemas.microsoft.com/office/drawing/2014/main" id="{BE54743B-7381-495F-AF3C-7D173EEAC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856"/>
            <a:ext cx="9144000" cy="1838640"/>
          </a:xfrm>
          <a:prstGeom prst="rect">
            <a:avLst/>
          </a:prstGeom>
          <a:gradFill>
            <a:gsLst>
              <a:gs pos="0">
                <a:srgbClr val="0299DC"/>
              </a:gs>
              <a:gs pos="79000">
                <a:schemeClr val="accent1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0B257-8DD9-4348-9F7D-920DF74D062F}"/>
              </a:ext>
            </a:extLst>
          </p:cNvPr>
          <p:cNvSpPr txBox="1"/>
          <p:nvPr/>
        </p:nvSpPr>
        <p:spPr>
          <a:xfrm>
            <a:off x="1190332" y="269959"/>
            <a:ext cx="363946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+mj-lt"/>
              </a:rPr>
              <a:t>ПОЗНАКОМИТЬ УЧАЩИХСЯ ШКОЛ В ВОЗРАСТЕ ОТ 7 ДО 12 ЛЕТ, ОТДЫХАЮЩИХ В ДЕТСКОМ ОЗДОРОВИТЕЛЬНОМ ЛАГЕРЕ «УРАЛЬСКИЕ САМОЦВЕТЫ</a:t>
            </a:r>
            <a:r>
              <a:rPr lang="ru-RU" sz="1050" dirty="0" smtClean="0">
                <a:solidFill>
                  <a:schemeClr val="bg1"/>
                </a:solidFill>
                <a:latin typeface="+mj-lt"/>
              </a:rPr>
              <a:t>»,</a:t>
            </a:r>
            <a:r>
              <a:rPr lang="ru-RU" sz="1050" dirty="0">
                <a:solidFill>
                  <a:schemeClr val="bg1"/>
                </a:solidFill>
                <a:latin typeface="+mj-lt"/>
              </a:rPr>
              <a:t/>
            </a:r>
            <a:br>
              <a:rPr lang="ru-RU" sz="1050" dirty="0">
                <a:solidFill>
                  <a:schemeClr val="bg1"/>
                </a:solidFill>
                <a:latin typeface="+mj-lt"/>
              </a:rPr>
            </a:br>
            <a:r>
              <a:rPr lang="ru-RU" sz="1050" dirty="0">
                <a:solidFill>
                  <a:schemeClr val="bg1"/>
                </a:solidFill>
                <a:latin typeface="+mj-lt"/>
              </a:rPr>
              <a:t>ПРИНАДЛЕЖАЩЕМ КОМПАНИИ ПАО «УРАЛКАЛИЙ» </a:t>
            </a:r>
            <a:r>
              <a:rPr lang="ru-RU" sz="1050" dirty="0">
                <a:solidFill>
                  <a:schemeClr val="bg1"/>
                </a:solidFill>
              </a:rPr>
              <a:t/>
            </a:r>
            <a:br>
              <a:rPr lang="ru-RU" sz="1050" dirty="0">
                <a:solidFill>
                  <a:schemeClr val="bg1"/>
                </a:solidFill>
              </a:rPr>
            </a:b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35CF7A-45EE-9442-BFD3-EDCE711E2FA1}"/>
              </a:ext>
            </a:extLst>
          </p:cNvPr>
          <p:cNvSpPr txBox="1"/>
          <p:nvPr/>
        </p:nvSpPr>
        <p:spPr>
          <a:xfrm>
            <a:off x="864634" y="2124252"/>
            <a:ext cx="1169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A3B85"/>
                </a:solidFill>
              </a:rPr>
              <a:t>ЗАДАЧИ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8CDD3E5-26B2-D945-86DA-6E20D6D10D41}"/>
              </a:ext>
            </a:extLst>
          </p:cNvPr>
          <p:cNvSpPr/>
          <p:nvPr/>
        </p:nvSpPr>
        <p:spPr>
          <a:xfrm>
            <a:off x="316022" y="247005"/>
            <a:ext cx="3252076" cy="3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</a:rPr>
              <a:t>ЦЕЛЬ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500CE8-6734-4C1B-BDA9-D5BA5D2FB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63" t="27893" b="16084"/>
          <a:stretch/>
        </p:blipFill>
        <p:spPr>
          <a:xfrm>
            <a:off x="5143500" y="-11857"/>
            <a:ext cx="4000501" cy="183863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3AFC4FA6-CA98-4769-8604-DAC02A0BF1CC}"/>
              </a:ext>
            </a:extLst>
          </p:cNvPr>
          <p:cNvSpPr/>
          <p:nvPr/>
        </p:nvSpPr>
        <p:spPr>
          <a:xfrm>
            <a:off x="2677465" y="2639104"/>
            <a:ext cx="424337" cy="407814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EE232A-5DC8-4206-AAB9-401828FA5B77}"/>
              </a:ext>
            </a:extLst>
          </p:cNvPr>
          <p:cNvSpPr txBox="1"/>
          <p:nvPr/>
        </p:nvSpPr>
        <p:spPr>
          <a:xfrm>
            <a:off x="2677465" y="3470312"/>
            <a:ext cx="20767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A3B85"/>
                </a:solidFill>
              </a:rPr>
              <a:t>Рассказать об основных направлениях деятельности </a:t>
            </a:r>
            <a:r>
              <a:rPr lang="ru-RU" sz="1000" dirty="0" smtClean="0">
                <a:solidFill>
                  <a:srgbClr val="1A3B85"/>
                </a:solidFill>
              </a:rPr>
              <a:t>компании (</a:t>
            </a:r>
            <a:r>
              <a:rPr lang="ru-RU" sz="1000" dirty="0">
                <a:solidFill>
                  <a:srgbClr val="1A3B85"/>
                </a:solidFill>
              </a:rPr>
              <a:t>технология производства, механика, строительство, контроль качества, транспортировка готовой продукции и другие).</a:t>
            </a:r>
            <a:endParaRPr lang="en-US" sz="1000" dirty="0">
              <a:solidFill>
                <a:srgbClr val="1A3B85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4056C8F-76D5-41B4-B3E5-5FCE6700EDB8}"/>
              </a:ext>
            </a:extLst>
          </p:cNvPr>
          <p:cNvSpPr txBox="1"/>
          <p:nvPr/>
        </p:nvSpPr>
        <p:spPr>
          <a:xfrm>
            <a:off x="570518" y="3758135"/>
            <a:ext cx="16447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A3B85"/>
                </a:solidFill>
              </a:rPr>
              <a:t>Дать представление школьникам о компании "Уралкалий" и выпускаемой продукции. </a:t>
            </a:r>
            <a:endParaRPr lang="en-US" sz="1000" dirty="0">
              <a:solidFill>
                <a:srgbClr val="1A3B85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43B768-7909-47DA-B087-044564A6658A}"/>
              </a:ext>
            </a:extLst>
          </p:cNvPr>
          <p:cNvSpPr txBox="1"/>
          <p:nvPr/>
        </p:nvSpPr>
        <p:spPr>
          <a:xfrm>
            <a:off x="4983877" y="3224009"/>
            <a:ext cx="1919172" cy="150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A3B85"/>
                </a:solidFill>
              </a:rPr>
              <a:t>Предоставить возможность «на практике» познакомиться с различными направлениями деятельности компании (например, получить готовый продукт («хлористый калий») и узнать о профессиях (например, попробовать себя в качестве механика). </a:t>
            </a:r>
            <a:endParaRPr lang="en-US" sz="1000" dirty="0">
              <a:solidFill>
                <a:srgbClr val="1A3B85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05043A-2497-440B-A1F2-049CD3A6FB16}"/>
              </a:ext>
            </a:extLst>
          </p:cNvPr>
          <p:cNvSpPr txBox="1"/>
          <p:nvPr/>
        </p:nvSpPr>
        <p:spPr>
          <a:xfrm>
            <a:off x="7138680" y="2855212"/>
            <a:ext cx="17200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1A3B85"/>
                </a:solidFill>
              </a:rPr>
              <a:t>Заинтересовать школьников </a:t>
            </a:r>
            <a:br>
              <a:rPr lang="ru-RU" sz="1000" dirty="0">
                <a:solidFill>
                  <a:srgbClr val="1A3B85"/>
                </a:solidFill>
              </a:rPr>
            </a:br>
            <a:r>
              <a:rPr lang="ru-RU" sz="1000" dirty="0">
                <a:solidFill>
                  <a:srgbClr val="1A3B85"/>
                </a:solidFill>
              </a:rPr>
              <a:t>деятельностью компании.</a:t>
            </a:r>
            <a:endParaRPr lang="en-US" sz="1000" dirty="0">
              <a:solidFill>
                <a:srgbClr val="1A3B85"/>
              </a:solidFill>
            </a:endParaRP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1169D4D-42BD-4AB2-869C-0B2E1A17391C}"/>
              </a:ext>
            </a:extLst>
          </p:cNvPr>
          <p:cNvCxnSpPr>
            <a:cxnSpLocks/>
          </p:cNvCxnSpPr>
          <p:nvPr/>
        </p:nvCxnSpPr>
        <p:spPr>
          <a:xfrm flipV="1">
            <a:off x="0" y="2405756"/>
            <a:ext cx="8825495" cy="1282324"/>
          </a:xfrm>
          <a:prstGeom prst="line">
            <a:avLst/>
          </a:prstGeom>
          <a:ln w="12700">
            <a:solidFill>
              <a:srgbClr val="1A3B85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961478D-F53F-4583-9131-A6CE36B01FD3}"/>
              </a:ext>
            </a:extLst>
          </p:cNvPr>
          <p:cNvGrpSpPr/>
          <p:nvPr/>
        </p:nvGrpSpPr>
        <p:grpSpPr>
          <a:xfrm>
            <a:off x="312295" y="2015614"/>
            <a:ext cx="571626" cy="571626"/>
            <a:chOff x="312294" y="1696416"/>
            <a:chExt cx="691749" cy="691749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1120A571-0790-42B5-8BF4-23321C0CC35E}"/>
                </a:ext>
              </a:extLst>
            </p:cNvPr>
            <p:cNvSpPr/>
            <p:nvPr/>
          </p:nvSpPr>
          <p:spPr>
            <a:xfrm>
              <a:off x="312294" y="1696416"/>
              <a:ext cx="691749" cy="691749"/>
            </a:xfrm>
            <a:prstGeom prst="ellipse">
              <a:avLst/>
            </a:prstGeom>
            <a:solidFill>
              <a:srgbClr val="0056A7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35DE793-5D0F-41C4-A221-A8DC4F8C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75697" y="1835128"/>
              <a:ext cx="414327" cy="414327"/>
            </a:xfrm>
            <a:prstGeom prst="rect">
              <a:avLst/>
            </a:prstGeom>
          </p:spPr>
        </p:pic>
      </p:grp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C0DFBBA3-8F2C-4AC6-9099-D02830B7171F}"/>
              </a:ext>
            </a:extLst>
          </p:cNvPr>
          <p:cNvCxnSpPr>
            <a:cxnSpLocks/>
          </p:cNvCxnSpPr>
          <p:nvPr/>
        </p:nvCxnSpPr>
        <p:spPr>
          <a:xfrm>
            <a:off x="2581250" y="3535680"/>
            <a:ext cx="0" cy="1287780"/>
          </a:xfrm>
          <a:prstGeom prst="line">
            <a:avLst/>
          </a:prstGeom>
          <a:ln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BDEED472-042E-4A43-8CE5-E8001A9F0C6B}"/>
              </a:ext>
            </a:extLst>
          </p:cNvPr>
          <p:cNvCxnSpPr>
            <a:cxnSpLocks/>
          </p:cNvCxnSpPr>
          <p:nvPr/>
        </p:nvCxnSpPr>
        <p:spPr>
          <a:xfrm>
            <a:off x="509797" y="3688080"/>
            <a:ext cx="0" cy="1135380"/>
          </a:xfrm>
          <a:prstGeom prst="line">
            <a:avLst/>
          </a:prstGeom>
          <a:ln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D9A7F167-2AE3-4D1E-8050-D04E7DD756F9}"/>
              </a:ext>
            </a:extLst>
          </p:cNvPr>
          <p:cNvCxnSpPr>
            <a:cxnSpLocks/>
          </p:cNvCxnSpPr>
          <p:nvPr/>
        </p:nvCxnSpPr>
        <p:spPr>
          <a:xfrm>
            <a:off x="4890143" y="3132211"/>
            <a:ext cx="0" cy="1691249"/>
          </a:xfrm>
          <a:prstGeom prst="line">
            <a:avLst/>
          </a:prstGeom>
          <a:ln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27433588-ABB0-4A78-81E5-5011F26E3A7C}"/>
              </a:ext>
            </a:extLst>
          </p:cNvPr>
          <p:cNvCxnSpPr>
            <a:cxnSpLocks/>
          </p:cNvCxnSpPr>
          <p:nvPr/>
        </p:nvCxnSpPr>
        <p:spPr>
          <a:xfrm>
            <a:off x="7038983" y="2842260"/>
            <a:ext cx="0" cy="1981200"/>
          </a:xfrm>
          <a:prstGeom prst="line">
            <a:avLst/>
          </a:prstGeom>
          <a:ln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964E25EF-DD18-4FD3-828D-0844FA2D1336}"/>
              </a:ext>
            </a:extLst>
          </p:cNvPr>
          <p:cNvCxnSpPr>
            <a:cxnSpLocks/>
          </p:cNvCxnSpPr>
          <p:nvPr/>
        </p:nvCxnSpPr>
        <p:spPr>
          <a:xfrm>
            <a:off x="2581250" y="2733040"/>
            <a:ext cx="0" cy="571007"/>
          </a:xfrm>
          <a:prstGeom prst="line">
            <a:avLst/>
          </a:prstGeom>
          <a:ln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DF1FC968-79FA-44DD-9C11-30037C839F38}"/>
              </a:ext>
            </a:extLst>
          </p:cNvPr>
          <p:cNvSpPr/>
          <p:nvPr/>
        </p:nvSpPr>
        <p:spPr>
          <a:xfrm>
            <a:off x="606012" y="2956289"/>
            <a:ext cx="424337" cy="407814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1</a:t>
            </a:r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4A6F81ED-B20A-4071-8DA8-EBD319914FE4}"/>
              </a:ext>
            </a:extLst>
          </p:cNvPr>
          <p:cNvCxnSpPr>
            <a:cxnSpLocks/>
          </p:cNvCxnSpPr>
          <p:nvPr/>
        </p:nvCxnSpPr>
        <p:spPr>
          <a:xfrm>
            <a:off x="509797" y="3050225"/>
            <a:ext cx="0" cy="571007"/>
          </a:xfrm>
          <a:prstGeom prst="line">
            <a:avLst/>
          </a:prstGeom>
          <a:ln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>
            <a:extLst>
              <a:ext uri="{FF2B5EF4-FFF2-40B4-BE49-F238E27FC236}">
                <a16:creationId xmlns:a16="http://schemas.microsoft.com/office/drawing/2014/main" id="{5A29AA99-519A-49FC-BC51-09FDAFA9D927}"/>
              </a:ext>
            </a:extLst>
          </p:cNvPr>
          <p:cNvSpPr/>
          <p:nvPr/>
        </p:nvSpPr>
        <p:spPr>
          <a:xfrm>
            <a:off x="4983545" y="2307586"/>
            <a:ext cx="424337" cy="407814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3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EB0573E-B458-4F89-A92B-11B437B3C66A}"/>
              </a:ext>
            </a:extLst>
          </p:cNvPr>
          <p:cNvCxnSpPr>
            <a:cxnSpLocks/>
          </p:cNvCxnSpPr>
          <p:nvPr/>
        </p:nvCxnSpPr>
        <p:spPr>
          <a:xfrm>
            <a:off x="4887330" y="2401522"/>
            <a:ext cx="0" cy="571007"/>
          </a:xfrm>
          <a:prstGeom prst="line">
            <a:avLst/>
          </a:prstGeom>
          <a:ln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Овал 88">
            <a:extLst>
              <a:ext uri="{FF2B5EF4-FFF2-40B4-BE49-F238E27FC236}">
                <a16:creationId xmlns:a16="http://schemas.microsoft.com/office/drawing/2014/main" id="{2D32D71E-8520-41CC-98DF-38D4588E5A27}"/>
              </a:ext>
            </a:extLst>
          </p:cNvPr>
          <p:cNvSpPr/>
          <p:nvPr/>
        </p:nvSpPr>
        <p:spPr>
          <a:xfrm>
            <a:off x="7138680" y="2002167"/>
            <a:ext cx="424337" cy="407814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4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27EAD1EA-F551-428C-83D6-815B51B1FA4F}"/>
              </a:ext>
            </a:extLst>
          </p:cNvPr>
          <p:cNvCxnSpPr>
            <a:cxnSpLocks/>
          </p:cNvCxnSpPr>
          <p:nvPr/>
        </p:nvCxnSpPr>
        <p:spPr>
          <a:xfrm>
            <a:off x="7042465" y="2096103"/>
            <a:ext cx="0" cy="571007"/>
          </a:xfrm>
          <a:prstGeom prst="line">
            <a:avLst/>
          </a:prstGeom>
          <a:ln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1CE8CBF6-CB19-4BEE-B3D1-734FAF4FBCA4}"/>
              </a:ext>
            </a:extLst>
          </p:cNvPr>
          <p:cNvSpPr txBox="1"/>
          <p:nvPr/>
        </p:nvSpPr>
        <p:spPr>
          <a:xfrm>
            <a:off x="1532955" y="1092398"/>
            <a:ext cx="16525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с деятельностью предприятия,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AACE501-DD41-43DB-8A2F-6C60601B63A1}"/>
              </a:ext>
            </a:extLst>
          </p:cNvPr>
          <p:cNvSpPr txBox="1"/>
          <p:nvPr/>
        </p:nvSpPr>
        <p:spPr>
          <a:xfrm>
            <a:off x="3226701" y="1092398"/>
            <a:ext cx="18581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</a:rPr>
              <a:t>с профессиями людей, работающих на нем.</a:t>
            </a: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D382DA78-417B-4D3B-A8D2-2FDC20526018}"/>
              </a:ext>
            </a:extLst>
          </p:cNvPr>
          <p:cNvSpPr/>
          <p:nvPr/>
        </p:nvSpPr>
        <p:spPr>
          <a:xfrm>
            <a:off x="1127852" y="1053990"/>
            <a:ext cx="424337" cy="465396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1</a:t>
            </a: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AB2F1F59-034D-47A6-893A-E96B90B6165A}"/>
              </a:ext>
            </a:extLst>
          </p:cNvPr>
          <p:cNvSpPr/>
          <p:nvPr/>
        </p:nvSpPr>
        <p:spPr>
          <a:xfrm>
            <a:off x="2882342" y="1053990"/>
            <a:ext cx="424337" cy="465396"/>
          </a:xfrm>
          <a:prstGeom prst="ellipse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2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3965E311-AB30-46C8-AF25-CA17EDC7FCDA}"/>
              </a:ext>
            </a:extLst>
          </p:cNvPr>
          <p:cNvCxnSpPr>
            <a:cxnSpLocks/>
          </p:cNvCxnSpPr>
          <p:nvPr/>
        </p:nvCxnSpPr>
        <p:spPr>
          <a:xfrm>
            <a:off x="2882342" y="1170205"/>
            <a:ext cx="0" cy="6681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59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EFEB81E9-F519-426F-9F9F-90F2D45B41F7}"/>
              </a:ext>
            </a:extLst>
          </p:cNvPr>
          <p:cNvSpPr/>
          <p:nvPr/>
        </p:nvSpPr>
        <p:spPr>
          <a:xfrm>
            <a:off x="0" y="860905"/>
            <a:ext cx="9144000" cy="1563890"/>
          </a:xfrm>
          <a:prstGeom prst="rect">
            <a:avLst/>
          </a:prstGeom>
          <a:solidFill>
            <a:schemeClr val="accent1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39">
            <a:extLst>
              <a:ext uri="{FF2B5EF4-FFF2-40B4-BE49-F238E27FC236}">
                <a16:creationId xmlns:a16="http://schemas.microsoft.com/office/drawing/2014/main" id="{EC58B2C5-C1C4-4F9A-8FC7-7E033B6C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856"/>
            <a:ext cx="9144000" cy="897837"/>
          </a:xfrm>
          <a:prstGeom prst="rect">
            <a:avLst/>
          </a:prstGeom>
          <a:gradFill>
            <a:gsLst>
              <a:gs pos="0">
                <a:srgbClr val="0299DC"/>
              </a:gs>
              <a:gs pos="79000">
                <a:schemeClr val="accent1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9943B4-02CB-3149-A187-E14DBB1C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2" y="227515"/>
            <a:ext cx="5251777" cy="212064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ОПИСАНИЕ ПРАКТИКИ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43A1C33-0403-074E-A2C9-EB5B385E8F2E}"/>
              </a:ext>
            </a:extLst>
          </p:cNvPr>
          <p:cNvCxnSpPr>
            <a:cxnSpLocks/>
          </p:cNvCxnSpPr>
          <p:nvPr/>
        </p:nvCxnSpPr>
        <p:spPr>
          <a:xfrm>
            <a:off x="437887" y="541680"/>
            <a:ext cx="1724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9656715-BFAB-5648-AC60-E9566BD47334}"/>
              </a:ext>
            </a:extLst>
          </p:cNvPr>
          <p:cNvSpPr/>
          <p:nvPr/>
        </p:nvSpPr>
        <p:spPr>
          <a:xfrm>
            <a:off x="225045" y="1885498"/>
            <a:ext cx="22429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+mj-lt"/>
              </a:rPr>
              <a:t>«ПОЗНАЮ МИР КАЛИЙНОЙ ПРОМЫШЛЕННОСТИ»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853C498-2190-284A-ACB2-564765415113}"/>
              </a:ext>
            </a:extLst>
          </p:cNvPr>
          <p:cNvSpPr/>
          <p:nvPr/>
        </p:nvSpPr>
        <p:spPr>
          <a:xfrm>
            <a:off x="2202794" y="1874240"/>
            <a:ext cx="17233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+mj-lt"/>
              </a:rPr>
              <a:t>«КАЛИЙНАЯ ИНТЕЛЛЕКТУАЛОЧКА»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C191FE9-CDC7-A34C-B6D2-332BF8BBD238}"/>
              </a:ext>
            </a:extLst>
          </p:cNvPr>
          <p:cNvSpPr/>
          <p:nvPr/>
        </p:nvSpPr>
        <p:spPr>
          <a:xfrm>
            <a:off x="4242247" y="1848603"/>
            <a:ext cx="1331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+mj-lt"/>
              </a:rPr>
              <a:t>«КАЛИЙНАЯ ЛАБОРАТОРИЯ» 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DDDDD90-91AF-244D-9ADD-CD7175DBFB8B}"/>
              </a:ext>
            </a:extLst>
          </p:cNvPr>
          <p:cNvCxnSpPr>
            <a:cxnSpLocks/>
          </p:cNvCxnSpPr>
          <p:nvPr/>
        </p:nvCxnSpPr>
        <p:spPr>
          <a:xfrm>
            <a:off x="4127675" y="1141989"/>
            <a:ext cx="0" cy="3950604"/>
          </a:xfrm>
          <a:prstGeom prst="line">
            <a:avLst/>
          </a:prstGeom>
          <a:ln w="9525"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2223843" y="2505103"/>
            <a:ext cx="18013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ИНТЕЛЛЕКТУАЛЬНАЯ ИГРА, КОТОРАЯ ПРОВОДИТСЯ НА ОСНОВЕ ЗНАНИЙ, ПОЛУЧЕННЫХ ИЗ ЦИКЛА МАТЕРИАЛОВ «ПОЗНАЮ МИР КАЛИЙНОЙ ПРОМЫШЛЕННОСТИ».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Игра организованна между младшими и старшими отрядами и состоит из четырех раундов: трех основных и одного финального. Игра содержит соревновательный аспект, который предполагает зарабатывание баллов, чем сложнее вопрос, тем больше его стоимость.</a:t>
            </a:r>
            <a:endParaRPr lang="en-US" sz="900" dirty="0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4252124" y="2505103"/>
            <a:ext cx="41825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/>
              <a:t>ОТКРЫТАЯ ИГРОВАЯ ПЛОЩАДКА С ПЯТЬЮ СТАНЦИЯМИ: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EF107165-4D2D-124B-97F0-E0DD289A353C}"/>
              </a:ext>
            </a:extLst>
          </p:cNvPr>
          <p:cNvSpPr/>
          <p:nvPr/>
        </p:nvSpPr>
        <p:spPr>
          <a:xfrm>
            <a:off x="2399895" y="-125876"/>
            <a:ext cx="4153306" cy="124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НА БАЗЕ ДОЛ, НА ВСЕХ СМЕНАХ ВО ВСЕХ ОТРЯДАХ,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БЫЛ РЕАЛИЗОВАН КОМПЛЕКС ПРОФОРИЕНТАЦИОННЫХ МЕРОПРИЯТИЙ, А ИМЕННО:</a:t>
            </a:r>
            <a:endParaRPr lang="en-US" sz="1200" dirty="0"/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266072" y="2500016"/>
            <a:ext cx="175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dirty="0"/>
              <a:t>ЦИКЛ РОЛИКОВ О КОМПАНИИ 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И ПРОФЕССИЯХ «УДОБРЯТОРЫ», КОТОРЫЙ РАССКАЗЫВАЕТ 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О ПРЕДПРИЯТИИ В ЦЕЛОМ,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ЕГО ПРОДУКЦИИ, ОСНОВНЫХ ПРОФЕССИЯХ И ГОРОДАХ, </a:t>
            </a: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ГДЕ РАСПОЛОЖЕНЫ ПРОИЗВОДСТВЕННЫЕ МОЩНОСТИ КОМПАНИИ. 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r>
              <a:rPr lang="ru-RU" sz="900" dirty="0"/>
              <a:t>Цикл включает в себя: ознакомительный материал, викторину, видеоролик, обсуждение после просмотра. Периодичность – 1 раз в 2 дня.</a:t>
            </a:r>
            <a:endParaRPr lang="en-US" sz="900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5492C1D-A73C-4743-8102-8CC546225AE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5" y="273844"/>
            <a:ext cx="1188000" cy="215014"/>
          </a:xfrm>
          <a:prstGeom prst="rect">
            <a:avLst/>
          </a:prstGeom>
          <a:noFill/>
        </p:spPr>
      </p:pic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8C73CA92-E08F-4069-BB4F-F637E1E54D84}"/>
              </a:ext>
            </a:extLst>
          </p:cNvPr>
          <p:cNvSpPr txBox="1">
            <a:spLocks/>
          </p:cNvSpPr>
          <p:nvPr/>
        </p:nvSpPr>
        <p:spPr>
          <a:xfrm>
            <a:off x="8537953" y="2199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/>
                </a:solidFill>
              </a:rPr>
              <a:pPr/>
              <a:t>3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FF82715-9423-425E-9E04-AD044D579A37}"/>
              </a:ext>
            </a:extLst>
          </p:cNvPr>
          <p:cNvCxnSpPr>
            <a:cxnSpLocks/>
          </p:cNvCxnSpPr>
          <p:nvPr/>
        </p:nvCxnSpPr>
        <p:spPr>
          <a:xfrm>
            <a:off x="8504627" y="2199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01E2C46B-66FD-47E4-BCF3-058770795A8D}"/>
              </a:ext>
            </a:extLst>
          </p:cNvPr>
          <p:cNvGrpSpPr/>
          <p:nvPr/>
        </p:nvGrpSpPr>
        <p:grpSpPr>
          <a:xfrm>
            <a:off x="4339232" y="1085409"/>
            <a:ext cx="660093" cy="660093"/>
            <a:chOff x="4822376" y="1117777"/>
            <a:chExt cx="785880" cy="785880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39025674-68D1-EC4C-B397-D15DF0AC0F59}"/>
                </a:ext>
              </a:extLst>
            </p:cNvPr>
            <p:cNvSpPr/>
            <p:nvPr/>
          </p:nvSpPr>
          <p:spPr>
            <a:xfrm>
              <a:off x="4822376" y="1117777"/>
              <a:ext cx="785880" cy="785880"/>
            </a:xfrm>
            <a:prstGeom prst="ellipse">
              <a:avLst/>
            </a:prstGeom>
            <a:solidFill>
              <a:srgbClr val="007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853CF54-5A8A-4F16-B4FD-6A4D9E0C6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005265" y="1272837"/>
              <a:ext cx="412168" cy="41216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B1841200-3FA4-483D-8398-2F7B7B2499FA}"/>
              </a:ext>
            </a:extLst>
          </p:cNvPr>
          <p:cNvGrpSpPr/>
          <p:nvPr/>
        </p:nvGrpSpPr>
        <p:grpSpPr>
          <a:xfrm>
            <a:off x="2259783" y="1085408"/>
            <a:ext cx="660094" cy="660094"/>
            <a:chOff x="2363450" y="1117775"/>
            <a:chExt cx="785881" cy="785881"/>
          </a:xfrm>
        </p:grpSpPr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994FD371-4CFF-4B86-BD13-EFC973AEEF38}"/>
                </a:ext>
              </a:extLst>
            </p:cNvPr>
            <p:cNvSpPr/>
            <p:nvPr/>
          </p:nvSpPr>
          <p:spPr>
            <a:xfrm>
              <a:off x="2363450" y="1117775"/>
              <a:ext cx="785881" cy="785881"/>
            </a:xfrm>
            <a:prstGeom prst="ellipse">
              <a:avLst/>
            </a:prstGeom>
            <a:solidFill>
              <a:srgbClr val="006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309B1874-A562-4356-8635-9E0C3A5CD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73879" y="1325653"/>
              <a:ext cx="372846" cy="373063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7F1DE05-708B-4F54-A152-9A6D13F27466}"/>
              </a:ext>
            </a:extLst>
          </p:cNvPr>
          <p:cNvGrpSpPr/>
          <p:nvPr/>
        </p:nvGrpSpPr>
        <p:grpSpPr>
          <a:xfrm>
            <a:off x="249288" y="1074576"/>
            <a:ext cx="672685" cy="672685"/>
            <a:chOff x="249288" y="1106944"/>
            <a:chExt cx="800872" cy="80087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D7939E2D-A276-DE4E-9268-614A12AD49C5}"/>
                </a:ext>
              </a:extLst>
            </p:cNvPr>
            <p:cNvSpPr/>
            <p:nvPr/>
          </p:nvSpPr>
          <p:spPr>
            <a:xfrm>
              <a:off x="249288" y="1106944"/>
              <a:ext cx="800872" cy="80087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F9DA63CD-E9AF-4C95-A9B1-1A7804175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100000"/>
            </a:blip>
            <a:stretch>
              <a:fillRect/>
            </a:stretch>
          </p:blipFill>
          <p:spPr>
            <a:xfrm>
              <a:off x="371278" y="1234014"/>
              <a:ext cx="549950" cy="549950"/>
            </a:xfrm>
            <a:prstGeom prst="rect">
              <a:avLst/>
            </a:prstGeom>
          </p:spPr>
        </p:pic>
      </p:grp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B14EF39-49E1-4BDE-9738-DCA590245D61}"/>
              </a:ext>
            </a:extLst>
          </p:cNvPr>
          <p:cNvCxnSpPr>
            <a:cxnSpLocks/>
          </p:cNvCxnSpPr>
          <p:nvPr/>
        </p:nvCxnSpPr>
        <p:spPr>
          <a:xfrm>
            <a:off x="2090334" y="1141989"/>
            <a:ext cx="0" cy="3950604"/>
          </a:xfrm>
          <a:prstGeom prst="line">
            <a:avLst/>
          </a:prstGeom>
          <a:ln w="9525"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E7841C9-B816-4585-8E85-D10AB63A94E3}"/>
              </a:ext>
            </a:extLst>
          </p:cNvPr>
          <p:cNvSpPr/>
          <p:nvPr/>
        </p:nvSpPr>
        <p:spPr>
          <a:xfrm>
            <a:off x="4285476" y="2769094"/>
            <a:ext cx="15711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1. </a:t>
            </a:r>
            <a:r>
              <a:rPr lang="ru-RU" sz="900" dirty="0"/>
              <a:t>Технологическая цепочка:</a:t>
            </a:r>
          </a:p>
          <a:p>
            <a:r>
              <a:rPr lang="ru-RU" sz="900" dirty="0"/>
              <a:t>Добыча (Предлагается детям самостоятельно отколоть кусочек руды от огромного куска породы с помощью инструмента) – </a:t>
            </a:r>
          </a:p>
          <a:p>
            <a:r>
              <a:rPr lang="ru-RU" sz="900" dirty="0"/>
              <a:t>Обогащение (Предлагается школьникам обогатить добытую руду с помощью химических превращений (опытов)) </a:t>
            </a:r>
          </a:p>
          <a:p>
            <a:r>
              <a:rPr lang="ru-RU" sz="900" dirty="0"/>
              <a:t>Фасовка (Упаковка ее во флаконы с символикой ПАО «Уралкалий»).;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0A5E1501-64F5-4D03-B61A-B933A9C8A35A}"/>
              </a:ext>
            </a:extLst>
          </p:cNvPr>
          <p:cNvSpPr/>
          <p:nvPr/>
        </p:nvSpPr>
        <p:spPr>
          <a:xfrm>
            <a:off x="5969116" y="2769094"/>
            <a:ext cx="1571129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2</a:t>
            </a:r>
            <a:r>
              <a:rPr lang="en-US" sz="900" b="1" dirty="0"/>
              <a:t>. </a:t>
            </a:r>
            <a:r>
              <a:rPr lang="ru-RU" sz="900" dirty="0"/>
              <a:t>Механика (сборка механизма из шестерёнок для знакомства с профессией механика);</a:t>
            </a:r>
            <a:r>
              <a:rPr lang="en-US" sz="900" dirty="0"/>
              <a:t/>
            </a:r>
            <a:br>
              <a:rPr lang="en-US" sz="900" dirty="0"/>
            </a:br>
            <a:endParaRPr lang="ru-RU" sz="900" dirty="0"/>
          </a:p>
          <a:p>
            <a:r>
              <a:rPr lang="ru-RU" sz="900" b="1" dirty="0"/>
              <a:t>3</a:t>
            </a:r>
            <a:r>
              <a:rPr lang="en-US" sz="900" b="1" dirty="0"/>
              <a:t>. </a:t>
            </a:r>
            <a:r>
              <a:rPr lang="ru-RU" sz="900" dirty="0"/>
              <a:t>Контроль качества продукции (разделение калийной руды от «примесей», чтобы показать важность профессии контролёра качества продукции.);</a:t>
            </a:r>
            <a:r>
              <a:rPr lang="en-US" sz="900" dirty="0"/>
              <a:t/>
            </a:r>
            <a:br>
              <a:rPr lang="en-US" sz="900" dirty="0"/>
            </a:br>
            <a:endParaRPr lang="ru-RU" sz="900" dirty="0"/>
          </a:p>
          <a:p>
            <a:r>
              <a:rPr lang="ru-RU" sz="900" b="1" dirty="0"/>
              <a:t>4</a:t>
            </a:r>
            <a:r>
              <a:rPr lang="en-US" sz="900" b="1" dirty="0"/>
              <a:t>. </a:t>
            </a:r>
            <a:r>
              <a:rPr lang="ru-RU" sz="900" dirty="0"/>
              <a:t>Строительство (сборка паззлов, разработанных специально для компании);</a:t>
            </a:r>
          </a:p>
          <a:p>
            <a:endParaRPr lang="ru-RU" sz="900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61CAF5EB-B6F1-4CF8-94E0-940314025D45}"/>
              </a:ext>
            </a:extLst>
          </p:cNvPr>
          <p:cNvSpPr/>
          <p:nvPr/>
        </p:nvSpPr>
        <p:spPr>
          <a:xfrm>
            <a:off x="7424198" y="2769094"/>
            <a:ext cx="16599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5</a:t>
            </a:r>
            <a:r>
              <a:rPr lang="en-US" sz="900" b="1" dirty="0"/>
              <a:t>. </a:t>
            </a:r>
            <a:r>
              <a:rPr lang="ru-RU" sz="900" dirty="0"/>
              <a:t>Транспортировка (рассказать о транспортировке продукции).</a:t>
            </a:r>
          </a:p>
          <a:p>
            <a:r>
              <a:rPr lang="ru-RU" sz="900" dirty="0"/>
              <a:t>Все станции с испытаниями работают одновременно. Задача каждой команды – пройти испытание на всех станциях. После успешного прохождения всех станций школьники создают для себя сувенирный флакон с продукцией (измельченной рудой) компании.</a:t>
            </a:r>
          </a:p>
          <a:p>
            <a:r>
              <a:rPr lang="ru-RU" sz="900" dirty="0"/>
              <a:t>Периодичность – 1 раз в середине смены.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93951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6B1DDC-F7B5-46EA-B3F2-EABE46D30C18}"/>
              </a:ext>
            </a:extLst>
          </p:cNvPr>
          <p:cNvSpPr/>
          <p:nvPr/>
        </p:nvSpPr>
        <p:spPr>
          <a:xfrm>
            <a:off x="0" y="885981"/>
            <a:ext cx="9144000" cy="2014155"/>
          </a:xfrm>
          <a:prstGeom prst="rect">
            <a:avLst/>
          </a:prstGeom>
          <a:solidFill>
            <a:schemeClr val="accent1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EFD17D9D-4632-432A-80F2-D8A54E7BD2B4}"/>
              </a:ext>
            </a:extLst>
          </p:cNvPr>
          <p:cNvCxnSpPr>
            <a:cxnSpLocks/>
          </p:cNvCxnSpPr>
          <p:nvPr/>
        </p:nvCxnSpPr>
        <p:spPr>
          <a:xfrm>
            <a:off x="2244765" y="1141989"/>
            <a:ext cx="0" cy="3950604"/>
          </a:xfrm>
          <a:prstGeom prst="line">
            <a:avLst/>
          </a:prstGeom>
          <a:ln w="9525"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39">
            <a:extLst>
              <a:ext uri="{FF2B5EF4-FFF2-40B4-BE49-F238E27FC236}">
                <a16:creationId xmlns:a16="http://schemas.microsoft.com/office/drawing/2014/main" id="{EC58B2C5-C1C4-4F9A-8FC7-7E033B6CD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856"/>
            <a:ext cx="9144000" cy="897837"/>
          </a:xfrm>
          <a:prstGeom prst="rect">
            <a:avLst/>
          </a:prstGeom>
          <a:gradFill>
            <a:gsLst>
              <a:gs pos="0">
                <a:srgbClr val="0299DC"/>
              </a:gs>
              <a:gs pos="79000">
                <a:schemeClr val="accent1">
                  <a:lumMod val="99000"/>
                  <a:satMod val="120000"/>
                  <a:shade val="78000"/>
                </a:schemeClr>
              </a:gs>
            </a:gsLst>
            <a:lin ang="10800000" scaled="1"/>
          </a:gradFill>
          <a:ln>
            <a:noFill/>
          </a:ln>
        </p:spPr>
        <p:txBody>
          <a:bodyPr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D0EBB21-4F90-964E-A842-FC60FC15B8FB}"/>
              </a:ext>
            </a:extLst>
          </p:cNvPr>
          <p:cNvSpPr/>
          <p:nvPr/>
        </p:nvSpPr>
        <p:spPr>
          <a:xfrm>
            <a:off x="2450960" y="1158194"/>
            <a:ext cx="687034" cy="687034"/>
          </a:xfrm>
          <a:prstGeom prst="ellipse">
            <a:avLst/>
          </a:prstGeom>
          <a:solidFill>
            <a:srgbClr val="019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97417C5-6EDD-D24F-B8A4-2D536CCBB695}"/>
              </a:ext>
            </a:extLst>
          </p:cNvPr>
          <p:cNvSpPr/>
          <p:nvPr/>
        </p:nvSpPr>
        <p:spPr>
          <a:xfrm>
            <a:off x="4649400" y="1158194"/>
            <a:ext cx="687034" cy="687034"/>
          </a:xfrm>
          <a:prstGeom prst="ellipse">
            <a:avLst/>
          </a:prstGeom>
          <a:solidFill>
            <a:srgbClr val="0192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D52FF1C-726B-CE49-B1EE-ABEEC40630C5}"/>
              </a:ext>
            </a:extLst>
          </p:cNvPr>
          <p:cNvSpPr/>
          <p:nvPr/>
        </p:nvSpPr>
        <p:spPr>
          <a:xfrm>
            <a:off x="2342714" y="2206430"/>
            <a:ext cx="24304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КОНКУРС РИСУНКОВ «МОИ ПАПА,МАМА В ПРОФЕССИИ»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6DC8D65-AC79-364A-8669-10AAA80BE462}"/>
              </a:ext>
            </a:extLst>
          </p:cNvPr>
          <p:cNvSpPr/>
          <p:nvPr/>
        </p:nvSpPr>
        <p:spPr>
          <a:xfrm>
            <a:off x="4561056" y="2188488"/>
            <a:ext cx="27497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«ТОЧКА РОСТА»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5CD8922-3B0E-4245-B0F8-45F663C481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754" y="1292768"/>
            <a:ext cx="400722" cy="40072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E27FC04-8EBB-6B46-9CEF-71A2A1331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3784" y="1305552"/>
            <a:ext cx="395589" cy="395589"/>
          </a:xfrm>
          <a:prstGeom prst="rect">
            <a:avLst/>
          </a:prstGeom>
        </p:spPr>
      </p:pic>
      <p:sp>
        <p:nvSpPr>
          <p:cNvPr id="59" name="Овал 58">
            <a:extLst>
              <a:ext uri="{FF2B5EF4-FFF2-40B4-BE49-F238E27FC236}">
                <a16:creationId xmlns:a16="http://schemas.microsoft.com/office/drawing/2014/main" id="{697417C5-6EDD-D24F-B8A4-2D536CCBB695}"/>
              </a:ext>
            </a:extLst>
          </p:cNvPr>
          <p:cNvSpPr/>
          <p:nvPr/>
        </p:nvSpPr>
        <p:spPr>
          <a:xfrm>
            <a:off x="6965662" y="1158194"/>
            <a:ext cx="687034" cy="687034"/>
          </a:xfrm>
          <a:prstGeom prst="ellipse">
            <a:avLst/>
          </a:prstGeom>
          <a:solidFill>
            <a:srgbClr val="0192F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6DC8D65-AC79-364A-8669-10AAA80BE462}"/>
              </a:ext>
            </a:extLst>
          </p:cNvPr>
          <p:cNvSpPr/>
          <p:nvPr/>
        </p:nvSpPr>
        <p:spPr>
          <a:xfrm>
            <a:off x="6891343" y="2188487"/>
            <a:ext cx="1646609" cy="61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МУЗЕЙ КАЛИЙНОЙ ПРОМЫШЛЕННОСТИ ПАО «УРАЛКАЛИЙ»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2342714" y="3031033"/>
            <a:ext cx="1753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ПРОВОДИЛСЯ В РАМКАХ ЗАНЯТИЙ ТВОРЧЕСКОЙ МАСТЕРСКОЙ.</a:t>
            </a:r>
            <a:endParaRPr lang="en-US" sz="1000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4581946" y="2993945"/>
            <a:ext cx="18123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ЦИКЛ</a:t>
            </a:r>
            <a:r>
              <a:rPr lang="ru-RU" sz="1000" u="sng" dirty="0"/>
              <a:t> </a:t>
            </a:r>
            <a:r>
              <a:rPr lang="ru-RU" sz="1000" dirty="0"/>
              <a:t>ВИДЕОРОЛИКОВ,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в которых в увлекательной форме сотрудники компании рассказывают о своей профессии, как они пришли в компанию, какое образование и где получили, увлечениях, поддерживаемых компанией и многое другое) Транслировалась в актовом зале ДОЛ.</a:t>
            </a:r>
            <a:endParaRPr lang="en-US" sz="1000" dirty="0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5E8DE870-1AF4-524A-A173-2C2310711315}"/>
              </a:ext>
            </a:extLst>
          </p:cNvPr>
          <p:cNvSpPr/>
          <p:nvPr/>
        </p:nvSpPr>
        <p:spPr>
          <a:xfrm>
            <a:off x="6891343" y="2999157"/>
            <a:ext cx="17050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ПОСЕЩЕНИЕ МУЗЕЯ КОМПАНИИ,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 знакомство с историей Уралкалий, с основными профессиями.</a:t>
            </a: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B5492C1D-A73C-4743-8102-8CC546225AE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5" y="273844"/>
            <a:ext cx="1188000" cy="215014"/>
          </a:xfrm>
          <a:prstGeom prst="rect">
            <a:avLst/>
          </a:prstGeom>
          <a:noFill/>
        </p:spPr>
      </p:pic>
      <p:sp>
        <p:nvSpPr>
          <p:cNvPr id="74" name="Slide Number Placeholder 5">
            <a:extLst>
              <a:ext uri="{FF2B5EF4-FFF2-40B4-BE49-F238E27FC236}">
                <a16:creationId xmlns:a16="http://schemas.microsoft.com/office/drawing/2014/main" id="{8C73CA92-E08F-4069-BB4F-F637E1E54D84}"/>
              </a:ext>
            </a:extLst>
          </p:cNvPr>
          <p:cNvSpPr txBox="1">
            <a:spLocks/>
          </p:cNvSpPr>
          <p:nvPr/>
        </p:nvSpPr>
        <p:spPr>
          <a:xfrm>
            <a:off x="8537953" y="219938"/>
            <a:ext cx="4281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55FF24-DCF3-AB48-A43F-CE91154515E8}" type="slidenum">
              <a:rPr lang="ru-RU" sz="1000" smtClean="0">
                <a:solidFill>
                  <a:schemeClr val="bg1"/>
                </a:solidFill>
              </a:rPr>
              <a:pPr/>
              <a:t>4</a:t>
            </a:fld>
            <a:endParaRPr lang="ru-RU" sz="1000" dirty="0">
              <a:solidFill>
                <a:schemeClr val="bg1"/>
              </a:solidFill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2FF82715-9423-425E-9E04-AD044D579A37}"/>
              </a:ext>
            </a:extLst>
          </p:cNvPr>
          <p:cNvCxnSpPr>
            <a:cxnSpLocks/>
          </p:cNvCxnSpPr>
          <p:nvPr/>
        </p:nvCxnSpPr>
        <p:spPr>
          <a:xfrm>
            <a:off x="8504627" y="219938"/>
            <a:ext cx="0" cy="27061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A11853D3-0495-40A0-9577-D98BCD345085}"/>
              </a:ext>
            </a:extLst>
          </p:cNvPr>
          <p:cNvSpPr/>
          <p:nvPr/>
        </p:nvSpPr>
        <p:spPr>
          <a:xfrm>
            <a:off x="247606" y="2188487"/>
            <a:ext cx="191472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+mj-lt"/>
              </a:rPr>
              <a:t>ВИРТУАЛЬНАЯ ЭКСКУРСИЯ </a:t>
            </a:r>
            <a:r>
              <a:rPr lang="en-US" sz="1100" dirty="0">
                <a:latin typeface="+mj-lt"/>
              </a:rPr>
              <a:t/>
            </a:r>
            <a:br>
              <a:rPr lang="en-US" sz="1100" dirty="0">
                <a:latin typeface="+mj-lt"/>
              </a:rPr>
            </a:br>
            <a:r>
              <a:rPr lang="ru-RU" sz="1100" dirty="0">
                <a:latin typeface="+mj-lt"/>
              </a:rPr>
              <a:t>В ШАХТУ ПО СРЕДСТВАМ </a:t>
            </a:r>
            <a:r>
              <a:rPr lang="en-US" sz="1100" dirty="0">
                <a:latin typeface="+mj-lt"/>
              </a:rPr>
              <a:t/>
            </a:r>
            <a:br>
              <a:rPr lang="en-US" sz="1100" dirty="0">
                <a:latin typeface="+mj-lt"/>
              </a:rPr>
            </a:br>
            <a:r>
              <a:rPr lang="ru-RU" sz="1100" dirty="0">
                <a:latin typeface="+mj-lt"/>
              </a:rPr>
              <a:t>VR ОЧКОВ.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E85ED55C-B6A1-44E2-9F59-9C24399B5908}"/>
              </a:ext>
            </a:extLst>
          </p:cNvPr>
          <p:cNvSpPr/>
          <p:nvPr/>
        </p:nvSpPr>
        <p:spPr>
          <a:xfrm>
            <a:off x="311521" y="1171104"/>
            <a:ext cx="691553" cy="691553"/>
          </a:xfrm>
          <a:prstGeom prst="ellipse">
            <a:avLst/>
          </a:prstGeom>
          <a:solidFill>
            <a:srgbClr val="007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id="{6A35920B-97AC-4281-8A59-ECFA0580BD86}"/>
              </a:ext>
            </a:extLst>
          </p:cNvPr>
          <p:cNvCxnSpPr>
            <a:cxnSpLocks/>
          </p:cNvCxnSpPr>
          <p:nvPr/>
        </p:nvCxnSpPr>
        <p:spPr>
          <a:xfrm>
            <a:off x="4416934" y="1141989"/>
            <a:ext cx="0" cy="3950604"/>
          </a:xfrm>
          <a:prstGeom prst="line">
            <a:avLst/>
          </a:prstGeom>
          <a:ln w="9525"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id="{675B354A-9C18-469E-97C7-AA28C72C7B8B}"/>
              </a:ext>
            </a:extLst>
          </p:cNvPr>
          <p:cNvCxnSpPr>
            <a:cxnSpLocks/>
          </p:cNvCxnSpPr>
          <p:nvPr/>
        </p:nvCxnSpPr>
        <p:spPr>
          <a:xfrm>
            <a:off x="6747222" y="1141989"/>
            <a:ext cx="0" cy="3950604"/>
          </a:xfrm>
          <a:prstGeom prst="line">
            <a:avLst/>
          </a:prstGeom>
          <a:ln w="9525">
            <a:solidFill>
              <a:srgbClr val="1A3B8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E0AAD958-7A18-4DB5-9864-F717C90E1B66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100000"/>
          </a:blip>
          <a:stretch>
            <a:fillRect/>
          </a:stretch>
        </p:blipFill>
        <p:spPr>
          <a:xfrm>
            <a:off x="7117488" y="1285641"/>
            <a:ext cx="422997" cy="4229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007FC8B-7D62-4581-BF7F-A10961378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13198" y="1330142"/>
            <a:ext cx="467042" cy="295955"/>
          </a:xfrm>
          <a:prstGeom prst="rect">
            <a:avLst/>
          </a:prstGeom>
        </p:spPr>
      </p:pic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3E3DEBD1-8374-429E-8266-B33286757CB2}"/>
              </a:ext>
            </a:extLst>
          </p:cNvPr>
          <p:cNvSpPr/>
          <p:nvPr/>
        </p:nvSpPr>
        <p:spPr>
          <a:xfrm>
            <a:off x="2399895" y="-125876"/>
            <a:ext cx="4153306" cy="1246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НА БАЗЕ ДОЛ, НА ВСЕХ СМЕНАХ ВО ВСЕХ ОТРЯДАХ,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БЫЛ РЕАЛИЗОВАН КОМПЛЕКС ПРОФОРИЕНТАЦИОННЫХ МЕРОПРИЯТИЙ, А ИМЕННО:</a:t>
            </a:r>
            <a:endParaRPr lang="en-US" sz="1200" dirty="0"/>
          </a:p>
        </p:txBody>
      </p:sp>
      <p:sp>
        <p:nvSpPr>
          <p:cNvPr id="109" name="Заголовок 3">
            <a:extLst>
              <a:ext uri="{FF2B5EF4-FFF2-40B4-BE49-F238E27FC236}">
                <a16:creationId xmlns:a16="http://schemas.microsoft.com/office/drawing/2014/main" id="{21D59328-2815-4539-A8EC-8CD1B01DA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002" y="227515"/>
            <a:ext cx="5251777" cy="212064"/>
          </a:xfrm>
        </p:spPr>
        <p:txBody>
          <a:bodyPr/>
          <a:lstStyle/>
          <a:p>
            <a:r>
              <a:rPr lang="ru-RU" b="0" dirty="0">
                <a:solidFill>
                  <a:schemeClr val="bg1"/>
                </a:solidFill>
              </a:rPr>
              <a:t>ОПИСАНИЕ ПРАКТИКИ</a:t>
            </a:r>
          </a:p>
        </p:txBody>
      </p: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36D860F6-97DE-4E51-AD8A-EA61EA362F09}"/>
              </a:ext>
            </a:extLst>
          </p:cNvPr>
          <p:cNvCxnSpPr>
            <a:cxnSpLocks/>
          </p:cNvCxnSpPr>
          <p:nvPr/>
        </p:nvCxnSpPr>
        <p:spPr>
          <a:xfrm>
            <a:off x="437887" y="541680"/>
            <a:ext cx="17244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8A9DC66-79AC-43CB-96A9-CD047B9BEDEB}"/>
              </a:ext>
            </a:extLst>
          </p:cNvPr>
          <p:cNvSpPr/>
          <p:nvPr/>
        </p:nvSpPr>
        <p:spPr>
          <a:xfrm>
            <a:off x="20811" y="30271"/>
            <a:ext cx="9144000" cy="932608"/>
          </a:xfrm>
          <a:prstGeom prst="rect">
            <a:avLst/>
          </a:prstGeom>
          <a:solidFill>
            <a:schemeClr val="accent1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D7C464-0C73-3240-A5E5-63456D025FE1}"/>
              </a:ext>
            </a:extLst>
          </p:cNvPr>
          <p:cNvSpPr/>
          <p:nvPr/>
        </p:nvSpPr>
        <p:spPr>
          <a:xfrm>
            <a:off x="353724" y="214433"/>
            <a:ext cx="338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3B85"/>
                </a:solidFill>
                <a:latin typeface="+mj-lt"/>
              </a:rPr>
              <a:t>КОЛИЧЕСТВЕННЫЕ И КАЧЕСТВЕННЫЕ РЕЗУЛЬТАТЫ РЕАЛИЗАЦИИ ПРАКТИКИ</a:t>
            </a:r>
            <a:endParaRPr lang="ru-RU" sz="1200" spc="100" dirty="0">
              <a:solidFill>
                <a:srgbClr val="1A3B85"/>
              </a:solidFill>
              <a:latin typeface="+mj-lt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9CA6B47-4C94-4744-8FB4-D88171BD301B}"/>
              </a:ext>
            </a:extLst>
          </p:cNvPr>
          <p:cNvCxnSpPr>
            <a:cxnSpLocks/>
          </p:cNvCxnSpPr>
          <p:nvPr/>
        </p:nvCxnSpPr>
        <p:spPr>
          <a:xfrm flipV="1">
            <a:off x="441564" y="668205"/>
            <a:ext cx="1777525" cy="15786"/>
          </a:xfrm>
          <a:prstGeom prst="line">
            <a:avLst/>
          </a:prstGeom>
          <a:ln w="19050">
            <a:solidFill>
              <a:srgbClr val="1A3B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15E5A81-AADA-4644-8C0B-8C91FECD382F}"/>
              </a:ext>
            </a:extLst>
          </p:cNvPr>
          <p:cNvSpPr txBox="1"/>
          <p:nvPr/>
        </p:nvSpPr>
        <p:spPr>
          <a:xfrm>
            <a:off x="441564" y="3320165"/>
            <a:ext cx="183606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Охват мероприятия </a:t>
            </a:r>
            <a:br>
              <a:rPr lang="ru-RU" sz="1050" dirty="0"/>
            </a:br>
            <a:r>
              <a:rPr lang="ru-RU" sz="1050" dirty="0"/>
              <a:t>(4 смены по 272 человек)</a:t>
            </a:r>
            <a:endParaRPr lang="ru-RU" sz="8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904104-C2A9-494E-9355-A56707C35F7B}"/>
              </a:ext>
            </a:extLst>
          </p:cNvPr>
          <p:cNvSpPr txBox="1"/>
          <p:nvPr/>
        </p:nvSpPr>
        <p:spPr>
          <a:xfrm>
            <a:off x="2591373" y="3300590"/>
            <a:ext cx="1415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присвоено звание «Юный </a:t>
            </a:r>
            <a:r>
              <a:rPr lang="ru-RU" sz="1050" dirty="0" err="1"/>
              <a:t>калийщик</a:t>
            </a:r>
            <a:r>
              <a:rPr lang="ru-RU" sz="1050" dirty="0"/>
              <a:t>».</a:t>
            </a:r>
            <a:endParaRPr lang="ru-RU" sz="9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08F194-2777-48D8-A60A-0671B2D48266}"/>
              </a:ext>
            </a:extLst>
          </p:cNvPr>
          <p:cNvSpPr txBox="1"/>
          <p:nvPr/>
        </p:nvSpPr>
        <p:spPr>
          <a:xfrm>
            <a:off x="4833610" y="3279765"/>
            <a:ext cx="169706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калийной промышленности</a:t>
            </a:r>
          </a:p>
          <a:p>
            <a:r>
              <a:rPr lang="ru-RU" sz="1050" dirty="0"/>
              <a:t>изучено</a:t>
            </a:r>
            <a:endParaRPr lang="ru-RU" sz="800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D6CB4222-575F-4CA9-9056-769D7994F4F8}"/>
              </a:ext>
            </a:extLst>
          </p:cNvPr>
          <p:cNvCxnSpPr>
            <a:cxnSpLocks/>
          </p:cNvCxnSpPr>
          <p:nvPr/>
        </p:nvCxnSpPr>
        <p:spPr>
          <a:xfrm flipV="1">
            <a:off x="2447998" y="1435377"/>
            <a:ext cx="0" cy="2544997"/>
          </a:xfrm>
          <a:prstGeom prst="line">
            <a:avLst/>
          </a:prstGeom>
          <a:ln w="9525"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5AFBB64-66E2-4335-9170-1E74B305FCFC}"/>
              </a:ext>
            </a:extLst>
          </p:cNvPr>
          <p:cNvSpPr txBox="1"/>
          <p:nvPr/>
        </p:nvSpPr>
        <p:spPr>
          <a:xfrm>
            <a:off x="6950732" y="2269538"/>
            <a:ext cx="204858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+mj-lt"/>
              </a:rPr>
              <a:t>КАЖДЫЙ ШКОЛЬНИК </a:t>
            </a:r>
            <a:br>
              <a:rPr lang="ru-RU" sz="1050" dirty="0">
                <a:latin typeface="+mj-lt"/>
              </a:rPr>
            </a:br>
            <a:r>
              <a:rPr lang="ru-RU" sz="1050" dirty="0">
                <a:latin typeface="+mj-lt"/>
              </a:rPr>
              <a:t>ПО ОКОНЧАНИИ СМЕНЫ ПОЛУЧИЛ СУВЕНИРНУЮ ПРОДУКЦИЮ С СИМВОЛИКОЙ КОМПАНИИ</a:t>
            </a:r>
            <a:r>
              <a:rPr lang="ru-RU" sz="1200" dirty="0">
                <a:latin typeface="+mj-lt"/>
              </a:rPr>
              <a:t/>
            </a:r>
            <a:br>
              <a:rPr lang="ru-RU" sz="1200" dirty="0">
                <a:latin typeface="+mj-lt"/>
              </a:rPr>
            </a:br>
            <a:r>
              <a:rPr lang="ru-RU" sz="1600" dirty="0">
                <a:latin typeface="+mj-lt"/>
              </a:rPr>
              <a:t/>
            </a:r>
            <a:br>
              <a:rPr lang="ru-RU" sz="1600" dirty="0">
                <a:latin typeface="+mj-lt"/>
              </a:rPr>
            </a:br>
            <a:r>
              <a:rPr lang="ru-RU" sz="1050" dirty="0"/>
              <a:t>(</a:t>
            </a:r>
            <a:r>
              <a:rPr lang="ru-RU" sz="1050" dirty="0" err="1"/>
              <a:t>стикерпаки</a:t>
            </a:r>
            <a:r>
              <a:rPr lang="ru-RU" sz="1050" dirty="0"/>
              <a:t>, ручки, блокноты, бутылки и </a:t>
            </a:r>
            <a:r>
              <a:rPr lang="ru-RU" sz="1050" dirty="0" err="1"/>
              <a:t>тп</a:t>
            </a:r>
            <a:r>
              <a:rPr lang="ru-RU" sz="1050" dirty="0"/>
              <a:t>)</a:t>
            </a: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431719DB-7CE8-4FD9-8856-CC4B10F23392}"/>
              </a:ext>
            </a:extLst>
          </p:cNvPr>
          <p:cNvSpPr txBox="1">
            <a:spLocks/>
          </p:cNvSpPr>
          <p:nvPr/>
        </p:nvSpPr>
        <p:spPr>
          <a:xfrm>
            <a:off x="10024" y="4346466"/>
            <a:ext cx="9143999" cy="81014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99000">
                <a:srgbClr val="00B0F0"/>
              </a:gs>
            </a:gsLst>
            <a:lin ang="0" scaled="1"/>
            <a:tileRect/>
          </a:gradFill>
          <a:ln w="1905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2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07302A-3D05-4361-BA29-DD9DB2E8860A}"/>
              </a:ext>
            </a:extLst>
          </p:cNvPr>
          <p:cNvSpPr txBox="1"/>
          <p:nvPr/>
        </p:nvSpPr>
        <p:spPr>
          <a:xfrm>
            <a:off x="423810" y="2164792"/>
            <a:ext cx="1655109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1088</a:t>
            </a:r>
            <a:r>
              <a:rPr lang="ru-RU" sz="1400" dirty="0"/>
              <a:t> </a:t>
            </a:r>
            <a:r>
              <a:rPr lang="ru-RU" sz="1050" dirty="0"/>
              <a:t>школьников</a:t>
            </a:r>
            <a:endParaRPr lang="ru-RU" sz="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B9C0FF-4E69-4E23-B26A-2658C41CE89C}"/>
              </a:ext>
            </a:extLst>
          </p:cNvPr>
          <p:cNvSpPr txBox="1"/>
          <p:nvPr/>
        </p:nvSpPr>
        <p:spPr>
          <a:xfrm>
            <a:off x="2584020" y="2164792"/>
            <a:ext cx="13426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56</a:t>
            </a:r>
            <a:r>
              <a:rPr lang="ru-RU" sz="2800" b="1" dirty="0">
                <a:latin typeface="+mj-lt"/>
              </a:rPr>
              <a:t/>
            </a:r>
            <a:br>
              <a:rPr lang="ru-RU" sz="2800" b="1" dirty="0">
                <a:latin typeface="+mj-lt"/>
              </a:rPr>
            </a:br>
            <a:r>
              <a:rPr lang="ru-RU" sz="1050" dirty="0"/>
              <a:t> школьникам</a:t>
            </a:r>
            <a:endParaRPr lang="ru-RU" sz="800" dirty="0"/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A443A43-7BC3-4FA7-A5B9-FAEECF378DA5}"/>
              </a:ext>
            </a:extLst>
          </p:cNvPr>
          <p:cNvCxnSpPr>
            <a:cxnSpLocks/>
          </p:cNvCxnSpPr>
          <p:nvPr/>
        </p:nvCxnSpPr>
        <p:spPr>
          <a:xfrm flipV="1">
            <a:off x="4652031" y="1435377"/>
            <a:ext cx="0" cy="2544997"/>
          </a:xfrm>
          <a:prstGeom prst="line">
            <a:avLst/>
          </a:prstGeom>
          <a:ln w="9525"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B789A54-5621-4364-925B-E4FDDDE5C248}"/>
              </a:ext>
            </a:extLst>
          </p:cNvPr>
          <p:cNvCxnSpPr>
            <a:cxnSpLocks/>
          </p:cNvCxnSpPr>
          <p:nvPr/>
        </p:nvCxnSpPr>
        <p:spPr>
          <a:xfrm flipV="1">
            <a:off x="6792255" y="1435377"/>
            <a:ext cx="0" cy="2544997"/>
          </a:xfrm>
          <a:prstGeom prst="line">
            <a:avLst/>
          </a:prstGeom>
          <a:ln w="9525">
            <a:solidFill>
              <a:srgbClr val="1A3B8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6D9F09F-B3B5-469A-BA80-78EEBB020D71}"/>
              </a:ext>
            </a:extLst>
          </p:cNvPr>
          <p:cNvSpPr txBox="1"/>
          <p:nvPr/>
        </p:nvSpPr>
        <p:spPr>
          <a:xfrm>
            <a:off x="4782322" y="2115235"/>
            <a:ext cx="1342692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+mj-lt"/>
              </a:rPr>
              <a:t>&gt;</a:t>
            </a:r>
            <a:r>
              <a:rPr lang="ru-RU" sz="4000" b="1" dirty="0">
                <a:latin typeface="+mj-lt"/>
              </a:rPr>
              <a:t>10</a:t>
            </a:r>
            <a:r>
              <a:rPr lang="ru-RU" sz="2800" b="1" dirty="0">
                <a:latin typeface="+mj-lt"/>
              </a:rPr>
              <a:t/>
            </a:r>
            <a:br>
              <a:rPr lang="ru-RU" sz="2800" b="1" dirty="0">
                <a:latin typeface="+mj-lt"/>
              </a:rPr>
            </a:br>
            <a:r>
              <a:rPr lang="ru-RU" sz="1050" dirty="0"/>
              <a:t> профессий</a:t>
            </a:r>
            <a:endParaRPr lang="ru-RU" sz="800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2C6C1002-E247-4B9F-90DF-E9A7B3CEBF74}"/>
              </a:ext>
            </a:extLst>
          </p:cNvPr>
          <p:cNvCxnSpPr/>
          <p:nvPr/>
        </p:nvCxnSpPr>
        <p:spPr>
          <a:xfrm>
            <a:off x="535989" y="3243946"/>
            <a:ext cx="1695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5CAAEE1-EB75-476E-9BFA-C258AA2F8C06}"/>
              </a:ext>
            </a:extLst>
          </p:cNvPr>
          <p:cNvCxnSpPr/>
          <p:nvPr/>
        </p:nvCxnSpPr>
        <p:spPr>
          <a:xfrm>
            <a:off x="2703713" y="3243946"/>
            <a:ext cx="1695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A04A4BF4-4473-4970-8C6C-29A7FA31E7FF}"/>
              </a:ext>
            </a:extLst>
          </p:cNvPr>
          <p:cNvCxnSpPr/>
          <p:nvPr/>
        </p:nvCxnSpPr>
        <p:spPr>
          <a:xfrm>
            <a:off x="4896998" y="3243946"/>
            <a:ext cx="169576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9BE6A65E-AF75-47F1-B0F0-D96BF7FC6DD7}"/>
              </a:ext>
            </a:extLst>
          </p:cNvPr>
          <p:cNvCxnSpPr>
            <a:cxnSpLocks/>
          </p:cNvCxnSpPr>
          <p:nvPr/>
        </p:nvCxnSpPr>
        <p:spPr>
          <a:xfrm>
            <a:off x="7005945" y="3243946"/>
            <a:ext cx="17542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282B22C-8FE9-4EBC-9FE7-D5546AB6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8000" contrast="54000"/>
          </a:blip>
          <a:stretch>
            <a:fillRect/>
          </a:stretch>
        </p:blipFill>
        <p:spPr>
          <a:xfrm>
            <a:off x="482723" y="1458190"/>
            <a:ext cx="520293" cy="520293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E2F3E66-80BD-4EE6-A9BA-1A15E4685C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 flipV="1">
            <a:off x="4875945" y="1449724"/>
            <a:ext cx="531602" cy="53160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6597A26C-EE51-4640-B166-6350582550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lum bright="36000"/>
          </a:blip>
          <a:stretch>
            <a:fillRect/>
          </a:stretch>
        </p:blipFill>
        <p:spPr>
          <a:xfrm>
            <a:off x="7045964" y="1445592"/>
            <a:ext cx="461053" cy="46105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F06499A-0D7D-4712-AF06-18D09FD83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676112" y="1447092"/>
            <a:ext cx="391588" cy="55399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88C28657-9240-4698-B953-05870F95DEAB}"/>
              </a:ext>
            </a:extLst>
          </p:cNvPr>
          <p:cNvSpPr txBox="1"/>
          <p:nvPr/>
        </p:nvSpPr>
        <p:spPr>
          <a:xfrm>
            <a:off x="1108067" y="4478123"/>
            <a:ext cx="746704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+mj-lt"/>
              </a:rPr>
              <a:t>ПРОЕКТ ТИРАЖИРУЕТСЯ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713B1DB-F50C-4782-93BF-4E9E31D8DA5D}"/>
              </a:ext>
            </a:extLst>
          </p:cNvPr>
          <p:cNvSpPr txBox="1"/>
          <p:nvPr/>
        </p:nvSpPr>
        <p:spPr>
          <a:xfrm>
            <a:off x="3499325" y="4449840"/>
            <a:ext cx="53998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Отдельные профориентационные мероприятия проекта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Калийград</a:t>
            </a:r>
            <a:r>
              <a:rPr lang="ru-RU" dirty="0" smtClean="0">
                <a:solidFill>
                  <a:schemeClr val="bg1"/>
                </a:solidFill>
              </a:rPr>
              <a:t>» </a:t>
            </a:r>
            <a:r>
              <a:rPr lang="ru-RU" dirty="0">
                <a:solidFill>
                  <a:schemeClr val="bg1"/>
                </a:solidFill>
              </a:rPr>
              <a:t>проводятся в школах и  детских садах</a:t>
            </a:r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CAFC3985-E877-4E21-B7A2-BF3E03AC4D0F}"/>
              </a:ext>
            </a:extLst>
          </p:cNvPr>
          <p:cNvCxnSpPr>
            <a:cxnSpLocks/>
          </p:cNvCxnSpPr>
          <p:nvPr/>
        </p:nvCxnSpPr>
        <p:spPr>
          <a:xfrm>
            <a:off x="3343591" y="4518660"/>
            <a:ext cx="0" cy="637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3A14244-373B-4FDC-8C0B-FE07B190184C}"/>
              </a:ext>
            </a:extLst>
          </p:cNvPr>
          <p:cNvCxnSpPr>
            <a:cxnSpLocks/>
          </p:cNvCxnSpPr>
          <p:nvPr/>
        </p:nvCxnSpPr>
        <p:spPr>
          <a:xfrm>
            <a:off x="1028700" y="4518660"/>
            <a:ext cx="0" cy="6379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09BF5A20-5DBC-429D-8CA3-CC934356F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3724" y="4518660"/>
            <a:ext cx="430324" cy="4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2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0E1CF8A-A715-4789-9CD6-C4741B9FBCAE}"/>
              </a:ext>
            </a:extLst>
          </p:cNvPr>
          <p:cNvSpPr/>
          <p:nvPr/>
        </p:nvSpPr>
        <p:spPr>
          <a:xfrm>
            <a:off x="2156025" y="965686"/>
            <a:ext cx="1954839" cy="2651697"/>
          </a:xfrm>
          <a:prstGeom prst="rect">
            <a:avLst/>
          </a:prstGeom>
          <a:solidFill>
            <a:srgbClr val="007DD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AE27BC2D-2DE9-4BC3-95DC-3EB6B56560E5}"/>
              </a:ext>
            </a:extLst>
          </p:cNvPr>
          <p:cNvSpPr/>
          <p:nvPr/>
        </p:nvSpPr>
        <p:spPr>
          <a:xfrm>
            <a:off x="7042081" y="965686"/>
            <a:ext cx="2117375" cy="4163356"/>
          </a:xfrm>
          <a:prstGeom prst="rect">
            <a:avLst/>
          </a:prstGeom>
          <a:solidFill>
            <a:srgbClr val="9CB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42D143C7-8C23-43F9-A6AB-B21FBD267765}"/>
              </a:ext>
            </a:extLst>
          </p:cNvPr>
          <p:cNvSpPr/>
          <p:nvPr/>
        </p:nvSpPr>
        <p:spPr>
          <a:xfrm>
            <a:off x="0" y="965686"/>
            <a:ext cx="2117375" cy="4163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3048CF08-DEE8-804F-BBF1-49665E1C0BF9}"/>
              </a:ext>
            </a:extLst>
          </p:cNvPr>
          <p:cNvSpPr txBox="1">
            <a:spLocks/>
          </p:cNvSpPr>
          <p:nvPr/>
        </p:nvSpPr>
        <p:spPr>
          <a:xfrm>
            <a:off x="2265391" y="1886241"/>
            <a:ext cx="1858438" cy="2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142875" indent="-142875">
              <a:spcBef>
                <a:spcPts val="1200"/>
              </a:spcBef>
              <a:buClr>
                <a:srgbClr val="008B95"/>
              </a:buClr>
              <a:buFont typeface="Wingdings" pitchFamily="2" charset="2"/>
              <a:buChar char="§"/>
              <a:defRPr sz="1300" b="0">
                <a:latin typeface="+mj-lt"/>
                <a:cs typeface="Arial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rgbClr val="1A3B85"/>
                </a:solidFill>
              </a:rPr>
              <a:t>ФОТО МАТЕРИАЛЫ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D3DE1FA-67CE-7F42-9998-31B7087E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6" y="1060485"/>
            <a:ext cx="10408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1.</a:t>
            </a:r>
            <a:endParaRPr lang="ru-RU" altLang="ru-RU" sz="4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9C82ABB-C443-DF4F-946E-0555FC44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721" y="1063926"/>
            <a:ext cx="10408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400" dirty="0">
                <a:solidFill>
                  <a:srgbClr val="9CB2CE"/>
                </a:solidFill>
                <a:latin typeface="+mj-lt"/>
                <a:cs typeface="Arial" panose="020B0604020202020204" pitchFamily="34" charset="0"/>
              </a:rPr>
              <a:t>2.</a:t>
            </a:r>
            <a:endParaRPr lang="ru-RU" altLang="ru-RU" sz="4400" dirty="0">
              <a:solidFill>
                <a:srgbClr val="9CB2CE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33279BD-B313-9A4B-B0AF-E6FF9C9E4BDC}"/>
              </a:ext>
            </a:extLst>
          </p:cNvPr>
          <p:cNvCxnSpPr>
            <a:cxnSpLocks/>
          </p:cNvCxnSpPr>
          <p:nvPr/>
        </p:nvCxnSpPr>
        <p:spPr>
          <a:xfrm>
            <a:off x="4687044" y="2698903"/>
            <a:ext cx="182133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">
            <a:extLst>
              <a:ext uri="{FF2B5EF4-FFF2-40B4-BE49-F238E27FC236}">
                <a16:creationId xmlns:a16="http://schemas.microsoft.com/office/drawing/2014/main" id="{2211B199-D240-A542-9EE5-3FD5F448D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2081" y="1052127"/>
            <a:ext cx="10408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altLang="ru-RU" sz="44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ru-RU" altLang="ru-RU" sz="4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A880AF3-A586-F741-899F-EE4C816FAA87}"/>
              </a:ext>
            </a:extLst>
          </p:cNvPr>
          <p:cNvCxnSpPr>
            <a:cxnSpLocks/>
          </p:cNvCxnSpPr>
          <p:nvPr/>
        </p:nvCxnSpPr>
        <p:spPr>
          <a:xfrm>
            <a:off x="437886" y="643281"/>
            <a:ext cx="170146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51453" y="2857500"/>
            <a:ext cx="0" cy="9748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682969" y="2870200"/>
            <a:ext cx="0" cy="96217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одержимое 2">
            <a:extLst>
              <a:ext uri="{FF2B5EF4-FFF2-40B4-BE49-F238E27FC236}">
                <a16:creationId xmlns:a16="http://schemas.microsoft.com/office/drawing/2014/main" id="{3048CF08-DEE8-804F-BBF1-49665E1C0BF9}"/>
              </a:ext>
            </a:extLst>
          </p:cNvPr>
          <p:cNvSpPr txBox="1">
            <a:spLocks/>
          </p:cNvSpPr>
          <p:nvPr/>
        </p:nvSpPr>
        <p:spPr>
          <a:xfrm>
            <a:off x="273710" y="1856914"/>
            <a:ext cx="1858438" cy="2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142875" indent="-142875">
              <a:spcBef>
                <a:spcPts val="1200"/>
              </a:spcBef>
              <a:buClr>
                <a:srgbClr val="008B95"/>
              </a:buClr>
              <a:buFont typeface="Wingdings" pitchFamily="2" charset="2"/>
              <a:buChar char="§"/>
              <a:defRPr sz="1300" b="0">
                <a:latin typeface="+mj-lt"/>
                <a:cs typeface="Arial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ССЫЛКИ НА ПУБЛИКАЦИИ О ПРАКТИКЕ </a:t>
            </a:r>
          </a:p>
        </p:txBody>
      </p:sp>
      <p:sp>
        <p:nvSpPr>
          <p:cNvPr id="30" name="Содержимое 2">
            <a:extLst>
              <a:ext uri="{FF2B5EF4-FFF2-40B4-BE49-F238E27FC236}">
                <a16:creationId xmlns:a16="http://schemas.microsoft.com/office/drawing/2014/main" id="{3048CF08-DEE8-804F-BBF1-49665E1C0BF9}"/>
              </a:ext>
            </a:extLst>
          </p:cNvPr>
          <p:cNvSpPr txBox="1">
            <a:spLocks/>
          </p:cNvSpPr>
          <p:nvPr/>
        </p:nvSpPr>
        <p:spPr>
          <a:xfrm>
            <a:off x="276952" y="2544999"/>
            <a:ext cx="1238964" cy="7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142875" indent="-142875">
              <a:spcBef>
                <a:spcPts val="1200"/>
              </a:spcBef>
              <a:buClr>
                <a:srgbClr val="008B95"/>
              </a:buClr>
              <a:buFont typeface="Wingdings" pitchFamily="2" charset="2"/>
              <a:buChar char="§"/>
              <a:defRPr sz="1300" b="0">
                <a:latin typeface="+mj-lt"/>
                <a:cs typeface="Arial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https://mobapp.uralkali.com/news/3911</a:t>
            </a:r>
            <a:r>
              <a:rPr lang="ru-R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Содержимое 2">
            <a:extLst>
              <a:ext uri="{FF2B5EF4-FFF2-40B4-BE49-F238E27FC236}">
                <a16:creationId xmlns:a16="http://schemas.microsoft.com/office/drawing/2014/main" id="{3048CF08-DEE8-804F-BBF1-49665E1C0BF9}"/>
              </a:ext>
            </a:extLst>
          </p:cNvPr>
          <p:cNvSpPr txBox="1">
            <a:spLocks/>
          </p:cNvSpPr>
          <p:nvPr/>
        </p:nvSpPr>
        <p:spPr>
          <a:xfrm>
            <a:off x="7260147" y="1809410"/>
            <a:ext cx="1821333" cy="889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142875" indent="-142875">
              <a:spcBef>
                <a:spcPts val="1200"/>
              </a:spcBef>
              <a:buClr>
                <a:srgbClr val="008B95"/>
              </a:buClr>
              <a:buFont typeface="Wingdings" pitchFamily="2" charset="2"/>
              <a:buChar char="§"/>
              <a:defRPr sz="1300" b="0">
                <a:latin typeface="+mj-lt"/>
                <a:cs typeface="Arial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ru-RU" sz="1200" dirty="0">
                <a:solidFill>
                  <a:schemeClr val="bg1"/>
                </a:solidFill>
              </a:rPr>
              <a:t>ССЫЛКА НА ВИДЕОМАТЕРИАЛ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О ПРАКТИКЕ</a:t>
            </a:r>
          </a:p>
        </p:txBody>
      </p:sp>
      <p:sp>
        <p:nvSpPr>
          <p:cNvPr id="35" name="Содержимое 2">
            <a:extLst>
              <a:ext uri="{FF2B5EF4-FFF2-40B4-BE49-F238E27FC236}">
                <a16:creationId xmlns:a16="http://schemas.microsoft.com/office/drawing/2014/main" id="{3048CF08-DEE8-804F-BBF1-49665E1C0BF9}"/>
              </a:ext>
            </a:extLst>
          </p:cNvPr>
          <p:cNvSpPr txBox="1">
            <a:spLocks/>
          </p:cNvSpPr>
          <p:nvPr/>
        </p:nvSpPr>
        <p:spPr>
          <a:xfrm>
            <a:off x="7090415" y="2563704"/>
            <a:ext cx="1858438" cy="78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ru-RU"/>
            </a:defPPr>
            <a:lvl1pPr marL="142875" indent="-142875">
              <a:spcBef>
                <a:spcPts val="1200"/>
              </a:spcBef>
              <a:buClr>
                <a:srgbClr val="008B95"/>
              </a:buClr>
              <a:buFont typeface="Wingdings" pitchFamily="2" charset="2"/>
              <a:buChar char="§"/>
              <a:defRPr sz="1300" b="0">
                <a:latin typeface="+mj-lt"/>
                <a:cs typeface="Arial" pitchFamily="34" charset="0"/>
              </a:defRPr>
            </a:lvl1pPr>
            <a:lvl2pPr marL="742950" indent="-285750" eaLnBrk="0" hangingPunct="0">
              <a:defRPr b="1"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>
              <a:buNone/>
            </a:pPr>
            <a:r>
              <a:rPr lang="ru-RU" sz="1200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https://vk.com/video-56865250_456248079</a:t>
            </a:r>
            <a:r>
              <a:rPr lang="ru-R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700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076AF05-5F7D-4E8F-A51A-B7FC9C31BD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44" y="965686"/>
            <a:ext cx="2859382" cy="196800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C22B08E-76B0-4827-BEB5-54EFB973AB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4"/>
          <a:stretch/>
        </p:blipFill>
        <p:spPr>
          <a:xfrm>
            <a:off x="4151744" y="2965704"/>
            <a:ext cx="2859382" cy="217779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2A87604-C7B4-4719-BB6F-59DAF6B558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330" y="3657139"/>
            <a:ext cx="1962535" cy="147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99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2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1">
  <a:themeElements>
    <a:clrScheme name="Пользовательские 6">
      <a:dk1>
        <a:srgbClr val="003A81"/>
      </a:dk1>
      <a:lt1>
        <a:srgbClr val="FFFFFF"/>
      </a:lt1>
      <a:dk2>
        <a:srgbClr val="003A81"/>
      </a:dk2>
      <a:lt2>
        <a:srgbClr val="00B25A"/>
      </a:lt2>
      <a:accent1>
        <a:srgbClr val="003A81"/>
      </a:accent1>
      <a:accent2>
        <a:srgbClr val="23852B"/>
      </a:accent2>
      <a:accent3>
        <a:srgbClr val="F68D2E"/>
      </a:accent3>
      <a:accent4>
        <a:srgbClr val="406BA1"/>
      </a:accent4>
      <a:accent5>
        <a:srgbClr val="BFCEDF"/>
      </a:accent5>
      <a:accent6>
        <a:srgbClr val="BFECD6"/>
      </a:accent6>
      <a:hlink>
        <a:srgbClr val="7F9CC0"/>
      </a:hlink>
      <a:folHlink>
        <a:srgbClr val="003A81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2" id="{3B2999D7-1CED-4F0E-A409-0BDAE9F2CAA1}" vid="{EC042475-A3A5-446E-A17D-3A35EE6F696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F8E26E4A264540B3559D0E9EB6E7D7" ma:contentTypeVersion="0" ma:contentTypeDescription="Создание документа." ma:contentTypeScope="" ma:versionID="503112911fe535546ec3491e10b018d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3673C4-B4A7-4FA7-95A1-E349F95D87B4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5DF285-B724-497D-BD34-81C2627184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58B432-A9D4-4230-8FF1-89C74EBAE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Презентация12</Template>
  <TotalTime>5451</TotalTime>
  <Words>680</Words>
  <Application>Microsoft Office PowerPoint</Application>
  <PresentationFormat>Экран (16:9)</PresentationFormat>
  <Paragraphs>68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Тема1</vt:lpstr>
      <vt:lpstr>Слайд think-cell</vt:lpstr>
      <vt:lpstr>Презентация PowerPoint</vt:lpstr>
      <vt:lpstr>Презентация PowerPoint</vt:lpstr>
      <vt:lpstr>ОПИСАНИЕ ПРАКТИКИ</vt:lpstr>
      <vt:lpstr>ОПИСАНИЕ ПРАКТИКИ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Хасеева Ксения Александровна (Kseniya Haseeva)</dc:creator>
  <cp:lastModifiedBy>Мисюрева Ольга Анатольевна</cp:lastModifiedBy>
  <cp:revision>641</cp:revision>
  <cp:lastPrinted>2021-03-26T08:54:59Z</cp:lastPrinted>
  <dcterms:created xsi:type="dcterms:W3CDTF">2019-10-14T10:05:07Z</dcterms:created>
  <dcterms:modified xsi:type="dcterms:W3CDTF">2024-08-15T05:04:12Z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0x010100E7F8E26E4A264540B3559D0E9EB6E7D7</vt:lpwstr>
  </property>
</Properties>
</file>