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3" r:id="rId4"/>
    <p:sldId id="274" r:id="rId5"/>
    <p:sldId id="276" r:id="rId6"/>
    <p:sldId id="277" r:id="rId7"/>
    <p:sldId id="265" r:id="rId8"/>
    <p:sldId id="283" r:id="rId9"/>
    <p:sldId id="279" r:id="rId10"/>
    <p:sldId id="281" r:id="rId11"/>
    <p:sldId id="282" r:id="rId12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eologica" pitchFamily="2" charset="0"/>
      <p:regular r:id="rId18"/>
      <p:bold r:id="rId19"/>
      <p:italic r:id="rId20"/>
      <p:boldItalic r:id="rId21"/>
    </p:embeddedFont>
    <p:embeddedFont>
      <p:font typeface="Geologica ExtraBold" pitchFamily="2" charset="0"/>
      <p:bold r:id="rId22"/>
      <p:boldItalic r:id="rId23"/>
    </p:embeddedFont>
    <p:embeddedFont>
      <p:font typeface="Geologica ExtraLight" panose="020B0604020202020204" charset="0"/>
      <p:regular r:id="rId24"/>
      <p:italic r:id="rId25"/>
    </p:embeddedFont>
    <p:embeddedFont>
      <p:font typeface="Geologica Light" pitchFamily="2" charset="0"/>
      <p:regular r:id="rId26"/>
      <p:italic r:id="rId27"/>
    </p:embeddedFont>
    <p:embeddedFont>
      <p:font typeface="Geologica Medium" pitchFamily="2" charset="0"/>
      <p:regular r:id="rId28"/>
      <p:italic r:id="rId29"/>
    </p:embeddedFont>
    <p:embeddedFont>
      <p:font typeface="Geologica SemiBold" pitchFamily="2" charset="0"/>
      <p:bold r:id="rId30"/>
      <p:boldItalic r:id="rId31"/>
    </p:embeddedFont>
    <p:embeddedFont>
      <p:font typeface="Gilroy Bold" panose="00000800000000000000" charset="-52"/>
      <p:bold r:id="rId32"/>
    </p:embeddedFont>
    <p:embeddedFont>
      <p:font typeface="Gilroy Medium" panose="00000600000000000000" pitchFamily="2" charset="-52"/>
      <p:regular r:id="rId33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5556" userDrawn="1">
          <p15:clr>
            <a:srgbClr val="A4A3A4"/>
          </p15:clr>
        </p15:guide>
        <p15:guide id="8" pos="612" userDrawn="1">
          <p15:clr>
            <a:srgbClr val="A4A3A4"/>
          </p15:clr>
        </p15:guide>
        <p15:guide id="9" orient="horz" pos="1076" userDrawn="1">
          <p15:clr>
            <a:srgbClr val="A4A3A4"/>
          </p15:clr>
        </p15:guide>
        <p15:guide id="10" orient="horz" pos="6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48"/>
    <a:srgbClr val="00B3B7"/>
    <a:srgbClr val="00858E"/>
    <a:srgbClr val="00A5A9"/>
    <a:srgbClr val="004561"/>
    <a:srgbClr val="00A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5652" autoAdjust="0"/>
  </p:normalViewPr>
  <p:slideViewPr>
    <p:cSldViewPr>
      <p:cViewPr varScale="1">
        <p:scale>
          <a:sx n="113" d="100"/>
          <a:sy n="113" d="100"/>
        </p:scale>
        <p:origin x="96" y="234"/>
      </p:cViewPr>
      <p:guideLst>
        <p:guide pos="2880"/>
        <p:guide orient="horz" pos="3026"/>
        <p:guide pos="204"/>
        <p:guide pos="5556"/>
        <p:guide pos="612"/>
        <p:guide orient="horz" pos="1076"/>
        <p:guide orient="horz" pos="6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E36EC-EC75-4F63-A309-D16EC97080EA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D034D-5FD4-4865-90DB-FBD341364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9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8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4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0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dcdf03dd9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dcdf03dd9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dcdf03dd9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dcdf03dd9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063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4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034D-5FD4-4865-90DB-FBD3413645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1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597819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962E03-83B9-4AFB-ADBF-F639083BE4AB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253A0F-09C5-4165-9019-BAEF69262D5B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05979"/>
            <a:ext cx="2057400" cy="438864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05979"/>
            <a:ext cx="6019800" cy="438864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0809B5-223D-4110-8B63-62605AD0B091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F917C52-B8D4-42E9-8FC4-CD34E05CA04B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3D66C9-DE86-4FAC-BA2F-152AAEE23E1D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59670D8-8246-4B60-BA26-BCE35CD1E07F}" type="datetime1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EC9678-B962-4A41-AD7C-6E179F7577A8}" type="datetime1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165B23-2449-432A-80B1-A6BC93D7331B}" type="datetime1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267C0C5-A4DA-4271-8808-61951DBD4EFD}" type="datetime1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9EF2D6C-8A6A-47EA-ADAB-996832AF24F1}" type="datetime1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27D4C9-8F30-40F7-894D-59C61A8F759D}" type="datetime1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C84482-B0CE-4513-B8EB-F754BDA4D61B}" type="datetime1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D3922C-E783-4F99-A50D-ABF5F7E8DA4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11" Type="http://schemas.openxmlformats.org/officeDocument/2006/relationships/image" Target="../media/image34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33.jpeg"/><Relationship Id="rId9" Type="http://schemas.openxmlformats.org/officeDocument/2006/relationships/image" Target="../media/image14.jpe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1.svg"/><Relationship Id="rId4" Type="http://schemas.openxmlformats.org/officeDocument/2006/relationships/image" Target="../media/image3.jpe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3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27.jpeg"/><Relationship Id="rId5" Type="http://schemas.openxmlformats.org/officeDocument/2006/relationships/image" Target="../media/image4.png"/><Relationship Id="rId10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ctrTitle"/>
          </p:nvPr>
        </p:nvSpPr>
        <p:spPr bwMode="auto">
          <a:xfrm>
            <a:off x="4499992" y="1851670"/>
            <a:ext cx="4104456" cy="1440160"/>
          </a:xfrm>
        </p:spPr>
        <p:txBody>
          <a:bodyPr anchor="ctr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chemeClr val="bg1"/>
                </a:solidFill>
                <a:latin typeface="Geologica ExtraBold" pitchFamily="2" charset="0"/>
              </a:rPr>
              <a:t>ОБРАЗОВАТЕЛЬНАЯ ПРОГРАММА «АКАДЕМИЯ ИТ»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 bwMode="auto">
          <a:xfrm>
            <a:off x="4501075" y="3291830"/>
            <a:ext cx="3923928" cy="57606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latin typeface="Geologica ExtraLight" pitchFamily="2" charset="0"/>
              </a:rPr>
              <a:t>Иркутская область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Picture background">
            <a:extLst>
              <a:ext uri="{FF2B5EF4-FFF2-40B4-BE49-F238E27FC236}">
                <a16:creationId xmlns:a16="http://schemas.microsoft.com/office/drawing/2014/main" id="{2B26EF59-3703-41FD-9981-833B27B96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21593" b="19500"/>
          <a:stretch/>
        </p:blipFill>
        <p:spPr bwMode="auto">
          <a:xfrm>
            <a:off x="2902846" y="2994374"/>
            <a:ext cx="3797052" cy="1639873"/>
          </a:xfrm>
          <a:prstGeom prst="roundRect">
            <a:avLst>
              <a:gd name="adj" fmla="val 124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309885"/>
            <a:ext cx="5840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ВОЗМОЖНОСТИ ТИРАЖИРОВАНИЯ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10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522A5EC-8FC2-4D3A-9E35-BE00B9886EB1}"/>
              </a:ext>
            </a:extLst>
          </p:cNvPr>
          <p:cNvSpPr/>
          <p:nvPr/>
        </p:nvSpPr>
        <p:spPr>
          <a:xfrm>
            <a:off x="291560" y="1131590"/>
            <a:ext cx="2120200" cy="3677000"/>
          </a:xfrm>
          <a:prstGeom prst="roundRect">
            <a:avLst>
              <a:gd name="adj" fmla="val 5192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D69CA-5610-4882-B1A9-30525C522EE6}"/>
              </a:ext>
            </a:extLst>
          </p:cNvPr>
          <p:cNvSpPr txBox="1"/>
          <p:nvPr/>
        </p:nvSpPr>
        <p:spPr>
          <a:xfrm>
            <a:off x="395536" y="1273902"/>
            <a:ext cx="100107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400" dirty="0">
                <a:solidFill>
                  <a:srgbClr val="00B3B7"/>
                </a:solidFill>
                <a:latin typeface="Geologica Medium" pitchFamily="2" charset="0"/>
                <a:cs typeface="Arial" panose="020B0604020202020204" pitchFamily="34" charset="0"/>
              </a:rPr>
              <a:t>2021 год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FFDA48D-3C9D-4FD4-8C21-149AD8FCB69D}"/>
              </a:ext>
            </a:extLst>
          </p:cNvPr>
          <p:cNvGrpSpPr/>
          <p:nvPr/>
        </p:nvGrpSpPr>
        <p:grpSpPr>
          <a:xfrm>
            <a:off x="4226420" y="1776716"/>
            <a:ext cx="1029765" cy="1027369"/>
            <a:chOff x="5886204" y="3643670"/>
            <a:chExt cx="1029765" cy="1027369"/>
          </a:xfrm>
        </p:grpSpPr>
        <p:pic>
          <p:nvPicPr>
            <p:cNvPr id="23" name="Picture 4" descr="Picture background">
              <a:extLst>
                <a:ext uri="{FF2B5EF4-FFF2-40B4-BE49-F238E27FC236}">
                  <a16:creationId xmlns:a16="http://schemas.microsoft.com/office/drawing/2014/main" id="{0E1F7C79-062E-4BC9-B048-F4181512D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204" y="3643670"/>
              <a:ext cx="1029765" cy="686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Скругленный прямоугольник 17">
              <a:extLst>
                <a:ext uri="{FF2B5EF4-FFF2-40B4-BE49-F238E27FC236}">
                  <a16:creationId xmlns:a16="http://schemas.microsoft.com/office/drawing/2014/main" id="{5586C803-3B9D-4D40-ADDD-C3B3E7CF5732}"/>
                </a:ext>
              </a:extLst>
            </p:cNvPr>
            <p:cNvSpPr/>
            <p:nvPr/>
          </p:nvSpPr>
          <p:spPr bwMode="auto">
            <a:xfrm>
              <a:off x="5996423" y="4436890"/>
              <a:ext cx="809330" cy="234149"/>
            </a:xfrm>
            <a:prstGeom prst="roundRect">
              <a:avLst>
                <a:gd name="adj" fmla="val 47538"/>
              </a:avLst>
            </a:prstGeom>
            <a:noFill/>
            <a:ln w="12700">
              <a:solidFill>
                <a:srgbClr val="00B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00A3A7"/>
                  </a:solidFill>
                  <a:latin typeface="Geologica" pitchFamily="2" charset="0"/>
                </a:rPr>
                <a:t>ИГУ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4F8E971-0AF9-4711-B576-096B2424A655}"/>
              </a:ext>
            </a:extLst>
          </p:cNvPr>
          <p:cNvGrpSpPr/>
          <p:nvPr/>
        </p:nvGrpSpPr>
        <p:grpSpPr>
          <a:xfrm>
            <a:off x="5660133" y="1841203"/>
            <a:ext cx="821374" cy="954682"/>
            <a:chOff x="7098319" y="3716357"/>
            <a:chExt cx="821374" cy="954682"/>
          </a:xfrm>
        </p:grpSpPr>
        <p:pic>
          <p:nvPicPr>
            <p:cNvPr id="24" name="Picture 6" descr="Picture background">
              <a:extLst>
                <a:ext uri="{FF2B5EF4-FFF2-40B4-BE49-F238E27FC236}">
                  <a16:creationId xmlns:a16="http://schemas.microsoft.com/office/drawing/2014/main" id="{47DF97BB-0BBF-4A92-9B9F-9A5D393FE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118" y="3716357"/>
              <a:ext cx="805575" cy="58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Скругленный прямоугольник 17">
              <a:extLst>
                <a:ext uri="{FF2B5EF4-FFF2-40B4-BE49-F238E27FC236}">
                  <a16:creationId xmlns:a16="http://schemas.microsoft.com/office/drawing/2014/main" id="{1A50C7E1-06FB-4438-BC3E-3DF01FB2BC51}"/>
                </a:ext>
              </a:extLst>
            </p:cNvPr>
            <p:cNvSpPr/>
            <p:nvPr/>
          </p:nvSpPr>
          <p:spPr bwMode="auto">
            <a:xfrm>
              <a:off x="7098319" y="4436890"/>
              <a:ext cx="809330" cy="234149"/>
            </a:xfrm>
            <a:prstGeom prst="roundRect">
              <a:avLst>
                <a:gd name="adj" fmla="val 47538"/>
              </a:avLst>
            </a:prstGeom>
            <a:noFill/>
            <a:ln w="12700">
              <a:solidFill>
                <a:srgbClr val="00B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err="1">
                  <a:solidFill>
                    <a:srgbClr val="00A3A7"/>
                  </a:solidFill>
                  <a:latin typeface="Geologica" pitchFamily="2" charset="0"/>
                </a:rPr>
                <a:t>БрГУ</a:t>
              </a:r>
              <a:endParaRPr lang="ru-RU" sz="800" dirty="0">
                <a:solidFill>
                  <a:srgbClr val="00A3A7"/>
                </a:solidFill>
                <a:latin typeface="Geologica" pitchFamily="2" charset="0"/>
              </a:endParaRPr>
            </a:p>
          </p:txBody>
        </p:sp>
      </p:grp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B4C8284-F0C3-4A21-B598-6C25B7A9B3EE}"/>
              </a:ext>
            </a:extLst>
          </p:cNvPr>
          <p:cNvSpPr/>
          <p:nvPr/>
        </p:nvSpPr>
        <p:spPr>
          <a:xfrm>
            <a:off x="2683488" y="1131590"/>
            <a:ext cx="6168952" cy="3677000"/>
          </a:xfrm>
          <a:prstGeom prst="roundRect">
            <a:avLst>
              <a:gd name="adj" fmla="val 5192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646894-9FFA-4FD0-B187-CDEF59FC70A0}"/>
              </a:ext>
            </a:extLst>
          </p:cNvPr>
          <p:cNvSpPr txBox="1"/>
          <p:nvPr/>
        </p:nvSpPr>
        <p:spPr>
          <a:xfrm>
            <a:off x="2795153" y="1273902"/>
            <a:ext cx="100107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400" dirty="0">
                <a:solidFill>
                  <a:srgbClr val="00B3B7"/>
                </a:solidFill>
                <a:latin typeface="Geologica Medium" pitchFamily="2" charset="0"/>
                <a:cs typeface="Arial" panose="020B0604020202020204" pitchFamily="34" charset="0"/>
              </a:rPr>
              <a:t>2022 год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049D31D-9341-466A-ACD3-BE46E40EFD3F}"/>
              </a:ext>
            </a:extLst>
          </p:cNvPr>
          <p:cNvGrpSpPr/>
          <p:nvPr/>
        </p:nvGrpSpPr>
        <p:grpSpPr>
          <a:xfrm>
            <a:off x="3013142" y="1779662"/>
            <a:ext cx="809330" cy="1024423"/>
            <a:chOff x="1164290" y="1636546"/>
            <a:chExt cx="809330" cy="1024423"/>
          </a:xfrm>
        </p:grpSpPr>
        <p:pic>
          <p:nvPicPr>
            <p:cNvPr id="36" name="Picture 2" descr="Picture background">
              <a:extLst>
                <a:ext uri="{FF2B5EF4-FFF2-40B4-BE49-F238E27FC236}">
                  <a16:creationId xmlns:a16="http://schemas.microsoft.com/office/drawing/2014/main" id="{5B2AD9A9-15A8-4F66-BABC-36EF1E451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569" y="1636546"/>
              <a:ext cx="672772" cy="67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Скругленный прямоугольник 17">
              <a:extLst>
                <a:ext uri="{FF2B5EF4-FFF2-40B4-BE49-F238E27FC236}">
                  <a16:creationId xmlns:a16="http://schemas.microsoft.com/office/drawing/2014/main" id="{20EEBC3B-CC39-44E0-A27E-4D165D29B91F}"/>
                </a:ext>
              </a:extLst>
            </p:cNvPr>
            <p:cNvSpPr/>
            <p:nvPr/>
          </p:nvSpPr>
          <p:spPr bwMode="auto">
            <a:xfrm>
              <a:off x="1164290" y="2426820"/>
              <a:ext cx="809330" cy="234149"/>
            </a:xfrm>
            <a:prstGeom prst="roundRect">
              <a:avLst>
                <a:gd name="adj" fmla="val 47538"/>
              </a:avLst>
            </a:prstGeom>
            <a:noFill/>
            <a:ln w="12700">
              <a:solidFill>
                <a:srgbClr val="00B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00A3A7"/>
                  </a:solidFill>
                  <a:latin typeface="Geologica" pitchFamily="2" charset="0"/>
                </a:rPr>
                <a:t>ИРНИТУ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1AB74B1-CA3F-415D-BC27-1CF17C3AC3C3}"/>
              </a:ext>
            </a:extLst>
          </p:cNvPr>
          <p:cNvGrpSpPr/>
          <p:nvPr/>
        </p:nvGrpSpPr>
        <p:grpSpPr>
          <a:xfrm>
            <a:off x="941519" y="1779662"/>
            <a:ext cx="809330" cy="1024423"/>
            <a:chOff x="1164290" y="1636546"/>
            <a:chExt cx="809330" cy="1024423"/>
          </a:xfrm>
        </p:grpSpPr>
        <p:pic>
          <p:nvPicPr>
            <p:cNvPr id="55" name="Picture 2" descr="Picture background">
              <a:extLst>
                <a:ext uri="{FF2B5EF4-FFF2-40B4-BE49-F238E27FC236}">
                  <a16:creationId xmlns:a16="http://schemas.microsoft.com/office/drawing/2014/main" id="{132C5BD5-739C-4D35-B2E7-5F147E71B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569" y="1636546"/>
              <a:ext cx="672772" cy="67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Скругленный прямоугольник 17">
              <a:extLst>
                <a:ext uri="{FF2B5EF4-FFF2-40B4-BE49-F238E27FC236}">
                  <a16:creationId xmlns:a16="http://schemas.microsoft.com/office/drawing/2014/main" id="{7BBA3206-528A-42A0-9CC8-63410571C729}"/>
                </a:ext>
              </a:extLst>
            </p:cNvPr>
            <p:cNvSpPr/>
            <p:nvPr/>
          </p:nvSpPr>
          <p:spPr bwMode="auto">
            <a:xfrm>
              <a:off x="1164290" y="2426820"/>
              <a:ext cx="809330" cy="234149"/>
            </a:xfrm>
            <a:prstGeom prst="roundRect">
              <a:avLst>
                <a:gd name="adj" fmla="val 47538"/>
              </a:avLst>
            </a:prstGeom>
            <a:noFill/>
            <a:ln w="12700">
              <a:solidFill>
                <a:srgbClr val="00B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00A3A7"/>
                  </a:solidFill>
                  <a:latin typeface="Geologica" pitchFamily="2" charset="0"/>
                </a:rPr>
                <a:t>ИРНИТУ</a:t>
              </a:r>
            </a:p>
          </p:txBody>
        </p:sp>
      </p:grp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AC37DECF-E995-463A-B098-4E6FDA76F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21593" r="50348" b="19500"/>
          <a:stretch/>
        </p:blipFill>
        <p:spPr bwMode="auto">
          <a:xfrm>
            <a:off x="492282" y="2994374"/>
            <a:ext cx="1695391" cy="1639873"/>
          </a:xfrm>
          <a:prstGeom prst="roundRect">
            <a:avLst>
              <a:gd name="adj" fmla="val 124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1FF503DD-A4E7-48C6-9192-553D469E1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1" r="14961"/>
          <a:stretch/>
        </p:blipFill>
        <p:spPr bwMode="auto">
          <a:xfrm>
            <a:off x="4265934" y="2994373"/>
            <a:ext cx="2437689" cy="1639874"/>
          </a:xfrm>
          <a:prstGeom prst="roundRect">
            <a:avLst>
              <a:gd name="adj" fmla="val 120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54B7A7CE-CAD5-4A5C-A758-0B50A07BE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6" b="7608"/>
          <a:stretch/>
        </p:blipFill>
        <p:spPr bwMode="auto">
          <a:xfrm>
            <a:off x="3857165" y="2998480"/>
            <a:ext cx="1736704" cy="163576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8AECAA8-72D3-4C5B-9C20-35CBDB16AF5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t="15631" r="33542" b="25119"/>
          <a:stretch/>
        </p:blipFill>
        <p:spPr>
          <a:xfrm>
            <a:off x="6915014" y="2994374"/>
            <a:ext cx="1736704" cy="1639873"/>
          </a:xfrm>
          <a:prstGeom prst="roundRect">
            <a:avLst>
              <a:gd name="adj" fmla="val 12477"/>
            </a:avLst>
          </a:prstGeom>
          <a:noFill/>
        </p:spPr>
      </p:pic>
      <p:sp>
        <p:nvSpPr>
          <p:cNvPr id="42" name="Скругленный прямоугольник 17">
            <a:extLst>
              <a:ext uri="{FF2B5EF4-FFF2-40B4-BE49-F238E27FC236}">
                <a16:creationId xmlns:a16="http://schemas.microsoft.com/office/drawing/2014/main" id="{6A610940-E0BE-4BBD-A072-AE3A3B6777EA}"/>
              </a:ext>
            </a:extLst>
          </p:cNvPr>
          <p:cNvSpPr/>
          <p:nvPr/>
        </p:nvSpPr>
        <p:spPr bwMode="auto">
          <a:xfrm>
            <a:off x="7372679" y="2561736"/>
            <a:ext cx="809330" cy="234149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rgbClr val="00A3A7"/>
                </a:solidFill>
                <a:latin typeface="Geologica" pitchFamily="2" charset="0"/>
              </a:rPr>
              <a:t>СФУ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E0914E8-335A-44E4-B7C4-C4EE360B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45" y="1617105"/>
            <a:ext cx="1474397" cy="9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27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309885"/>
            <a:ext cx="5840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НАШИ КОНТАКТЫ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11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678B981-A998-4659-8411-6504FD1454CD}"/>
              </a:ext>
            </a:extLst>
          </p:cNvPr>
          <p:cNvGrpSpPr/>
          <p:nvPr/>
        </p:nvGrpSpPr>
        <p:grpSpPr>
          <a:xfrm>
            <a:off x="2089913" y="1928883"/>
            <a:ext cx="2340000" cy="2648877"/>
            <a:chOff x="1835696" y="1687014"/>
            <a:chExt cx="2340000" cy="264887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522A5EC-8FC2-4D3A-9E35-BE00B9886EB1}"/>
                </a:ext>
              </a:extLst>
            </p:cNvPr>
            <p:cNvSpPr/>
            <p:nvPr/>
          </p:nvSpPr>
          <p:spPr>
            <a:xfrm>
              <a:off x="1835696" y="1687014"/>
              <a:ext cx="2340000" cy="2340000"/>
            </a:xfrm>
            <a:prstGeom prst="roundRect">
              <a:avLst>
                <a:gd name="adj" fmla="val 12147"/>
              </a:avLst>
            </a:prstGeom>
            <a:noFill/>
            <a:ln w="19050">
              <a:solidFill>
                <a:srgbClr val="00C9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EE7AC4-924A-4D5C-ADFC-730D6E03B9F5}"/>
                </a:ext>
              </a:extLst>
            </p:cNvPr>
            <p:cNvSpPr txBox="1"/>
            <p:nvPr/>
          </p:nvSpPr>
          <p:spPr>
            <a:xfrm>
              <a:off x="2091268" y="4077359"/>
              <a:ext cx="1636977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Группа ВКонтакте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A7AEDED-4534-4045-BF22-51211A0C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19871" y="1971189"/>
              <a:ext cx="1771650" cy="1771650"/>
            </a:xfrm>
            <a:prstGeom prst="rect">
              <a:avLst/>
            </a:prstGeom>
          </p:spPr>
        </p:pic>
      </p:grp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6DFFC606-37F9-4B7A-AAD3-DF629957E5EA}"/>
              </a:ext>
            </a:extLst>
          </p:cNvPr>
          <p:cNvSpPr txBox="1">
            <a:spLocks/>
          </p:cNvSpPr>
          <p:nvPr/>
        </p:nvSpPr>
        <p:spPr>
          <a:xfrm>
            <a:off x="1139184" y="1278374"/>
            <a:ext cx="6865632" cy="3416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450"/>
              </a:spcAft>
              <a:defRPr sz="1050">
                <a:solidFill>
                  <a:srgbClr val="00B0B2"/>
                </a:solidFill>
                <a:latin typeface="Geologica" pitchFamily="2" charset="0"/>
              </a:defRPr>
            </a:lvl1pPr>
          </a:lstStyle>
          <a:p>
            <a:pPr algn="ctr"/>
            <a:r>
              <a:rPr lang="ru-RU" sz="1800" dirty="0">
                <a:solidFill>
                  <a:srgbClr val="00A5A9"/>
                </a:solidFill>
              </a:rPr>
              <a:t>ПОДПИСЫВАЙТЕСЬ НА СОЦСЕТИ «АКАДЕМИИ ИТ»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9E9DF2-AE31-4CAF-A00E-C4C841EC1E32}"/>
              </a:ext>
            </a:extLst>
          </p:cNvPr>
          <p:cNvGrpSpPr/>
          <p:nvPr/>
        </p:nvGrpSpPr>
        <p:grpSpPr>
          <a:xfrm>
            <a:off x="4714088" y="1923678"/>
            <a:ext cx="2340000" cy="2654082"/>
            <a:chOff x="4714088" y="1923678"/>
            <a:chExt cx="2340000" cy="265408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4C8A73D-ACE3-49E4-9054-D9CB1EE53AFE}"/>
                </a:ext>
              </a:extLst>
            </p:cNvPr>
            <p:cNvGrpSpPr/>
            <p:nvPr/>
          </p:nvGrpSpPr>
          <p:grpSpPr>
            <a:xfrm>
              <a:off x="4714088" y="1923678"/>
              <a:ext cx="2340000" cy="2654082"/>
              <a:chOff x="4459871" y="1681809"/>
              <a:chExt cx="2340000" cy="2654082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648A4353-DFB1-4D5C-9C31-C1C6425F382C}"/>
                  </a:ext>
                </a:extLst>
              </p:cNvPr>
              <p:cNvSpPr/>
              <p:nvPr/>
            </p:nvSpPr>
            <p:spPr>
              <a:xfrm>
                <a:off x="4459871" y="1681809"/>
                <a:ext cx="2340000" cy="2340000"/>
              </a:xfrm>
              <a:prstGeom prst="roundRect">
                <a:avLst>
                  <a:gd name="adj" fmla="val 12147"/>
                </a:avLst>
              </a:prstGeom>
              <a:noFill/>
              <a:ln w="19050">
                <a:solidFill>
                  <a:srgbClr val="00C9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322BA8-EAD3-4CEE-BCCE-C36426D2DD5E}"/>
                  </a:ext>
                </a:extLst>
              </p:cNvPr>
              <p:cNvSpPr txBox="1"/>
              <p:nvPr/>
            </p:nvSpPr>
            <p:spPr>
              <a:xfrm>
                <a:off x="4907323" y="4077359"/>
                <a:ext cx="1403760" cy="258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ru-RU" sz="1200" dirty="0">
                    <a:latin typeface="Geologica Light" pitchFamily="2" charset="0"/>
                    <a:cs typeface="Arial" panose="020B0604020202020204" pitchFamily="34" charset="0"/>
                  </a:rPr>
                  <a:t>Телеграм-канал</a:t>
                </a:r>
              </a:p>
            </p:txBody>
          </p:sp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1A641FD-D825-4074-9D38-1C05BB5F4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98263" y="2207853"/>
              <a:ext cx="1771650" cy="1771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690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08"/>
          <a:stretch/>
        </p:blipFill>
        <p:spPr>
          <a:xfrm>
            <a:off x="0" y="4128787"/>
            <a:ext cx="9144000" cy="10222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138771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243780" y="248330"/>
            <a:ext cx="4897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ЦЕЛЬ И ЗАДАЧИ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14" r="25903"/>
          <a:stretch/>
        </p:blipFill>
        <p:spPr>
          <a:xfrm>
            <a:off x="1452070" y="4239625"/>
            <a:ext cx="881743" cy="7083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DA0DB1-E159-4F48-B501-34651FC21D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28"/>
          <a:stretch/>
        </p:blipFill>
        <p:spPr>
          <a:xfrm>
            <a:off x="2477216" y="4239625"/>
            <a:ext cx="668226" cy="7083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BBB9B87-9FCD-480E-824E-8C8F6F2A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331"/>
          <a:stretch/>
        </p:blipFill>
        <p:spPr>
          <a:xfrm>
            <a:off x="254648" y="4275082"/>
            <a:ext cx="951458" cy="63747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chemeClr val="bg1"/>
                </a:solidFill>
                <a:latin typeface="Geologica ExtraLight" pitchFamily="2" charset="0"/>
              </a:rPr>
              <a:pPr/>
              <a:t>2</a:t>
            </a:fld>
            <a:endParaRPr lang="ru-RU" dirty="0">
              <a:solidFill>
                <a:schemeClr val="bg1"/>
              </a:solidFill>
              <a:latin typeface="Geologica ExtraLight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329441" y="981977"/>
            <a:ext cx="2376264" cy="216024"/>
          </a:xfrm>
          <a:prstGeom prst="roundRect">
            <a:avLst>
              <a:gd name="adj" fmla="val 47538"/>
            </a:avLst>
          </a:prstGeom>
          <a:gradFill flip="none" rotWithShape="1">
            <a:gsLst>
              <a:gs pos="0">
                <a:srgbClr val="00B3B7">
                  <a:shade val="30000"/>
                  <a:satMod val="115000"/>
                </a:srgbClr>
              </a:gs>
              <a:gs pos="50000">
                <a:srgbClr val="00B3B7">
                  <a:shade val="67500"/>
                  <a:satMod val="115000"/>
                </a:srgbClr>
              </a:gs>
              <a:gs pos="100000">
                <a:srgbClr val="00B3B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latin typeface="Geologica SemiBold" pitchFamily="2" charset="0"/>
              </a:rPr>
              <a:t>Цель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29441" y="1945580"/>
            <a:ext cx="2376264" cy="216024"/>
          </a:xfrm>
          <a:prstGeom prst="roundRect">
            <a:avLst>
              <a:gd name="adj" fmla="val 47538"/>
            </a:avLst>
          </a:prstGeom>
          <a:gradFill flip="none" rotWithShape="1">
            <a:gsLst>
              <a:gs pos="0">
                <a:srgbClr val="00B3B7">
                  <a:shade val="30000"/>
                  <a:satMod val="115000"/>
                </a:srgbClr>
              </a:gs>
              <a:gs pos="50000">
                <a:srgbClr val="00B3B7">
                  <a:shade val="67500"/>
                  <a:satMod val="115000"/>
                </a:srgbClr>
              </a:gs>
              <a:gs pos="100000">
                <a:srgbClr val="00B3B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latin typeface="Geologica SemiBold" pitchFamily="2" charset="0"/>
              </a:rPr>
              <a:t>Задачи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344FF-7493-4AF9-8F0D-6BE7813536B5}"/>
              </a:ext>
            </a:extLst>
          </p:cNvPr>
          <p:cNvSpPr txBox="1"/>
          <p:nvPr/>
        </p:nvSpPr>
        <p:spPr>
          <a:xfrm>
            <a:off x="309642" y="1231312"/>
            <a:ext cx="8473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00ABB2"/>
              </a:buClr>
            </a:pPr>
            <a:r>
              <a:rPr lang="ru-RU" sz="1200" dirty="0">
                <a:solidFill>
                  <a:srgbClr val="003348"/>
                </a:solidFill>
                <a:latin typeface="Geologica Light" pitchFamily="2" charset="0"/>
              </a:rPr>
              <a:t>Обеспечение компании высококвалифицированными молодыми кадрами по направлениям  «ИТ» и «Связи», за счёт развития уникальных компетенций в соответствии с потребностью бизнеса в отраслях «металлургия»</a:t>
            </a:r>
            <a:br>
              <a:rPr lang="ru-RU" sz="12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200" dirty="0">
                <a:solidFill>
                  <a:srgbClr val="003348"/>
                </a:solidFill>
                <a:latin typeface="Geologica Light" pitchFamily="2" charset="0"/>
              </a:rPr>
              <a:t>и «энергетика»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81696A3-043E-468F-9E7F-FC81786B217C}"/>
              </a:ext>
            </a:extLst>
          </p:cNvPr>
          <p:cNvSpPr/>
          <p:nvPr/>
        </p:nvSpPr>
        <p:spPr>
          <a:xfrm>
            <a:off x="328727" y="2281073"/>
            <a:ext cx="2376264" cy="1658829"/>
          </a:xfrm>
          <a:prstGeom prst="roundRect">
            <a:avLst/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D6D4E-E55D-4487-AC7B-D44C65943071}"/>
              </a:ext>
            </a:extLst>
          </p:cNvPr>
          <p:cNvSpPr txBox="1"/>
          <p:nvPr/>
        </p:nvSpPr>
        <p:spPr>
          <a:xfrm>
            <a:off x="364696" y="2367411"/>
            <a:ext cx="230432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ABB2"/>
              </a:buClr>
            </a:pP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Развить знания и расширить навыки студентов необходимых для выполнения функциональных обязанностей при трудоустройстве</a:t>
            </a:r>
            <a:b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в компанию Эн+ после завершения обучения в вузе </a:t>
            </a:r>
            <a:b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и по образовательной программе «Академия ИТ»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9E998-9987-4727-97E9-EE25B31B9221}"/>
              </a:ext>
            </a:extLst>
          </p:cNvPr>
          <p:cNvSpPr txBox="1"/>
          <p:nvPr/>
        </p:nvSpPr>
        <p:spPr>
          <a:xfrm>
            <a:off x="2894456" y="3168596"/>
            <a:ext cx="28083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ABB2"/>
              </a:buClr>
            </a:pP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Обеспечить студентов поддержкой наставников в процессе обучения </a:t>
            </a:r>
            <a:b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по образовательной программе «Академия ИТ» и при трудоустройстве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0565FA5-BFBC-46CF-B875-28B333ED0243}"/>
              </a:ext>
            </a:extLst>
          </p:cNvPr>
          <p:cNvSpPr/>
          <p:nvPr/>
        </p:nvSpPr>
        <p:spPr>
          <a:xfrm>
            <a:off x="2811328" y="3136063"/>
            <a:ext cx="2997516" cy="803839"/>
          </a:xfrm>
          <a:prstGeom prst="roundRect">
            <a:avLst>
              <a:gd name="adj" fmla="val 25716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FAE53-AD53-4167-8143-FFE031E3A78C}"/>
              </a:ext>
            </a:extLst>
          </p:cNvPr>
          <p:cNvSpPr txBox="1"/>
          <p:nvPr/>
        </p:nvSpPr>
        <p:spPr>
          <a:xfrm>
            <a:off x="6228184" y="2379710"/>
            <a:ext cx="234564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ABB2"/>
              </a:buClr>
            </a:pP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Адаптировать студентов в коллективах компаний, в которых будут трудоустроены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E330BCE-543C-4081-A705-94B170085C8D}"/>
              </a:ext>
            </a:extLst>
          </p:cNvPr>
          <p:cNvSpPr/>
          <p:nvPr/>
        </p:nvSpPr>
        <p:spPr>
          <a:xfrm>
            <a:off x="5951009" y="2281074"/>
            <a:ext cx="2869141" cy="764826"/>
          </a:xfrm>
          <a:prstGeom prst="roundRect">
            <a:avLst>
              <a:gd name="adj" fmla="val 24637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6443D4-63C5-4A9C-9575-0CD483762F81}"/>
              </a:ext>
            </a:extLst>
          </p:cNvPr>
          <p:cNvSpPr txBox="1"/>
          <p:nvPr/>
        </p:nvSpPr>
        <p:spPr>
          <a:xfrm>
            <a:off x="5989107" y="3271777"/>
            <a:ext cx="283136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ABB2"/>
              </a:buClr>
            </a:pPr>
            <a:r>
              <a:rPr lang="ru-RU" sz="1050" dirty="0">
                <a:solidFill>
                  <a:srgbClr val="003348"/>
                </a:solidFill>
                <a:latin typeface="Geologica Light" pitchFamily="2" charset="0"/>
              </a:rPr>
              <a:t>Обеспечить трудоустройство студентов – выпускников вузов и образовательной программы «Академия ИТ»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6168B40-6F34-4D52-B37B-009CDD9B705B}"/>
              </a:ext>
            </a:extLst>
          </p:cNvPr>
          <p:cNvSpPr/>
          <p:nvPr/>
        </p:nvSpPr>
        <p:spPr>
          <a:xfrm>
            <a:off x="5966972" y="3162458"/>
            <a:ext cx="2853178" cy="764826"/>
          </a:xfrm>
          <a:prstGeom prst="roundRect">
            <a:avLst>
              <a:gd name="adj" fmla="val 24637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73A459-0FD5-4E6A-88F5-EC1BF03A319A}"/>
              </a:ext>
            </a:extLst>
          </p:cNvPr>
          <p:cNvSpPr txBox="1"/>
          <p:nvPr/>
        </p:nvSpPr>
        <p:spPr>
          <a:xfrm>
            <a:off x="2906094" y="2385153"/>
            <a:ext cx="285886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003348"/>
                </a:solidFill>
                <a:latin typeface="Geologica Light" pitchFamily="2" charset="0"/>
                <a:ea typeface="Gadugi" panose="020B0502040204020203" pitchFamily="34" charset="0"/>
                <a:cs typeface="Arial" panose="020B0604020202020204" pitchFamily="34" charset="0"/>
              </a:rPr>
              <a:t>Развить кадровый потенциал Иркутской области, поддержать одаренную и талантливую молодёжь региона.</a:t>
            </a:r>
            <a:endParaRPr lang="ru-RU" sz="1050" dirty="0">
              <a:solidFill>
                <a:srgbClr val="003348"/>
              </a:solidFill>
              <a:latin typeface="Geologica Light" pitchFamily="2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01C0674-A81C-4DCC-A1A1-3C58C50417D1}"/>
              </a:ext>
            </a:extLst>
          </p:cNvPr>
          <p:cNvSpPr/>
          <p:nvPr/>
        </p:nvSpPr>
        <p:spPr>
          <a:xfrm>
            <a:off x="2829242" y="2294751"/>
            <a:ext cx="2997516" cy="738068"/>
          </a:xfrm>
          <a:prstGeom prst="roundRect">
            <a:avLst>
              <a:gd name="adj" fmla="val 25114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533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267494"/>
            <a:ext cx="4897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О ПРОГРАММЕ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96" y="297539"/>
            <a:ext cx="855313" cy="398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6E30EA-8A91-4C3A-8B8E-614F9F1D5677}"/>
              </a:ext>
            </a:extLst>
          </p:cNvPr>
          <p:cNvSpPr txBox="1"/>
          <p:nvPr/>
        </p:nvSpPr>
        <p:spPr>
          <a:xfrm>
            <a:off x="278124" y="99846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348"/>
                </a:solidFill>
                <a:latin typeface="Geologica SemiBold" pitchFamily="2" charset="0"/>
              </a:rPr>
              <a:t>«АКАДЕМИЯ ИТ» – ЭТО 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0E4B456-E69C-4A9B-90F8-66DDEA535B20}"/>
              </a:ext>
            </a:extLst>
          </p:cNvPr>
          <p:cNvGrpSpPr/>
          <p:nvPr/>
        </p:nvGrpSpPr>
        <p:grpSpPr>
          <a:xfrm>
            <a:off x="422615" y="1590756"/>
            <a:ext cx="1526054" cy="1029048"/>
            <a:chOff x="174042" y="1344651"/>
            <a:chExt cx="1526054" cy="10290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3D6289-9A24-4C0A-96FD-18CD2000529B}"/>
                </a:ext>
              </a:extLst>
            </p:cNvPr>
            <p:cNvSpPr txBox="1"/>
            <p:nvPr/>
          </p:nvSpPr>
          <p:spPr>
            <a:xfrm>
              <a:off x="309642" y="1344651"/>
              <a:ext cx="13494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dirty="0">
                  <a:solidFill>
                    <a:srgbClr val="00B3B7"/>
                  </a:solidFill>
                  <a:latin typeface="Geologica SemiBold" pitchFamily="2" charset="0"/>
                </a:rPr>
                <a:t>2,5</a:t>
              </a:r>
              <a:r>
                <a:rPr lang="ru-RU" sz="1800" dirty="0">
                  <a:solidFill>
                    <a:srgbClr val="003348"/>
                  </a:solidFill>
                  <a:latin typeface="Geologica Light" pitchFamily="2" charset="0"/>
                </a:rPr>
                <a:t> </a:t>
              </a:r>
            </a:p>
            <a:p>
              <a:r>
                <a:rPr lang="ru-RU" sz="1200" dirty="0">
                  <a:solidFill>
                    <a:srgbClr val="003348"/>
                  </a:solidFill>
                  <a:latin typeface="Geologica Light" pitchFamily="2" charset="0"/>
                </a:rPr>
                <a:t>года обучения </a:t>
              </a:r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C8D458-2571-4C82-99BA-1274E51C85FF}"/>
                </a:ext>
              </a:extLst>
            </p:cNvPr>
            <p:cNvSpPr txBox="1"/>
            <p:nvPr/>
          </p:nvSpPr>
          <p:spPr>
            <a:xfrm>
              <a:off x="174042" y="2096700"/>
              <a:ext cx="152605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i="1" dirty="0">
                  <a:solidFill>
                    <a:srgbClr val="00B3B7"/>
                  </a:solidFill>
                  <a:latin typeface="Geologica Light" pitchFamily="2" charset="0"/>
                </a:rPr>
                <a:t>~ 820 академ. ч.</a:t>
              </a:r>
            </a:p>
          </p:txBody>
        </p:sp>
      </p:grpSp>
      <p:sp>
        <p:nvSpPr>
          <p:cNvPr id="19" name="Скругленный прямоугольник 17">
            <a:extLst>
              <a:ext uri="{FF2B5EF4-FFF2-40B4-BE49-F238E27FC236}">
                <a16:creationId xmlns:a16="http://schemas.microsoft.com/office/drawing/2014/main" id="{44C9A86E-FDA2-4526-9F12-4644D775100F}"/>
              </a:ext>
            </a:extLst>
          </p:cNvPr>
          <p:cNvSpPr/>
          <p:nvPr/>
        </p:nvSpPr>
        <p:spPr bwMode="auto">
          <a:xfrm>
            <a:off x="2411760" y="1560075"/>
            <a:ext cx="2628525" cy="237600"/>
          </a:xfrm>
          <a:prstGeom prst="roundRect">
            <a:avLst>
              <a:gd name="adj" fmla="val 47538"/>
            </a:avLst>
          </a:prstGeom>
          <a:gradFill flip="none" rotWithShape="1">
            <a:gsLst>
              <a:gs pos="0">
                <a:srgbClr val="00B3B7">
                  <a:shade val="30000"/>
                  <a:satMod val="115000"/>
                </a:srgbClr>
              </a:gs>
              <a:gs pos="50000">
                <a:srgbClr val="00B3B7">
                  <a:shade val="67500"/>
                  <a:satMod val="115000"/>
                </a:srgbClr>
              </a:gs>
              <a:gs pos="100000">
                <a:srgbClr val="00B3B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Geologica SemiBold" pitchFamily="2" charset="0"/>
              </a:rPr>
              <a:t>компании-работодатели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49B284-19E9-4AD5-B453-659C44244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4730" y="2050135"/>
            <a:ext cx="876300" cy="5715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C22ED7-0D4D-422D-B750-8404DBA3E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3245" y="2050135"/>
            <a:ext cx="876300" cy="590550"/>
          </a:xfrm>
          <a:prstGeom prst="rect">
            <a:avLst/>
          </a:prstGeom>
        </p:spPr>
      </p:pic>
      <p:sp>
        <p:nvSpPr>
          <p:cNvPr id="24" name="Скругленный прямоугольник 17">
            <a:extLst>
              <a:ext uri="{FF2B5EF4-FFF2-40B4-BE49-F238E27FC236}">
                <a16:creationId xmlns:a16="http://schemas.microsoft.com/office/drawing/2014/main" id="{96579B70-E709-46A0-A7AA-8C4C79FD9098}"/>
              </a:ext>
            </a:extLst>
          </p:cNvPr>
          <p:cNvSpPr/>
          <p:nvPr/>
        </p:nvSpPr>
        <p:spPr bwMode="auto">
          <a:xfrm>
            <a:off x="5284716" y="1555339"/>
            <a:ext cx="3391739" cy="238271"/>
          </a:xfrm>
          <a:prstGeom prst="roundRect">
            <a:avLst>
              <a:gd name="adj" fmla="val 47538"/>
            </a:avLst>
          </a:prstGeom>
          <a:gradFill flip="none" rotWithShape="1">
            <a:gsLst>
              <a:gs pos="0">
                <a:srgbClr val="00B3B7">
                  <a:shade val="30000"/>
                  <a:satMod val="115000"/>
                </a:srgbClr>
              </a:gs>
              <a:gs pos="50000">
                <a:srgbClr val="00B3B7">
                  <a:shade val="67500"/>
                  <a:satMod val="115000"/>
                </a:srgbClr>
              </a:gs>
              <a:gs pos="100000">
                <a:srgbClr val="00B3B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Geologica SemiBold" pitchFamily="2" charset="0"/>
              </a:rPr>
              <a:t>вузы-участники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EB2B7D6-78FA-4910-B4C6-13F4471E7A18}"/>
              </a:ext>
            </a:extLst>
          </p:cNvPr>
          <p:cNvSpPr/>
          <p:nvPr/>
        </p:nvSpPr>
        <p:spPr>
          <a:xfrm>
            <a:off x="295402" y="1326986"/>
            <a:ext cx="8553196" cy="3519695"/>
          </a:xfrm>
          <a:prstGeom prst="roundRect">
            <a:avLst>
              <a:gd name="adj" fmla="val 5879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7" name="Скругленный прямоугольник 17">
            <a:extLst>
              <a:ext uri="{FF2B5EF4-FFF2-40B4-BE49-F238E27FC236}">
                <a16:creationId xmlns:a16="http://schemas.microsoft.com/office/drawing/2014/main" id="{D8D727A1-4EF5-461A-AEA9-4CE7388FE3BD}"/>
              </a:ext>
            </a:extLst>
          </p:cNvPr>
          <p:cNvSpPr/>
          <p:nvPr/>
        </p:nvSpPr>
        <p:spPr bwMode="auto">
          <a:xfrm>
            <a:off x="505071" y="3015197"/>
            <a:ext cx="4559005" cy="228650"/>
          </a:xfrm>
          <a:prstGeom prst="roundRect">
            <a:avLst>
              <a:gd name="adj" fmla="val 47538"/>
            </a:avLst>
          </a:prstGeom>
          <a:gradFill flip="none" rotWithShape="1">
            <a:gsLst>
              <a:gs pos="0">
                <a:srgbClr val="00B3B7">
                  <a:shade val="30000"/>
                  <a:satMod val="115000"/>
                </a:srgbClr>
              </a:gs>
              <a:gs pos="50000">
                <a:srgbClr val="00B3B7">
                  <a:shade val="67500"/>
                  <a:satMod val="115000"/>
                </a:srgbClr>
              </a:gs>
              <a:gs pos="100000">
                <a:srgbClr val="00B3B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Geologica SemiBold" pitchFamily="2" charset="0"/>
              </a:rPr>
              <a:t>направления обучения</a:t>
            </a:r>
          </a:p>
        </p:txBody>
      </p:sp>
      <p:sp>
        <p:nvSpPr>
          <p:cNvPr id="31" name="Скругленный прямоугольник 17">
            <a:extLst>
              <a:ext uri="{FF2B5EF4-FFF2-40B4-BE49-F238E27FC236}">
                <a16:creationId xmlns:a16="http://schemas.microsoft.com/office/drawing/2014/main" id="{1D15C002-B14C-4F35-81A7-4295FD4235C6}"/>
              </a:ext>
            </a:extLst>
          </p:cNvPr>
          <p:cNvSpPr/>
          <p:nvPr/>
        </p:nvSpPr>
        <p:spPr bwMode="auto">
          <a:xfrm>
            <a:off x="505071" y="3359105"/>
            <a:ext cx="1402634" cy="342185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3348"/>
                </a:solidFill>
                <a:latin typeface="Geologica Light" pitchFamily="2" charset="0"/>
              </a:rPr>
              <a:t>«ERP-</a:t>
            </a:r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платформы»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/>
          <a:srcRect t="298" b="25262"/>
          <a:stretch/>
        </p:blipFill>
        <p:spPr>
          <a:xfrm>
            <a:off x="5284717" y="3015196"/>
            <a:ext cx="3391739" cy="1679856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sp>
        <p:nvSpPr>
          <p:cNvPr id="35" name="Скругленный прямоугольник 17">
            <a:extLst>
              <a:ext uri="{FF2B5EF4-FFF2-40B4-BE49-F238E27FC236}">
                <a16:creationId xmlns:a16="http://schemas.microsoft.com/office/drawing/2014/main" id="{2F56A696-E29E-4BF4-A7DB-012DAC00DB5F}"/>
              </a:ext>
            </a:extLst>
          </p:cNvPr>
          <p:cNvSpPr/>
          <p:nvPr/>
        </p:nvSpPr>
        <p:spPr bwMode="auto">
          <a:xfrm>
            <a:off x="1949231" y="3359105"/>
            <a:ext cx="1489833" cy="342185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</a:t>
            </a:r>
            <a:r>
              <a:rPr lang="en-US" sz="900" dirty="0">
                <a:solidFill>
                  <a:srgbClr val="003348"/>
                </a:solidFill>
                <a:latin typeface="Geologica Light" pitchFamily="2" charset="0"/>
              </a:rPr>
              <a:t>Web-</a:t>
            </a:r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программирование»</a:t>
            </a:r>
          </a:p>
        </p:txBody>
      </p:sp>
      <p:sp>
        <p:nvSpPr>
          <p:cNvPr id="36" name="Скругленный прямоугольник 17">
            <a:extLst>
              <a:ext uri="{FF2B5EF4-FFF2-40B4-BE49-F238E27FC236}">
                <a16:creationId xmlns:a16="http://schemas.microsoft.com/office/drawing/2014/main" id="{6A02143E-B93A-4B78-A65E-597690F37F84}"/>
              </a:ext>
            </a:extLst>
          </p:cNvPr>
          <p:cNvSpPr/>
          <p:nvPr/>
        </p:nvSpPr>
        <p:spPr bwMode="auto">
          <a:xfrm>
            <a:off x="2972584" y="4323907"/>
            <a:ext cx="2091492" cy="342185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«Искусственный интеллект </a:t>
            </a:r>
            <a:br>
              <a:rPr lang="ru-RU" sz="9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и анализ данных»</a:t>
            </a:r>
          </a:p>
        </p:txBody>
      </p:sp>
      <p:sp>
        <p:nvSpPr>
          <p:cNvPr id="37" name="Скругленный прямоугольник 17">
            <a:extLst>
              <a:ext uri="{FF2B5EF4-FFF2-40B4-BE49-F238E27FC236}">
                <a16:creationId xmlns:a16="http://schemas.microsoft.com/office/drawing/2014/main" id="{DA96E908-5401-4288-BB49-1AFED01FD59D}"/>
              </a:ext>
            </a:extLst>
          </p:cNvPr>
          <p:cNvSpPr/>
          <p:nvPr/>
        </p:nvSpPr>
        <p:spPr bwMode="auto">
          <a:xfrm>
            <a:off x="3749432" y="3841506"/>
            <a:ext cx="1314644" cy="342185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«Промышленная связь»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1D80051-4C6A-4761-8DC8-4EF76D11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02" y="1889064"/>
            <a:ext cx="672772" cy="6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AE8EEBB-5A5B-4CF9-A345-741C89EC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74" y="1882195"/>
            <a:ext cx="1029765" cy="6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0234528-640B-4131-BC7D-240F8B9F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924" y="1890395"/>
            <a:ext cx="805575" cy="5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17">
            <a:extLst>
              <a:ext uri="{FF2B5EF4-FFF2-40B4-BE49-F238E27FC236}">
                <a16:creationId xmlns:a16="http://schemas.microsoft.com/office/drawing/2014/main" id="{BAC1C4A5-A390-4ACC-9EA2-5B95503980C4}"/>
              </a:ext>
            </a:extLst>
          </p:cNvPr>
          <p:cNvSpPr/>
          <p:nvPr/>
        </p:nvSpPr>
        <p:spPr bwMode="auto">
          <a:xfrm>
            <a:off x="6178123" y="2675415"/>
            <a:ext cx="809330" cy="234149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rgbClr val="00A3A7"/>
                </a:solidFill>
                <a:latin typeface="Geologica" pitchFamily="2" charset="0"/>
              </a:rPr>
              <a:t>ИРНИТУ</a:t>
            </a:r>
          </a:p>
        </p:txBody>
      </p:sp>
      <p:sp>
        <p:nvSpPr>
          <p:cNvPr id="44" name="Скругленный прямоугольник 17">
            <a:extLst>
              <a:ext uri="{FF2B5EF4-FFF2-40B4-BE49-F238E27FC236}">
                <a16:creationId xmlns:a16="http://schemas.microsoft.com/office/drawing/2014/main" id="{E489CA5F-66AE-4B8E-9A06-9A8BF866F0CF}"/>
              </a:ext>
            </a:extLst>
          </p:cNvPr>
          <p:cNvSpPr/>
          <p:nvPr/>
        </p:nvSpPr>
        <p:spPr bwMode="auto">
          <a:xfrm>
            <a:off x="7024693" y="2675415"/>
            <a:ext cx="809330" cy="234149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rgbClr val="00A3A7"/>
                </a:solidFill>
                <a:latin typeface="Geologica" pitchFamily="2" charset="0"/>
              </a:rPr>
              <a:t>ИГУ</a:t>
            </a:r>
          </a:p>
        </p:txBody>
      </p:sp>
      <p:sp>
        <p:nvSpPr>
          <p:cNvPr id="45" name="Скругленный прямоугольник 17">
            <a:extLst>
              <a:ext uri="{FF2B5EF4-FFF2-40B4-BE49-F238E27FC236}">
                <a16:creationId xmlns:a16="http://schemas.microsoft.com/office/drawing/2014/main" id="{180B540A-E065-4128-BD1B-F1816A9654E0}"/>
              </a:ext>
            </a:extLst>
          </p:cNvPr>
          <p:cNvSpPr/>
          <p:nvPr/>
        </p:nvSpPr>
        <p:spPr bwMode="auto">
          <a:xfrm>
            <a:off x="7882923" y="2675415"/>
            <a:ext cx="793531" cy="234149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>
                <a:solidFill>
                  <a:srgbClr val="00A3A7"/>
                </a:solidFill>
                <a:latin typeface="Geologica" pitchFamily="2" charset="0"/>
              </a:rPr>
              <a:t>БрГУ</a:t>
            </a:r>
            <a:endParaRPr lang="ru-RU" sz="800" dirty="0">
              <a:solidFill>
                <a:srgbClr val="00A3A7"/>
              </a:solidFill>
              <a:latin typeface="Geologica" pitchFamily="2" charset="0"/>
            </a:endParaRPr>
          </a:p>
        </p:txBody>
      </p:sp>
      <p:sp>
        <p:nvSpPr>
          <p:cNvPr id="32" name="Скругленный прямоугольник 17">
            <a:extLst>
              <a:ext uri="{FF2B5EF4-FFF2-40B4-BE49-F238E27FC236}">
                <a16:creationId xmlns:a16="http://schemas.microsoft.com/office/drawing/2014/main" id="{AC3AF9C9-3A70-4C42-A697-DD55E5BEA48D}"/>
              </a:ext>
            </a:extLst>
          </p:cNvPr>
          <p:cNvSpPr/>
          <p:nvPr/>
        </p:nvSpPr>
        <p:spPr bwMode="auto">
          <a:xfrm>
            <a:off x="2332132" y="3841506"/>
            <a:ext cx="1367334" cy="342185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«Информационная безопасность»</a:t>
            </a:r>
          </a:p>
        </p:txBody>
      </p:sp>
      <p:sp>
        <p:nvSpPr>
          <p:cNvPr id="33" name="Скругленный прямоугольник 17">
            <a:extLst>
              <a:ext uri="{FF2B5EF4-FFF2-40B4-BE49-F238E27FC236}">
                <a16:creationId xmlns:a16="http://schemas.microsoft.com/office/drawing/2014/main" id="{36152B4A-D71C-48A3-B420-1B96AB0B5F80}"/>
              </a:ext>
            </a:extLst>
          </p:cNvPr>
          <p:cNvSpPr/>
          <p:nvPr/>
        </p:nvSpPr>
        <p:spPr bwMode="auto">
          <a:xfrm>
            <a:off x="505071" y="3841506"/>
            <a:ext cx="1762673" cy="342185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«Телекоммуникационные системы»</a:t>
            </a:r>
          </a:p>
        </p:txBody>
      </p:sp>
      <p:sp>
        <p:nvSpPr>
          <p:cNvPr id="34" name="Скругленный прямоугольник 17">
            <a:extLst>
              <a:ext uri="{FF2B5EF4-FFF2-40B4-BE49-F238E27FC236}">
                <a16:creationId xmlns:a16="http://schemas.microsoft.com/office/drawing/2014/main" id="{64871BDF-9B78-46C0-92D0-F2B16BFE6276}"/>
              </a:ext>
            </a:extLst>
          </p:cNvPr>
          <p:cNvSpPr/>
          <p:nvPr/>
        </p:nvSpPr>
        <p:spPr bwMode="auto">
          <a:xfrm>
            <a:off x="3491880" y="3359105"/>
            <a:ext cx="1572196" cy="342185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«Серверная и сетевая инфраструктура»</a:t>
            </a:r>
          </a:p>
        </p:txBody>
      </p:sp>
      <p:sp>
        <p:nvSpPr>
          <p:cNvPr id="38" name="Скругленный прямоугольник 17">
            <a:extLst>
              <a:ext uri="{FF2B5EF4-FFF2-40B4-BE49-F238E27FC236}">
                <a16:creationId xmlns:a16="http://schemas.microsoft.com/office/drawing/2014/main" id="{A22FA346-8A14-46A0-AEAE-2C2875D4683C}"/>
              </a:ext>
            </a:extLst>
          </p:cNvPr>
          <p:cNvSpPr/>
          <p:nvPr/>
        </p:nvSpPr>
        <p:spPr bwMode="auto">
          <a:xfrm>
            <a:off x="505071" y="4323907"/>
            <a:ext cx="2410745" cy="342185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«Промышленное видеонаблюдение и </a:t>
            </a:r>
            <a:r>
              <a:rPr lang="ru-RU" sz="900" dirty="0" err="1">
                <a:solidFill>
                  <a:srgbClr val="003348"/>
                </a:solidFill>
                <a:latin typeface="Geologica Light" pitchFamily="2" charset="0"/>
              </a:rPr>
              <a:t>видеоаналитика</a:t>
            </a:r>
            <a:r>
              <a:rPr lang="ru-RU" sz="900" dirty="0">
                <a:solidFill>
                  <a:srgbClr val="003348"/>
                </a:solidFill>
                <a:latin typeface="Geologica Light" pitchFamily="2" charset="0"/>
              </a:rPr>
              <a:t>»</a:t>
            </a:r>
          </a:p>
        </p:txBody>
      </p:sp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3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sp>
        <p:nvSpPr>
          <p:cNvPr id="39" name="Скругленный прямоугольник 17">
            <a:extLst>
              <a:ext uri="{FF2B5EF4-FFF2-40B4-BE49-F238E27FC236}">
                <a16:creationId xmlns:a16="http://schemas.microsoft.com/office/drawing/2014/main" id="{A3EF3B52-8A7F-46CF-B893-804BED20269E}"/>
              </a:ext>
            </a:extLst>
          </p:cNvPr>
          <p:cNvSpPr/>
          <p:nvPr/>
        </p:nvSpPr>
        <p:spPr bwMode="auto">
          <a:xfrm>
            <a:off x="5309510" y="2672241"/>
            <a:ext cx="809330" cy="234149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rgbClr val="00A3A7"/>
                </a:solidFill>
                <a:latin typeface="Geologica" pitchFamily="2" charset="0"/>
              </a:rPr>
              <a:t>СФУ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DD33E-BAC8-47FC-9D67-5B888F29427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8719" r="11427" b="39275"/>
          <a:stretch/>
        </p:blipFill>
        <p:spPr>
          <a:xfrm>
            <a:off x="5409547" y="1858020"/>
            <a:ext cx="611557" cy="6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22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267494"/>
            <a:ext cx="5552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СОДЕРЖАНИЕ ПРОГРАММЫ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4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59DBECA-8FBA-4D31-9428-D3D560D447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358" y="2648591"/>
            <a:ext cx="1980000" cy="1980000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</p:pic>
      <p:sp>
        <p:nvSpPr>
          <p:cNvPr id="42" name="Скругленный прямоугольник 17">
            <a:extLst>
              <a:ext uri="{FF2B5EF4-FFF2-40B4-BE49-F238E27FC236}">
                <a16:creationId xmlns:a16="http://schemas.microsoft.com/office/drawing/2014/main" id="{02C661DC-0BC0-41C8-A138-31DC44B90EAF}"/>
              </a:ext>
            </a:extLst>
          </p:cNvPr>
          <p:cNvSpPr/>
          <p:nvPr/>
        </p:nvSpPr>
        <p:spPr bwMode="auto">
          <a:xfrm>
            <a:off x="1428899" y="1905788"/>
            <a:ext cx="1938809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Хакатоны</a:t>
            </a:r>
          </a:p>
        </p:txBody>
      </p:sp>
      <p:sp>
        <p:nvSpPr>
          <p:cNvPr id="46" name="Скругленный прямоугольник 17">
            <a:extLst>
              <a:ext uri="{FF2B5EF4-FFF2-40B4-BE49-F238E27FC236}">
                <a16:creationId xmlns:a16="http://schemas.microsoft.com/office/drawing/2014/main" id="{B9200091-47E8-400C-9CB1-EFFBE0BD4AC9}"/>
              </a:ext>
            </a:extLst>
          </p:cNvPr>
          <p:cNvSpPr/>
          <p:nvPr/>
        </p:nvSpPr>
        <p:spPr bwMode="auto">
          <a:xfrm>
            <a:off x="3726138" y="1905788"/>
            <a:ext cx="1938809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Мастер-классы</a:t>
            </a:r>
          </a:p>
        </p:txBody>
      </p:sp>
      <p:sp>
        <p:nvSpPr>
          <p:cNvPr id="47" name="Скругленный прямоугольник 17">
            <a:extLst>
              <a:ext uri="{FF2B5EF4-FFF2-40B4-BE49-F238E27FC236}">
                <a16:creationId xmlns:a16="http://schemas.microsoft.com/office/drawing/2014/main" id="{F17CAE72-538E-4185-B622-09620EA58649}"/>
              </a:ext>
            </a:extLst>
          </p:cNvPr>
          <p:cNvSpPr/>
          <p:nvPr/>
        </p:nvSpPr>
        <p:spPr bwMode="auto">
          <a:xfrm>
            <a:off x="6023377" y="1905788"/>
            <a:ext cx="1938809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Экскурсии </a:t>
            </a:r>
            <a:b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на предприятия</a:t>
            </a:r>
          </a:p>
        </p:txBody>
      </p:sp>
      <p:sp>
        <p:nvSpPr>
          <p:cNvPr id="31" name="Скругленный прямоугольник 17">
            <a:extLst>
              <a:ext uri="{FF2B5EF4-FFF2-40B4-BE49-F238E27FC236}">
                <a16:creationId xmlns:a16="http://schemas.microsoft.com/office/drawing/2014/main" id="{1D15C002-B14C-4F35-81A7-4295FD4235C6}"/>
              </a:ext>
            </a:extLst>
          </p:cNvPr>
          <p:cNvSpPr/>
          <p:nvPr/>
        </p:nvSpPr>
        <p:spPr bwMode="auto">
          <a:xfrm>
            <a:off x="346644" y="1230210"/>
            <a:ext cx="1935135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Лекции от крупных </a:t>
            </a:r>
            <a:b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ИТ-компаний / </a:t>
            </a:r>
            <a:b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ИТ-специалистов</a:t>
            </a:r>
          </a:p>
        </p:txBody>
      </p:sp>
      <p:sp>
        <p:nvSpPr>
          <p:cNvPr id="39" name="Скругленный прямоугольник 17">
            <a:extLst>
              <a:ext uri="{FF2B5EF4-FFF2-40B4-BE49-F238E27FC236}">
                <a16:creationId xmlns:a16="http://schemas.microsoft.com/office/drawing/2014/main" id="{DD2277E2-42CC-4466-B8FE-2C051FC904D9}"/>
              </a:ext>
            </a:extLst>
          </p:cNvPr>
          <p:cNvSpPr/>
          <p:nvPr/>
        </p:nvSpPr>
        <p:spPr bwMode="auto">
          <a:xfrm>
            <a:off x="2514829" y="1230210"/>
            <a:ext cx="1938809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3348"/>
                </a:solidFill>
                <a:latin typeface="Geologica Light" pitchFamily="2" charset="0"/>
              </a:rPr>
              <a:t>Soft skills </a:t>
            </a:r>
          </a:p>
        </p:txBody>
      </p:sp>
      <p:sp>
        <p:nvSpPr>
          <p:cNvPr id="40" name="Скругленный прямоугольник 17">
            <a:extLst>
              <a:ext uri="{FF2B5EF4-FFF2-40B4-BE49-F238E27FC236}">
                <a16:creationId xmlns:a16="http://schemas.microsoft.com/office/drawing/2014/main" id="{CE43CD04-DFA0-4266-9BA1-B62E876E9EEC}"/>
              </a:ext>
            </a:extLst>
          </p:cNvPr>
          <p:cNvSpPr/>
          <p:nvPr/>
        </p:nvSpPr>
        <p:spPr bwMode="auto">
          <a:xfrm>
            <a:off x="4686688" y="1219292"/>
            <a:ext cx="2189568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Проектная деятельность </a:t>
            </a:r>
            <a:b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</a:br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по направлениям </a:t>
            </a:r>
          </a:p>
        </p:txBody>
      </p:sp>
      <p:sp>
        <p:nvSpPr>
          <p:cNvPr id="41" name="Скругленный прямоугольник 17">
            <a:extLst>
              <a:ext uri="{FF2B5EF4-FFF2-40B4-BE49-F238E27FC236}">
                <a16:creationId xmlns:a16="http://schemas.microsoft.com/office/drawing/2014/main" id="{3678C249-6DE1-4A31-9491-8F9AA58EDF77}"/>
              </a:ext>
            </a:extLst>
          </p:cNvPr>
          <p:cNvSpPr/>
          <p:nvPr/>
        </p:nvSpPr>
        <p:spPr bwMode="auto">
          <a:xfrm>
            <a:off x="7109306" y="1230210"/>
            <a:ext cx="1688050" cy="492784"/>
          </a:xfrm>
          <a:prstGeom prst="roundRect">
            <a:avLst>
              <a:gd name="adj" fmla="val 47538"/>
            </a:avLst>
          </a:prstGeom>
          <a:noFill/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3348"/>
                </a:solidFill>
                <a:latin typeface="Geologica Light" pitchFamily="2" charset="0"/>
              </a:rPr>
              <a:t>Квизы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6AB45A-F020-420C-B6A4-70D522F49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346644" y="2648591"/>
            <a:ext cx="1980000" cy="198000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279D675-394C-4F2D-8E73-7DE140C6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4660454" y="2681643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E878EB8-D0FC-4392-8A63-08E7B3EE2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2503549" y="2681642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1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267494"/>
            <a:ext cx="5552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ЭТАПЫ ПРОГРАММЫ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5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2666F7F-A6D6-40F7-A0A3-C4376C772AF4}"/>
              </a:ext>
            </a:extLst>
          </p:cNvPr>
          <p:cNvGrpSpPr/>
          <p:nvPr/>
        </p:nvGrpSpPr>
        <p:grpSpPr>
          <a:xfrm>
            <a:off x="346644" y="3761504"/>
            <a:ext cx="2052002" cy="872817"/>
            <a:chOff x="346642" y="3859173"/>
            <a:chExt cx="2052002" cy="872817"/>
          </a:xfrm>
        </p:grpSpPr>
        <p:sp>
          <p:nvSpPr>
            <p:cNvPr id="19" name="Скругленный прямоугольник 17">
              <a:extLst>
                <a:ext uri="{FF2B5EF4-FFF2-40B4-BE49-F238E27FC236}">
                  <a16:creationId xmlns:a16="http://schemas.microsoft.com/office/drawing/2014/main" id="{D1D878AB-70E3-4B3A-AC41-7776EE318CD1}"/>
                </a:ext>
              </a:extLst>
            </p:cNvPr>
            <p:cNvSpPr/>
            <p:nvPr/>
          </p:nvSpPr>
          <p:spPr bwMode="auto">
            <a:xfrm>
              <a:off x="346644" y="3859173"/>
              <a:ext cx="2052000" cy="237600"/>
            </a:xfrm>
            <a:prstGeom prst="roundRect">
              <a:avLst>
                <a:gd name="adj" fmla="val 47538"/>
              </a:avLst>
            </a:prstGeom>
            <a:gradFill flip="none" rotWithShape="1">
              <a:gsLst>
                <a:gs pos="0">
                  <a:srgbClr val="00B3B7">
                    <a:shade val="30000"/>
                    <a:satMod val="115000"/>
                  </a:srgbClr>
                </a:gs>
                <a:gs pos="50000">
                  <a:srgbClr val="00B3B7">
                    <a:shade val="67500"/>
                    <a:satMod val="115000"/>
                  </a:srgbClr>
                </a:gs>
                <a:gs pos="100000">
                  <a:srgbClr val="00B3B7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latin typeface="Geologica SemiBold" pitchFamily="2" charset="0"/>
                </a:rPr>
                <a:t>I </a:t>
              </a:r>
              <a:r>
                <a:rPr lang="ru-RU" sz="1050" dirty="0">
                  <a:latin typeface="Geologica SemiBold" pitchFamily="2" charset="0"/>
                </a:rPr>
                <a:t>этап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55EC30-77C3-418B-A8C3-EE0DE23D3598}"/>
                </a:ext>
              </a:extLst>
            </p:cNvPr>
            <p:cNvSpPr txBox="1"/>
            <p:nvPr/>
          </p:nvSpPr>
          <p:spPr>
            <a:xfrm>
              <a:off x="346642" y="4154909"/>
              <a:ext cx="1459374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отбор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обучение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защита проекта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41BE3E4-B722-4FAF-A9D7-1FEE781DDA5E}"/>
              </a:ext>
            </a:extLst>
          </p:cNvPr>
          <p:cNvGrpSpPr/>
          <p:nvPr/>
        </p:nvGrpSpPr>
        <p:grpSpPr>
          <a:xfrm>
            <a:off x="3322774" y="3473604"/>
            <a:ext cx="2056432" cy="1181126"/>
            <a:chOff x="3320558" y="3226573"/>
            <a:chExt cx="2056432" cy="1181126"/>
          </a:xfrm>
        </p:grpSpPr>
        <p:sp>
          <p:nvSpPr>
            <p:cNvPr id="20" name="Скругленный прямоугольник 17">
              <a:extLst>
                <a:ext uri="{FF2B5EF4-FFF2-40B4-BE49-F238E27FC236}">
                  <a16:creationId xmlns:a16="http://schemas.microsoft.com/office/drawing/2014/main" id="{0F4755CF-7F68-468A-B144-99993E46E26C}"/>
                </a:ext>
              </a:extLst>
            </p:cNvPr>
            <p:cNvSpPr/>
            <p:nvPr/>
          </p:nvSpPr>
          <p:spPr bwMode="auto">
            <a:xfrm>
              <a:off x="3324990" y="3226573"/>
              <a:ext cx="2052000" cy="237600"/>
            </a:xfrm>
            <a:prstGeom prst="roundRect">
              <a:avLst>
                <a:gd name="adj" fmla="val 47538"/>
              </a:avLst>
            </a:prstGeom>
            <a:gradFill flip="none" rotWithShape="1">
              <a:gsLst>
                <a:gs pos="0">
                  <a:srgbClr val="00B3B7">
                    <a:shade val="30000"/>
                    <a:satMod val="115000"/>
                  </a:srgbClr>
                </a:gs>
                <a:gs pos="50000">
                  <a:srgbClr val="00B3B7">
                    <a:shade val="67500"/>
                    <a:satMod val="115000"/>
                  </a:srgbClr>
                </a:gs>
                <a:gs pos="100000">
                  <a:srgbClr val="00B3B7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latin typeface="Geologica SemiBold" pitchFamily="2" charset="0"/>
                </a:rPr>
                <a:t>II </a:t>
              </a:r>
              <a:r>
                <a:rPr lang="ru-RU" sz="1050" dirty="0">
                  <a:latin typeface="Geologica SemiBold" pitchFamily="2" charset="0"/>
                </a:rPr>
                <a:t>этап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470046-33A8-4482-9FD0-53F43D170783}"/>
                </a:ext>
              </a:extLst>
            </p:cNvPr>
            <p:cNvSpPr txBox="1"/>
            <p:nvPr/>
          </p:nvSpPr>
          <p:spPr>
            <a:xfrm>
              <a:off x="3320558" y="3507453"/>
              <a:ext cx="1672574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обучение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оценка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производственная 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практика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отбор на III этап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4BFC21-B493-4D55-B47B-6F72A3427528}"/>
              </a:ext>
            </a:extLst>
          </p:cNvPr>
          <p:cNvGrpSpPr/>
          <p:nvPr/>
        </p:nvGrpSpPr>
        <p:grpSpPr>
          <a:xfrm>
            <a:off x="6303336" y="3199334"/>
            <a:ext cx="2070118" cy="851351"/>
            <a:chOff x="6303336" y="2584248"/>
            <a:chExt cx="2070118" cy="851351"/>
          </a:xfrm>
        </p:grpSpPr>
        <p:sp>
          <p:nvSpPr>
            <p:cNvPr id="21" name="Скругленный прямоугольник 17">
              <a:extLst>
                <a:ext uri="{FF2B5EF4-FFF2-40B4-BE49-F238E27FC236}">
                  <a16:creationId xmlns:a16="http://schemas.microsoft.com/office/drawing/2014/main" id="{74FEC6EE-C077-4EA6-9943-DE060A862666}"/>
                </a:ext>
              </a:extLst>
            </p:cNvPr>
            <p:cNvSpPr/>
            <p:nvPr/>
          </p:nvSpPr>
          <p:spPr bwMode="auto">
            <a:xfrm>
              <a:off x="6303336" y="2584248"/>
              <a:ext cx="2052000" cy="237600"/>
            </a:xfrm>
            <a:prstGeom prst="roundRect">
              <a:avLst>
                <a:gd name="adj" fmla="val 47538"/>
              </a:avLst>
            </a:prstGeom>
            <a:gradFill flip="none" rotWithShape="1">
              <a:gsLst>
                <a:gs pos="0">
                  <a:srgbClr val="00B3B7">
                    <a:shade val="30000"/>
                    <a:satMod val="115000"/>
                  </a:srgbClr>
                </a:gs>
                <a:gs pos="50000">
                  <a:srgbClr val="00B3B7">
                    <a:shade val="67500"/>
                    <a:satMod val="115000"/>
                  </a:srgbClr>
                </a:gs>
                <a:gs pos="100000">
                  <a:srgbClr val="00B3B7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>
                  <a:latin typeface="Geologica SemiBold" pitchFamily="2" charset="0"/>
                </a:rPr>
                <a:t>II</a:t>
              </a:r>
              <a:r>
                <a:rPr lang="en-GB" sz="1050" dirty="0">
                  <a:latin typeface="Geologica SemiBold" pitchFamily="2" charset="0"/>
                </a:rPr>
                <a:t>I </a:t>
              </a:r>
              <a:r>
                <a:rPr lang="ru-RU" sz="1050" dirty="0">
                  <a:latin typeface="Geologica SemiBold" pitchFamily="2" charset="0"/>
                </a:rPr>
                <a:t>этап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7BF8A4-9A87-48F2-B561-A7F41010A455}"/>
                </a:ext>
              </a:extLst>
            </p:cNvPr>
            <p:cNvSpPr txBox="1"/>
            <p:nvPr/>
          </p:nvSpPr>
          <p:spPr>
            <a:xfrm>
              <a:off x="6303336" y="2858518"/>
              <a:ext cx="2070118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обучение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оценка</a:t>
              </a:r>
            </a:p>
            <a:p>
              <a:pPr marL="214313" indent="-214313">
                <a:buClr>
                  <a:srgbClr val="00ABB2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Geologica Light" pitchFamily="2" charset="0"/>
                  <a:cs typeface="Arial" panose="020B0604020202020204" pitchFamily="34" charset="0"/>
                </a:rPr>
                <a:t>отбор и трудоустройство</a:t>
              </a: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3A6DB91E-168C-4376-AE73-86C073BE6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t="5033" r="20949" b="16970"/>
          <a:stretch/>
        </p:blipFill>
        <p:spPr bwMode="auto">
          <a:xfrm>
            <a:off x="346644" y="1617379"/>
            <a:ext cx="1980000" cy="198000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AD13D702-046A-4E1A-A45D-30C233A2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3360990" y="1345116"/>
            <a:ext cx="1980000" cy="198000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F15EA868-437F-4C24-91BF-CA750D51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5978" r="30598"/>
          <a:stretch/>
        </p:blipFill>
        <p:spPr bwMode="auto">
          <a:xfrm>
            <a:off x="6348395" y="1072853"/>
            <a:ext cx="1980000" cy="198000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183218"/>
            <a:ext cx="5552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НАСЫЩЕННАЯ ЖИЗНЬ</a:t>
            </a:r>
            <a:br>
              <a:rPr lang="ru-RU" sz="20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</a:br>
            <a:r>
              <a:rPr lang="ru-RU" sz="20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С КУРСОМ НА УСПЕХ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6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605F75-DA2C-4CD4-A3BE-7A23F471A5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" b="8170"/>
          <a:stretch/>
        </p:blipFill>
        <p:spPr>
          <a:xfrm>
            <a:off x="346644" y="1214549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652124-15AD-4F3E-8002-C039BCB9B8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-2540"/>
          <a:stretch/>
        </p:blipFill>
        <p:spPr>
          <a:xfrm>
            <a:off x="3241052" y="1214549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9FCAB07-0CA5-4AB6-86A8-EA68487659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2079"/>
          <a:stretch/>
        </p:blipFill>
        <p:spPr>
          <a:xfrm>
            <a:off x="6135459" y="1214549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B150BCC-44DA-4B2F-9A2B-CC249FAA03E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0"/>
          <a:stretch/>
        </p:blipFill>
        <p:spPr>
          <a:xfrm>
            <a:off x="346644" y="3068693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2F64E33-BF81-49B9-B375-0953CF8F4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8195"/>
          <a:stretch/>
        </p:blipFill>
        <p:spPr>
          <a:xfrm>
            <a:off x="3241052" y="3068693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77C3706-CA84-46E1-A70C-551F1342DB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8195"/>
          <a:stretch/>
        </p:blipFill>
        <p:spPr>
          <a:xfrm>
            <a:off x="6135459" y="3068693"/>
            <a:ext cx="2648057" cy="1476327"/>
          </a:xfrm>
          <a:prstGeom prst="roundRect">
            <a:avLst>
              <a:gd name="adj" fmla="val 8890"/>
            </a:avLst>
          </a:prstGeom>
          <a:ln>
            <a:noFill/>
          </a:ln>
          <a:effectLst/>
        </p:spPr>
      </p:pic>
      <p:sp>
        <p:nvSpPr>
          <p:cNvPr id="43" name="Скругленный прямоугольник 17">
            <a:extLst>
              <a:ext uri="{FF2B5EF4-FFF2-40B4-BE49-F238E27FC236}">
                <a16:creationId xmlns:a16="http://schemas.microsoft.com/office/drawing/2014/main" id="{841F917A-5DD9-4C27-B489-9702899FCB5C}"/>
              </a:ext>
            </a:extLst>
          </p:cNvPr>
          <p:cNvSpPr/>
          <p:nvPr/>
        </p:nvSpPr>
        <p:spPr bwMode="auto">
          <a:xfrm>
            <a:off x="3199259" y="2423723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Практические задачи</a:t>
            </a:r>
          </a:p>
        </p:txBody>
      </p:sp>
      <p:sp>
        <p:nvSpPr>
          <p:cNvPr id="44" name="Скругленный прямоугольник 17">
            <a:extLst>
              <a:ext uri="{FF2B5EF4-FFF2-40B4-BE49-F238E27FC236}">
                <a16:creationId xmlns:a16="http://schemas.microsoft.com/office/drawing/2014/main" id="{D3C73D8C-2718-4B2C-AD56-671BBBE13131}"/>
              </a:ext>
            </a:extLst>
          </p:cNvPr>
          <p:cNvSpPr/>
          <p:nvPr/>
        </p:nvSpPr>
        <p:spPr bwMode="auto">
          <a:xfrm>
            <a:off x="304851" y="2423723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Встречи с топ-менеджерами</a:t>
            </a:r>
          </a:p>
        </p:txBody>
      </p:sp>
      <p:sp>
        <p:nvSpPr>
          <p:cNvPr id="45" name="Скругленный прямоугольник 17">
            <a:extLst>
              <a:ext uri="{FF2B5EF4-FFF2-40B4-BE49-F238E27FC236}">
                <a16:creationId xmlns:a16="http://schemas.microsoft.com/office/drawing/2014/main" id="{569A9E3A-456E-46F0-9671-8D7D50B48F12}"/>
              </a:ext>
            </a:extLst>
          </p:cNvPr>
          <p:cNvSpPr/>
          <p:nvPr/>
        </p:nvSpPr>
        <p:spPr bwMode="auto">
          <a:xfrm>
            <a:off x="6093666" y="2423723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Реальные кейсы</a:t>
            </a:r>
          </a:p>
        </p:txBody>
      </p:sp>
      <p:sp>
        <p:nvSpPr>
          <p:cNvPr id="50" name="Скругленный прямоугольник 17">
            <a:extLst>
              <a:ext uri="{FF2B5EF4-FFF2-40B4-BE49-F238E27FC236}">
                <a16:creationId xmlns:a16="http://schemas.microsoft.com/office/drawing/2014/main" id="{B9EE8108-2DE2-452F-A226-2EC6E0AA61B3}"/>
              </a:ext>
            </a:extLst>
          </p:cNvPr>
          <p:cNvSpPr/>
          <p:nvPr/>
        </p:nvSpPr>
        <p:spPr bwMode="auto">
          <a:xfrm>
            <a:off x="3199259" y="4298554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Креативные задачи</a:t>
            </a:r>
          </a:p>
        </p:txBody>
      </p:sp>
      <p:sp>
        <p:nvSpPr>
          <p:cNvPr id="51" name="Скругленный прямоугольник 17">
            <a:extLst>
              <a:ext uri="{FF2B5EF4-FFF2-40B4-BE49-F238E27FC236}">
                <a16:creationId xmlns:a16="http://schemas.microsoft.com/office/drawing/2014/main" id="{25DDA405-98C7-4E1C-9BED-0AB643E1037D}"/>
              </a:ext>
            </a:extLst>
          </p:cNvPr>
          <p:cNvSpPr/>
          <p:nvPr/>
        </p:nvSpPr>
        <p:spPr bwMode="auto">
          <a:xfrm>
            <a:off x="304851" y="4298554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Выездные </a:t>
            </a:r>
            <a:r>
              <a:rPr lang="ru-RU" sz="1050" dirty="0" err="1">
                <a:solidFill>
                  <a:srgbClr val="00A3A7"/>
                </a:solidFill>
                <a:latin typeface="Geologica" pitchFamily="2" charset="0"/>
              </a:rPr>
              <a:t>тимбилдинги</a:t>
            </a:r>
            <a:endParaRPr lang="ru-RU" sz="1050" dirty="0">
              <a:solidFill>
                <a:srgbClr val="00A3A7"/>
              </a:solidFill>
              <a:latin typeface="Geologica" pitchFamily="2" charset="0"/>
            </a:endParaRPr>
          </a:p>
        </p:txBody>
      </p:sp>
      <p:sp>
        <p:nvSpPr>
          <p:cNvPr id="52" name="Скругленный прямоугольник 17">
            <a:extLst>
              <a:ext uri="{FF2B5EF4-FFF2-40B4-BE49-F238E27FC236}">
                <a16:creationId xmlns:a16="http://schemas.microsoft.com/office/drawing/2014/main" id="{308C96BE-D1A1-4461-B52B-D5483826FEAD}"/>
              </a:ext>
            </a:extLst>
          </p:cNvPr>
          <p:cNvSpPr/>
          <p:nvPr/>
        </p:nvSpPr>
        <p:spPr bwMode="auto">
          <a:xfrm>
            <a:off x="6093666" y="4298554"/>
            <a:ext cx="2731641" cy="353601"/>
          </a:xfrm>
          <a:prstGeom prst="roundRect">
            <a:avLst>
              <a:gd name="adj" fmla="val 47538"/>
            </a:avLst>
          </a:prstGeom>
          <a:solidFill>
            <a:schemeClr val="bg1"/>
          </a:solidFill>
          <a:ln w="12700">
            <a:solidFill>
              <a:srgbClr val="00B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A3A7"/>
                </a:solidFill>
                <a:latin typeface="Geologica" pitchFamily="2" charset="0"/>
              </a:rPr>
              <a:t>Работа с наставниками</a:t>
            </a:r>
          </a:p>
        </p:txBody>
      </p:sp>
    </p:spTree>
    <p:extLst>
      <p:ext uri="{BB962C8B-B14F-4D97-AF65-F5344CB8AC3E}">
        <p14:creationId xmlns:p14="http://schemas.microsoft.com/office/powerpoint/2010/main" val="366107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C08F67C-E3C0-4916-B26B-F0888B5B5D76}"/>
              </a:ext>
            </a:extLst>
          </p:cNvPr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D44BB476-E28C-4231-BE81-B0E413921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3E56A8F-14F5-468C-9D81-8D2090BF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B4F1B5C-BE08-4CE1-8FA0-642B31B04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cxnSp>
        <p:nvCxnSpPr>
          <p:cNvPr id="250" name="Google Shape;244;p22">
            <a:extLst>
              <a:ext uri="{FF2B5EF4-FFF2-40B4-BE49-F238E27FC236}">
                <a16:creationId xmlns:a16="http://schemas.microsoft.com/office/drawing/2014/main" id="{82F3B313-A80D-4F96-964B-2440FC2EBA95}"/>
              </a:ext>
            </a:extLst>
          </p:cNvPr>
          <p:cNvCxnSpPr>
            <a:cxnSpLocks/>
          </p:cNvCxnSpPr>
          <p:nvPr/>
        </p:nvCxnSpPr>
        <p:spPr>
          <a:xfrm>
            <a:off x="1508036" y="3427422"/>
            <a:ext cx="6378787" cy="0"/>
          </a:xfrm>
          <a:prstGeom prst="straightConnector1">
            <a:avLst/>
          </a:prstGeom>
          <a:noFill/>
          <a:ln w="19050" cap="flat" cmpd="sng">
            <a:solidFill>
              <a:srgbClr val="00456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49" name="Google Shape;244;p22">
            <a:extLst>
              <a:ext uri="{FF2B5EF4-FFF2-40B4-BE49-F238E27FC236}">
                <a16:creationId xmlns:a16="http://schemas.microsoft.com/office/drawing/2014/main" id="{68073462-05ED-402E-A7C2-96293B8255ED}"/>
              </a:ext>
            </a:extLst>
          </p:cNvPr>
          <p:cNvCxnSpPr>
            <a:cxnSpLocks/>
          </p:cNvCxnSpPr>
          <p:nvPr/>
        </p:nvCxnSpPr>
        <p:spPr>
          <a:xfrm>
            <a:off x="1508036" y="2938582"/>
            <a:ext cx="6203838" cy="0"/>
          </a:xfrm>
          <a:prstGeom prst="straightConnector1">
            <a:avLst/>
          </a:prstGeom>
          <a:noFill/>
          <a:ln w="19050" cap="flat" cmpd="sng">
            <a:solidFill>
              <a:srgbClr val="00909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48" name="Google Shape;244;p22">
            <a:extLst>
              <a:ext uri="{FF2B5EF4-FFF2-40B4-BE49-F238E27FC236}">
                <a16:creationId xmlns:a16="http://schemas.microsoft.com/office/drawing/2014/main" id="{C763EEA4-802A-4125-A91E-7A2A80B332B0}"/>
              </a:ext>
            </a:extLst>
          </p:cNvPr>
          <p:cNvCxnSpPr>
            <a:cxnSpLocks/>
          </p:cNvCxnSpPr>
          <p:nvPr/>
        </p:nvCxnSpPr>
        <p:spPr>
          <a:xfrm>
            <a:off x="1508036" y="2449744"/>
            <a:ext cx="5986901" cy="0"/>
          </a:xfrm>
          <a:prstGeom prst="straightConnector1">
            <a:avLst/>
          </a:prstGeom>
          <a:noFill/>
          <a:ln w="19050" cap="flat" cmpd="sng">
            <a:solidFill>
              <a:srgbClr val="00B0B2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9468AF2A-AF5C-471E-AE70-F1338FDE261B}"/>
              </a:ext>
            </a:extLst>
          </p:cNvPr>
          <p:cNvGrpSpPr/>
          <p:nvPr/>
        </p:nvGrpSpPr>
        <p:grpSpPr>
          <a:xfrm>
            <a:off x="1697314" y="1923678"/>
            <a:ext cx="1760173" cy="2148482"/>
            <a:chOff x="820988" y="1474092"/>
            <a:chExt cx="3982255" cy="4076104"/>
          </a:xfrm>
        </p:grpSpPr>
        <p:sp>
          <p:nvSpPr>
            <p:cNvPr id="163" name="Google Shape;84;p18">
              <a:extLst>
                <a:ext uri="{FF2B5EF4-FFF2-40B4-BE49-F238E27FC236}">
                  <a16:creationId xmlns:a16="http://schemas.microsoft.com/office/drawing/2014/main" id="{783B7601-3293-4000-B0C2-C21F956711C0}"/>
                </a:ext>
              </a:extLst>
            </p:cNvPr>
            <p:cNvSpPr/>
            <p:nvPr/>
          </p:nvSpPr>
          <p:spPr>
            <a:xfrm>
              <a:off x="820988" y="2031200"/>
              <a:ext cx="3982255" cy="612761"/>
            </a:xfrm>
            <a:custGeom>
              <a:avLst/>
              <a:gdLst/>
              <a:ahLst/>
              <a:cxnLst/>
              <a:rect l="l" t="t" r="r" b="b"/>
              <a:pathLst>
                <a:path w="118820" h="15637" extrusionOk="0">
                  <a:moveTo>
                    <a:pt x="59420" y="0"/>
                  </a:moveTo>
                  <a:cubicBezTo>
                    <a:pt x="26597" y="0"/>
                    <a:pt x="1" y="4019"/>
                    <a:pt x="1" y="8952"/>
                  </a:cubicBezTo>
                  <a:cubicBezTo>
                    <a:pt x="1" y="11618"/>
                    <a:pt x="7659" y="13985"/>
                    <a:pt x="19794" y="15636"/>
                  </a:cubicBezTo>
                  <a:cubicBezTo>
                    <a:pt x="30317" y="14204"/>
                    <a:pt x="44182" y="13348"/>
                    <a:pt x="59420" y="13348"/>
                  </a:cubicBezTo>
                  <a:cubicBezTo>
                    <a:pt x="74638" y="13348"/>
                    <a:pt x="88523" y="14204"/>
                    <a:pt x="99027" y="15636"/>
                  </a:cubicBezTo>
                  <a:cubicBezTo>
                    <a:pt x="111181" y="13985"/>
                    <a:pt x="118820" y="11618"/>
                    <a:pt x="118820" y="8952"/>
                  </a:cubicBezTo>
                  <a:cubicBezTo>
                    <a:pt x="118820" y="4019"/>
                    <a:pt x="92223" y="0"/>
                    <a:pt x="59420" y="0"/>
                  </a:cubicBezTo>
                  <a:close/>
                </a:path>
              </a:pathLst>
            </a:custGeom>
            <a:solidFill>
              <a:srgbClr val="007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164" name="Google Shape;85;p18">
              <a:extLst>
                <a:ext uri="{FF2B5EF4-FFF2-40B4-BE49-F238E27FC236}">
                  <a16:creationId xmlns:a16="http://schemas.microsoft.com/office/drawing/2014/main" id="{A8191835-9004-4A00-8055-2309F08D610E}"/>
                </a:ext>
              </a:extLst>
            </p:cNvPr>
            <p:cNvSpPr/>
            <p:nvPr/>
          </p:nvSpPr>
          <p:spPr>
            <a:xfrm>
              <a:off x="1551778" y="4035701"/>
              <a:ext cx="2565411" cy="314944"/>
            </a:xfrm>
            <a:custGeom>
              <a:avLst/>
              <a:gdLst/>
              <a:ahLst/>
              <a:cxnLst/>
              <a:rect l="l" t="t" r="r" b="b"/>
              <a:pathLst>
                <a:path w="62225" h="8037" extrusionOk="0">
                  <a:moveTo>
                    <a:pt x="31112" y="0"/>
                  </a:moveTo>
                  <a:cubicBezTo>
                    <a:pt x="13945" y="0"/>
                    <a:pt x="0" y="1989"/>
                    <a:pt x="0" y="4476"/>
                  </a:cubicBezTo>
                  <a:cubicBezTo>
                    <a:pt x="0" y="5928"/>
                    <a:pt x="4894" y="7221"/>
                    <a:pt x="12433" y="8037"/>
                  </a:cubicBezTo>
                  <a:cubicBezTo>
                    <a:pt x="17645" y="7480"/>
                    <a:pt x="24110" y="7142"/>
                    <a:pt x="31112" y="7142"/>
                  </a:cubicBezTo>
                  <a:cubicBezTo>
                    <a:pt x="38134" y="7142"/>
                    <a:pt x="44599" y="7480"/>
                    <a:pt x="49791" y="8037"/>
                  </a:cubicBezTo>
                  <a:cubicBezTo>
                    <a:pt x="57351" y="7221"/>
                    <a:pt x="62224" y="5928"/>
                    <a:pt x="62224" y="4476"/>
                  </a:cubicBezTo>
                  <a:cubicBezTo>
                    <a:pt x="62224" y="1989"/>
                    <a:pt x="48299" y="0"/>
                    <a:pt x="31112" y="0"/>
                  </a:cubicBezTo>
                  <a:close/>
                </a:path>
              </a:pathLst>
            </a:custGeom>
            <a:solidFill>
              <a:srgbClr val="003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165" name="Google Shape;86;p18">
              <a:extLst>
                <a:ext uri="{FF2B5EF4-FFF2-40B4-BE49-F238E27FC236}">
                  <a16:creationId xmlns:a16="http://schemas.microsoft.com/office/drawing/2014/main" id="{B83AF4A5-A498-4F30-8A0F-754DC4B79DD3}"/>
                </a:ext>
              </a:extLst>
            </p:cNvPr>
            <p:cNvSpPr/>
            <p:nvPr/>
          </p:nvSpPr>
          <p:spPr>
            <a:xfrm>
              <a:off x="1319021" y="3136438"/>
              <a:ext cx="2986188" cy="435795"/>
            </a:xfrm>
            <a:custGeom>
              <a:avLst/>
              <a:gdLst/>
              <a:ahLst/>
              <a:cxnLst/>
              <a:rect l="l" t="t" r="r" b="b"/>
              <a:pathLst>
                <a:path w="89100" h="11121" extrusionOk="0">
                  <a:moveTo>
                    <a:pt x="44560" y="0"/>
                  </a:moveTo>
                  <a:cubicBezTo>
                    <a:pt x="19953" y="0"/>
                    <a:pt x="1" y="2725"/>
                    <a:pt x="1" y="6127"/>
                  </a:cubicBezTo>
                  <a:cubicBezTo>
                    <a:pt x="1" y="8196"/>
                    <a:pt x="7440" y="10026"/>
                    <a:pt x="18839" y="11120"/>
                  </a:cubicBezTo>
                  <a:cubicBezTo>
                    <a:pt x="26120" y="10424"/>
                    <a:pt x="34972" y="10006"/>
                    <a:pt x="44560" y="10006"/>
                  </a:cubicBezTo>
                  <a:cubicBezTo>
                    <a:pt x="54129" y="10006"/>
                    <a:pt x="63001" y="10424"/>
                    <a:pt x="70262" y="11120"/>
                  </a:cubicBezTo>
                  <a:cubicBezTo>
                    <a:pt x="81660" y="10026"/>
                    <a:pt x="89100" y="8196"/>
                    <a:pt x="89100" y="6127"/>
                  </a:cubicBezTo>
                  <a:cubicBezTo>
                    <a:pt x="89100" y="2745"/>
                    <a:pt x="69167" y="0"/>
                    <a:pt x="44560" y="0"/>
                  </a:cubicBezTo>
                  <a:close/>
                </a:path>
              </a:pathLst>
            </a:custGeom>
            <a:solidFill>
              <a:srgbClr val="00747A"/>
            </a:solidFill>
            <a:ln>
              <a:noFill/>
            </a:ln>
          </p:spPr>
          <p:txBody>
            <a:bodyPr spcFirstLastPara="1" wrap="square" lIns="91425" tIns="162000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166" name="Google Shape;87;p18">
              <a:extLst>
                <a:ext uri="{FF2B5EF4-FFF2-40B4-BE49-F238E27FC236}">
                  <a16:creationId xmlns:a16="http://schemas.microsoft.com/office/drawing/2014/main" id="{BC194A1E-F67A-4187-8F35-0BBB6D67ACE5}"/>
                </a:ext>
              </a:extLst>
            </p:cNvPr>
            <p:cNvSpPr/>
            <p:nvPr/>
          </p:nvSpPr>
          <p:spPr>
            <a:xfrm>
              <a:off x="2636078" y="3203053"/>
              <a:ext cx="352075" cy="164505"/>
            </a:xfrm>
            <a:custGeom>
              <a:avLst/>
              <a:gdLst/>
              <a:ahLst/>
              <a:cxnLst/>
              <a:rect l="l" t="t" r="r" b="b"/>
              <a:pathLst>
                <a:path w="10505" h="4198" extrusionOk="0">
                  <a:moveTo>
                    <a:pt x="10445" y="0"/>
                  </a:moveTo>
                  <a:cubicBezTo>
                    <a:pt x="7819" y="60"/>
                    <a:pt x="5113" y="100"/>
                    <a:pt x="2368" y="100"/>
                  </a:cubicBezTo>
                  <a:lnTo>
                    <a:pt x="1" y="100"/>
                  </a:lnTo>
                  <a:lnTo>
                    <a:pt x="10504" y="4198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grpSp>
          <p:nvGrpSpPr>
            <p:cNvPr id="167" name="Google Shape;88;p18">
              <a:extLst>
                <a:ext uri="{FF2B5EF4-FFF2-40B4-BE49-F238E27FC236}">
                  <a16:creationId xmlns:a16="http://schemas.microsoft.com/office/drawing/2014/main" id="{CB4B956A-060B-435B-9C13-69AB9AC1DF99}"/>
                </a:ext>
              </a:extLst>
            </p:cNvPr>
            <p:cNvGrpSpPr/>
            <p:nvPr/>
          </p:nvGrpSpPr>
          <p:grpSpPr>
            <a:xfrm>
              <a:off x="2139227" y="1474092"/>
              <a:ext cx="1291890" cy="4076104"/>
              <a:chOff x="3111727" y="696039"/>
              <a:chExt cx="581100" cy="3864808"/>
            </a:xfrm>
          </p:grpSpPr>
          <p:sp>
            <p:nvSpPr>
              <p:cNvPr id="172" name="Google Shape;89;p18">
                <a:extLst>
                  <a:ext uri="{FF2B5EF4-FFF2-40B4-BE49-F238E27FC236}">
                    <a16:creationId xmlns:a16="http://schemas.microsoft.com/office/drawing/2014/main" id="{3FAC466A-8B82-4A18-A3F0-96182E3C76CB}"/>
                  </a:ext>
                </a:extLst>
              </p:cNvPr>
              <p:cNvSpPr/>
              <p:nvPr/>
            </p:nvSpPr>
            <p:spPr>
              <a:xfrm rot="10800000">
                <a:off x="3111727" y="4214647"/>
                <a:ext cx="581100" cy="346200"/>
              </a:xfrm>
              <a:prstGeom prst="triangle">
                <a:avLst>
                  <a:gd name="adj" fmla="val 5074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  <p:sp>
            <p:nvSpPr>
              <p:cNvPr id="173" name="Google Shape;90;p18">
                <a:extLst>
                  <a:ext uri="{FF2B5EF4-FFF2-40B4-BE49-F238E27FC236}">
                    <a16:creationId xmlns:a16="http://schemas.microsoft.com/office/drawing/2014/main" id="{86CE0F66-14DD-47F8-9ECE-43200CDC07AF}"/>
                  </a:ext>
                </a:extLst>
              </p:cNvPr>
              <p:cNvSpPr/>
              <p:nvPr/>
            </p:nvSpPr>
            <p:spPr>
              <a:xfrm>
                <a:off x="3184511" y="696039"/>
                <a:ext cx="439075" cy="35247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</p:grpSp>
        <p:sp>
          <p:nvSpPr>
            <p:cNvPr id="168" name="Google Shape;92;p18">
              <a:extLst>
                <a:ext uri="{FF2B5EF4-FFF2-40B4-BE49-F238E27FC236}">
                  <a16:creationId xmlns:a16="http://schemas.microsoft.com/office/drawing/2014/main" id="{1417CAA2-92AF-4028-AAA1-C09B4816C151}"/>
                </a:ext>
              </a:extLst>
            </p:cNvPr>
            <p:cNvSpPr/>
            <p:nvPr/>
          </p:nvSpPr>
          <p:spPr>
            <a:xfrm>
              <a:off x="844314" y="2430345"/>
              <a:ext cx="3935602" cy="825545"/>
            </a:xfrm>
            <a:custGeom>
              <a:avLst/>
              <a:gdLst/>
              <a:ahLst/>
              <a:cxnLst/>
              <a:rect l="l" t="t" r="r" b="b"/>
              <a:pathLst>
                <a:path w="117428" h="21067" extrusionOk="0">
                  <a:moveTo>
                    <a:pt x="117427" y="0"/>
                  </a:moveTo>
                  <a:lnTo>
                    <a:pt x="117427" y="0"/>
                  </a:lnTo>
                  <a:cubicBezTo>
                    <a:pt x="113469" y="4357"/>
                    <a:pt x="88682" y="7699"/>
                    <a:pt x="58704" y="7699"/>
                  </a:cubicBezTo>
                  <a:cubicBezTo>
                    <a:pt x="28766" y="7699"/>
                    <a:pt x="4019" y="4357"/>
                    <a:pt x="1" y="20"/>
                  </a:cubicBezTo>
                  <a:lnTo>
                    <a:pt x="1" y="20"/>
                  </a:lnTo>
                  <a:lnTo>
                    <a:pt x="7839" y="13886"/>
                  </a:lnTo>
                  <a:cubicBezTo>
                    <a:pt x="9569" y="17904"/>
                    <a:pt x="31670" y="21067"/>
                    <a:pt x="58704" y="21067"/>
                  </a:cubicBezTo>
                  <a:cubicBezTo>
                    <a:pt x="85718" y="21067"/>
                    <a:pt x="107839" y="17904"/>
                    <a:pt x="109550" y="13886"/>
                  </a:cubicBezTo>
                  <a:lnTo>
                    <a:pt x="109669" y="13886"/>
                  </a:lnTo>
                  <a:lnTo>
                    <a:pt x="117427" y="0"/>
                  </a:lnTo>
                  <a:close/>
                </a:path>
              </a:pathLst>
            </a:custGeom>
            <a:solidFill>
              <a:srgbClr val="00B0B2"/>
            </a:solidFill>
            <a:ln>
              <a:noFill/>
            </a:ln>
          </p:spPr>
          <p:txBody>
            <a:bodyPr spcFirstLastPara="1" wrap="square" lIns="91425" tIns="243000" rIns="91425" bIns="91425" anchor="ctr" anchorCtr="0">
              <a:noAutofit/>
            </a:bodyPr>
            <a:lstStyle/>
            <a:p>
              <a:pPr algn="ctr"/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cs typeface="Roboto"/>
                  <a:sym typeface="Roboto"/>
                </a:rPr>
                <a:t>117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набор</a:t>
              </a:r>
            </a:p>
          </p:txBody>
        </p:sp>
        <p:sp>
          <p:nvSpPr>
            <p:cNvPr id="169" name="Google Shape;94;p18">
              <a:extLst>
                <a:ext uri="{FF2B5EF4-FFF2-40B4-BE49-F238E27FC236}">
                  <a16:creationId xmlns:a16="http://schemas.microsoft.com/office/drawing/2014/main" id="{894FE767-8F31-4957-9136-47F7046DE8A7}"/>
                </a:ext>
              </a:extLst>
            </p:cNvPr>
            <p:cNvSpPr/>
            <p:nvPr/>
          </p:nvSpPr>
          <p:spPr>
            <a:xfrm>
              <a:off x="1319357" y="3387447"/>
              <a:ext cx="2985517" cy="762416"/>
            </a:xfrm>
            <a:custGeom>
              <a:avLst/>
              <a:gdLst/>
              <a:ahLst/>
              <a:cxnLst/>
              <a:rect l="l" t="t" r="r" b="b"/>
              <a:pathLst>
                <a:path w="89080" h="19456" extrusionOk="0">
                  <a:moveTo>
                    <a:pt x="89080" y="1"/>
                  </a:moveTo>
                  <a:lnTo>
                    <a:pt x="89080" y="1"/>
                  </a:lnTo>
                  <a:cubicBezTo>
                    <a:pt x="86076" y="3303"/>
                    <a:pt x="67278" y="5849"/>
                    <a:pt x="44540" y="5849"/>
                  </a:cubicBezTo>
                  <a:cubicBezTo>
                    <a:pt x="21823" y="5849"/>
                    <a:pt x="3064" y="3303"/>
                    <a:pt x="0" y="20"/>
                  </a:cubicBezTo>
                  <a:lnTo>
                    <a:pt x="0" y="20"/>
                  </a:lnTo>
                  <a:lnTo>
                    <a:pt x="7977" y="14005"/>
                  </a:lnTo>
                  <a:cubicBezTo>
                    <a:pt x="9211" y="17049"/>
                    <a:pt x="25105" y="19456"/>
                    <a:pt x="44540" y="19456"/>
                  </a:cubicBezTo>
                  <a:cubicBezTo>
                    <a:pt x="63955" y="19456"/>
                    <a:pt x="79850" y="17049"/>
                    <a:pt x="81083" y="14005"/>
                  </a:cubicBezTo>
                  <a:lnTo>
                    <a:pt x="89080" y="1"/>
                  </a:ln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216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22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подписали </a:t>
              </a:r>
            </a:p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целевой договор</a:t>
              </a:r>
            </a:p>
          </p:txBody>
        </p:sp>
        <p:sp>
          <p:nvSpPr>
            <p:cNvPr id="170" name="Google Shape;95;p18">
              <a:extLst>
                <a:ext uri="{FF2B5EF4-FFF2-40B4-BE49-F238E27FC236}">
                  <a16:creationId xmlns:a16="http://schemas.microsoft.com/office/drawing/2014/main" id="{20807290-6C50-42F9-B4D4-C772C4DAD9E1}"/>
                </a:ext>
              </a:extLst>
            </p:cNvPr>
            <p:cNvSpPr/>
            <p:nvPr/>
          </p:nvSpPr>
          <p:spPr>
            <a:xfrm>
              <a:off x="1551778" y="4210329"/>
              <a:ext cx="2565409" cy="683689"/>
            </a:xfrm>
            <a:custGeom>
              <a:avLst/>
              <a:gdLst/>
              <a:ahLst/>
              <a:cxnLst/>
              <a:rect l="l" t="t" r="r" b="b"/>
              <a:pathLst>
                <a:path w="62225" h="17447" extrusionOk="0">
                  <a:moveTo>
                    <a:pt x="62224" y="0"/>
                  </a:moveTo>
                  <a:cubicBezTo>
                    <a:pt x="60136" y="2308"/>
                    <a:pt x="47006" y="4098"/>
                    <a:pt x="31112" y="4098"/>
                  </a:cubicBezTo>
                  <a:cubicBezTo>
                    <a:pt x="15258" y="4098"/>
                    <a:pt x="2129" y="2328"/>
                    <a:pt x="0" y="20"/>
                  </a:cubicBezTo>
                  <a:lnTo>
                    <a:pt x="0" y="20"/>
                  </a:lnTo>
                  <a:lnTo>
                    <a:pt x="7977" y="13647"/>
                  </a:lnTo>
                  <a:cubicBezTo>
                    <a:pt x="8753" y="15755"/>
                    <a:pt x="18819" y="17446"/>
                    <a:pt x="31112" y="17446"/>
                  </a:cubicBezTo>
                  <a:cubicBezTo>
                    <a:pt x="43406" y="17446"/>
                    <a:pt x="53472" y="15755"/>
                    <a:pt x="54247" y="13647"/>
                  </a:cubicBezTo>
                  <a:lnTo>
                    <a:pt x="62224" y="0"/>
                  </a:lnTo>
                  <a:close/>
                </a:path>
              </a:pathLst>
            </a:custGeom>
            <a:solidFill>
              <a:srgbClr val="004561"/>
            </a:solidFill>
            <a:ln>
              <a:noFill/>
            </a:ln>
          </p:spPr>
          <p:txBody>
            <a:bodyPr spcFirstLastPara="1" wrap="square" lIns="91425" tIns="189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22 чел. </a:t>
              </a:r>
              <a:r>
                <a:rPr lang="ru-RU" sz="713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– </a:t>
              </a:r>
            </a:p>
            <a:p>
              <a:pPr algn="ctr">
                <a:lnSpc>
                  <a:spcPct val="80000"/>
                </a:lnSpc>
              </a:pPr>
              <a:r>
                <a:rPr lang="ru-RU" sz="713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трудоустроено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02B6907-A447-4B3C-9E66-C669FC5F3496}"/>
                </a:ext>
              </a:extLst>
            </p:cNvPr>
            <p:cNvSpPr txBox="1"/>
            <p:nvPr/>
          </p:nvSpPr>
          <p:spPr>
            <a:xfrm>
              <a:off x="2231543" y="1628815"/>
              <a:ext cx="1148598" cy="759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7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1 ПОТОК</a:t>
              </a:r>
            </a:p>
            <a:p>
              <a:pPr algn="ctr"/>
              <a:r>
                <a:rPr lang="ru-RU" sz="6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2021 г.</a:t>
              </a:r>
              <a:endParaRPr lang="ru-RU" sz="500" dirty="0">
                <a:solidFill>
                  <a:srgbClr val="003348"/>
                </a:solidFill>
                <a:latin typeface="Gilroy Bold" panose="00000800000000000000" pitchFamily="2" charset="-52"/>
              </a:endParaRPr>
            </a:p>
          </p:txBody>
        </p:sp>
      </p:grp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3A0BC860-2655-41BB-826D-F4987BEFBA45}"/>
              </a:ext>
            </a:extLst>
          </p:cNvPr>
          <p:cNvSpPr/>
          <p:nvPr/>
        </p:nvSpPr>
        <p:spPr>
          <a:xfrm>
            <a:off x="311965" y="1413937"/>
            <a:ext cx="3834907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ru-RU" sz="1000" dirty="0">
                <a:solidFill>
                  <a:srgbClr val="00B0B2"/>
                </a:solidFill>
                <a:latin typeface="Geologica" pitchFamily="2" charset="0"/>
                <a:sym typeface="Symbol" panose="05050102010706020507" pitchFamily="18" charset="2"/>
              </a:rPr>
              <a:t>студенты вузов: ИРНИТУ, ИГУ, </a:t>
            </a:r>
            <a:r>
              <a:rPr lang="ru-RU" sz="1000" dirty="0" err="1">
                <a:solidFill>
                  <a:srgbClr val="00B0B2"/>
                </a:solidFill>
                <a:latin typeface="Geologica" pitchFamily="2" charset="0"/>
                <a:sym typeface="Symbol" panose="05050102010706020507" pitchFamily="18" charset="2"/>
              </a:rPr>
              <a:t>БрГУ</a:t>
            </a:r>
            <a:r>
              <a:rPr lang="ru-RU" sz="1000" dirty="0">
                <a:solidFill>
                  <a:srgbClr val="00B0B2"/>
                </a:solidFill>
                <a:latin typeface="Geologica" pitchFamily="2" charset="0"/>
                <a:sym typeface="Symbol" panose="05050102010706020507" pitchFamily="18" charset="2"/>
              </a:rPr>
              <a:t> (Иркутская область)</a:t>
            </a:r>
            <a:endParaRPr lang="ru-RU" sz="1000" dirty="0">
              <a:solidFill>
                <a:srgbClr val="00B0B2"/>
              </a:solidFill>
              <a:latin typeface="Geologica" pitchFamily="2" charset="0"/>
            </a:endParaRP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5411A9CF-FD21-44BC-A6CB-DBD7E683AF82}"/>
              </a:ext>
            </a:extLst>
          </p:cNvPr>
          <p:cNvGrpSpPr/>
          <p:nvPr/>
        </p:nvGrpSpPr>
        <p:grpSpPr>
          <a:xfrm>
            <a:off x="3492684" y="1923678"/>
            <a:ext cx="1760173" cy="2148482"/>
            <a:chOff x="820988" y="1474092"/>
            <a:chExt cx="3982255" cy="4076104"/>
          </a:xfrm>
        </p:grpSpPr>
        <p:sp>
          <p:nvSpPr>
            <p:cNvPr id="213" name="Google Shape;84;p18">
              <a:extLst>
                <a:ext uri="{FF2B5EF4-FFF2-40B4-BE49-F238E27FC236}">
                  <a16:creationId xmlns:a16="http://schemas.microsoft.com/office/drawing/2014/main" id="{A873C478-5E8C-46C0-BBDE-00F1DE61ECAA}"/>
                </a:ext>
              </a:extLst>
            </p:cNvPr>
            <p:cNvSpPr/>
            <p:nvPr/>
          </p:nvSpPr>
          <p:spPr>
            <a:xfrm>
              <a:off x="820988" y="2031200"/>
              <a:ext cx="3982255" cy="612761"/>
            </a:xfrm>
            <a:custGeom>
              <a:avLst/>
              <a:gdLst/>
              <a:ahLst/>
              <a:cxnLst/>
              <a:rect l="l" t="t" r="r" b="b"/>
              <a:pathLst>
                <a:path w="118820" h="15637" extrusionOk="0">
                  <a:moveTo>
                    <a:pt x="59420" y="0"/>
                  </a:moveTo>
                  <a:cubicBezTo>
                    <a:pt x="26597" y="0"/>
                    <a:pt x="1" y="4019"/>
                    <a:pt x="1" y="8952"/>
                  </a:cubicBezTo>
                  <a:cubicBezTo>
                    <a:pt x="1" y="11618"/>
                    <a:pt x="7659" y="13985"/>
                    <a:pt x="19794" y="15636"/>
                  </a:cubicBezTo>
                  <a:cubicBezTo>
                    <a:pt x="30317" y="14204"/>
                    <a:pt x="44182" y="13348"/>
                    <a:pt x="59420" y="13348"/>
                  </a:cubicBezTo>
                  <a:cubicBezTo>
                    <a:pt x="74638" y="13348"/>
                    <a:pt x="88523" y="14204"/>
                    <a:pt x="99027" y="15636"/>
                  </a:cubicBezTo>
                  <a:cubicBezTo>
                    <a:pt x="111181" y="13985"/>
                    <a:pt x="118820" y="11618"/>
                    <a:pt x="118820" y="8952"/>
                  </a:cubicBezTo>
                  <a:cubicBezTo>
                    <a:pt x="118820" y="4019"/>
                    <a:pt x="92223" y="0"/>
                    <a:pt x="59420" y="0"/>
                  </a:cubicBezTo>
                  <a:close/>
                </a:path>
              </a:pathLst>
            </a:custGeom>
            <a:solidFill>
              <a:srgbClr val="007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14" name="Google Shape;85;p18">
              <a:extLst>
                <a:ext uri="{FF2B5EF4-FFF2-40B4-BE49-F238E27FC236}">
                  <a16:creationId xmlns:a16="http://schemas.microsoft.com/office/drawing/2014/main" id="{6AE38BA4-A793-4DBC-BAD7-66D89AD5E8C5}"/>
                </a:ext>
              </a:extLst>
            </p:cNvPr>
            <p:cNvSpPr/>
            <p:nvPr/>
          </p:nvSpPr>
          <p:spPr>
            <a:xfrm>
              <a:off x="1560899" y="4035701"/>
              <a:ext cx="2493878" cy="314944"/>
            </a:xfrm>
            <a:custGeom>
              <a:avLst/>
              <a:gdLst/>
              <a:ahLst/>
              <a:cxnLst/>
              <a:rect l="l" t="t" r="r" b="b"/>
              <a:pathLst>
                <a:path w="62225" h="8037" extrusionOk="0">
                  <a:moveTo>
                    <a:pt x="31112" y="0"/>
                  </a:moveTo>
                  <a:cubicBezTo>
                    <a:pt x="13945" y="0"/>
                    <a:pt x="0" y="1989"/>
                    <a:pt x="0" y="4476"/>
                  </a:cubicBezTo>
                  <a:cubicBezTo>
                    <a:pt x="0" y="5928"/>
                    <a:pt x="4894" y="7221"/>
                    <a:pt x="12433" y="8037"/>
                  </a:cubicBezTo>
                  <a:cubicBezTo>
                    <a:pt x="17645" y="7480"/>
                    <a:pt x="24110" y="7142"/>
                    <a:pt x="31112" y="7142"/>
                  </a:cubicBezTo>
                  <a:cubicBezTo>
                    <a:pt x="38134" y="7142"/>
                    <a:pt x="44599" y="7480"/>
                    <a:pt x="49791" y="8037"/>
                  </a:cubicBezTo>
                  <a:cubicBezTo>
                    <a:pt x="57351" y="7221"/>
                    <a:pt x="62224" y="5928"/>
                    <a:pt x="62224" y="4476"/>
                  </a:cubicBezTo>
                  <a:cubicBezTo>
                    <a:pt x="62224" y="1989"/>
                    <a:pt x="48299" y="0"/>
                    <a:pt x="31112" y="0"/>
                  </a:cubicBezTo>
                  <a:close/>
                </a:path>
              </a:pathLst>
            </a:custGeom>
            <a:solidFill>
              <a:srgbClr val="003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15" name="Google Shape;86;p18">
              <a:extLst>
                <a:ext uri="{FF2B5EF4-FFF2-40B4-BE49-F238E27FC236}">
                  <a16:creationId xmlns:a16="http://schemas.microsoft.com/office/drawing/2014/main" id="{B2CA5FBC-CCE7-41F2-A022-0940DCF4C9D0}"/>
                </a:ext>
              </a:extLst>
            </p:cNvPr>
            <p:cNvSpPr/>
            <p:nvPr/>
          </p:nvSpPr>
          <p:spPr>
            <a:xfrm>
              <a:off x="1319021" y="3136438"/>
              <a:ext cx="2986188" cy="435795"/>
            </a:xfrm>
            <a:custGeom>
              <a:avLst/>
              <a:gdLst/>
              <a:ahLst/>
              <a:cxnLst/>
              <a:rect l="l" t="t" r="r" b="b"/>
              <a:pathLst>
                <a:path w="89100" h="11121" extrusionOk="0">
                  <a:moveTo>
                    <a:pt x="44560" y="0"/>
                  </a:moveTo>
                  <a:cubicBezTo>
                    <a:pt x="19953" y="0"/>
                    <a:pt x="1" y="2725"/>
                    <a:pt x="1" y="6127"/>
                  </a:cubicBezTo>
                  <a:cubicBezTo>
                    <a:pt x="1" y="8196"/>
                    <a:pt x="7440" y="10026"/>
                    <a:pt x="18839" y="11120"/>
                  </a:cubicBezTo>
                  <a:cubicBezTo>
                    <a:pt x="26120" y="10424"/>
                    <a:pt x="34972" y="10006"/>
                    <a:pt x="44560" y="10006"/>
                  </a:cubicBezTo>
                  <a:cubicBezTo>
                    <a:pt x="54129" y="10006"/>
                    <a:pt x="63001" y="10424"/>
                    <a:pt x="70262" y="11120"/>
                  </a:cubicBezTo>
                  <a:cubicBezTo>
                    <a:pt x="81660" y="10026"/>
                    <a:pt x="89100" y="8196"/>
                    <a:pt x="89100" y="6127"/>
                  </a:cubicBezTo>
                  <a:cubicBezTo>
                    <a:pt x="89100" y="2745"/>
                    <a:pt x="69167" y="0"/>
                    <a:pt x="44560" y="0"/>
                  </a:cubicBezTo>
                  <a:close/>
                </a:path>
              </a:pathLst>
            </a:custGeom>
            <a:solidFill>
              <a:srgbClr val="00747A"/>
            </a:solidFill>
            <a:ln>
              <a:noFill/>
            </a:ln>
          </p:spPr>
          <p:txBody>
            <a:bodyPr spcFirstLastPara="1" wrap="square" lIns="91425" tIns="162000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16" name="Google Shape;87;p18">
              <a:extLst>
                <a:ext uri="{FF2B5EF4-FFF2-40B4-BE49-F238E27FC236}">
                  <a16:creationId xmlns:a16="http://schemas.microsoft.com/office/drawing/2014/main" id="{18B6C1D6-1CBF-4447-B61C-A77C80C3B11B}"/>
                </a:ext>
              </a:extLst>
            </p:cNvPr>
            <p:cNvSpPr/>
            <p:nvPr/>
          </p:nvSpPr>
          <p:spPr>
            <a:xfrm>
              <a:off x="2636078" y="3203053"/>
              <a:ext cx="352075" cy="164505"/>
            </a:xfrm>
            <a:custGeom>
              <a:avLst/>
              <a:gdLst/>
              <a:ahLst/>
              <a:cxnLst/>
              <a:rect l="l" t="t" r="r" b="b"/>
              <a:pathLst>
                <a:path w="10505" h="4198" extrusionOk="0">
                  <a:moveTo>
                    <a:pt x="10445" y="0"/>
                  </a:moveTo>
                  <a:cubicBezTo>
                    <a:pt x="7819" y="60"/>
                    <a:pt x="5113" y="100"/>
                    <a:pt x="2368" y="100"/>
                  </a:cubicBezTo>
                  <a:lnTo>
                    <a:pt x="1" y="100"/>
                  </a:lnTo>
                  <a:lnTo>
                    <a:pt x="10504" y="4198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grpSp>
          <p:nvGrpSpPr>
            <p:cNvPr id="217" name="Google Shape;88;p18">
              <a:extLst>
                <a:ext uri="{FF2B5EF4-FFF2-40B4-BE49-F238E27FC236}">
                  <a16:creationId xmlns:a16="http://schemas.microsoft.com/office/drawing/2014/main" id="{8633ED35-9B89-441F-BAE9-1C69A75583D9}"/>
                </a:ext>
              </a:extLst>
            </p:cNvPr>
            <p:cNvGrpSpPr/>
            <p:nvPr/>
          </p:nvGrpSpPr>
          <p:grpSpPr>
            <a:xfrm>
              <a:off x="2139227" y="1474092"/>
              <a:ext cx="1291890" cy="4076104"/>
              <a:chOff x="3111727" y="696039"/>
              <a:chExt cx="581100" cy="3864808"/>
            </a:xfrm>
          </p:grpSpPr>
          <p:sp>
            <p:nvSpPr>
              <p:cNvPr id="222" name="Google Shape;89;p18">
                <a:extLst>
                  <a:ext uri="{FF2B5EF4-FFF2-40B4-BE49-F238E27FC236}">
                    <a16:creationId xmlns:a16="http://schemas.microsoft.com/office/drawing/2014/main" id="{B8D168C0-4874-47F2-A9E6-F549C5027E0C}"/>
                  </a:ext>
                </a:extLst>
              </p:cNvPr>
              <p:cNvSpPr/>
              <p:nvPr/>
            </p:nvSpPr>
            <p:spPr>
              <a:xfrm rot="10800000">
                <a:off x="3111727" y="4214647"/>
                <a:ext cx="581100" cy="346200"/>
              </a:xfrm>
              <a:prstGeom prst="triangle">
                <a:avLst>
                  <a:gd name="adj" fmla="val 5074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  <p:sp>
            <p:nvSpPr>
              <p:cNvPr id="223" name="Google Shape;90;p18">
                <a:extLst>
                  <a:ext uri="{FF2B5EF4-FFF2-40B4-BE49-F238E27FC236}">
                    <a16:creationId xmlns:a16="http://schemas.microsoft.com/office/drawing/2014/main" id="{E7BC3573-8B17-4886-999C-42EE139BF3C2}"/>
                  </a:ext>
                </a:extLst>
              </p:cNvPr>
              <p:cNvSpPr/>
              <p:nvPr/>
            </p:nvSpPr>
            <p:spPr>
              <a:xfrm>
                <a:off x="3184511" y="696039"/>
                <a:ext cx="439075" cy="35247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</p:grpSp>
        <p:sp>
          <p:nvSpPr>
            <p:cNvPr id="218" name="Google Shape;92;p18">
              <a:extLst>
                <a:ext uri="{FF2B5EF4-FFF2-40B4-BE49-F238E27FC236}">
                  <a16:creationId xmlns:a16="http://schemas.microsoft.com/office/drawing/2014/main" id="{50003573-5E55-4397-A93E-DD5219A27891}"/>
                </a:ext>
              </a:extLst>
            </p:cNvPr>
            <p:cNvSpPr/>
            <p:nvPr/>
          </p:nvSpPr>
          <p:spPr>
            <a:xfrm>
              <a:off x="844314" y="2430345"/>
              <a:ext cx="3935602" cy="825545"/>
            </a:xfrm>
            <a:custGeom>
              <a:avLst/>
              <a:gdLst/>
              <a:ahLst/>
              <a:cxnLst/>
              <a:rect l="l" t="t" r="r" b="b"/>
              <a:pathLst>
                <a:path w="117428" h="21067" extrusionOk="0">
                  <a:moveTo>
                    <a:pt x="117427" y="0"/>
                  </a:moveTo>
                  <a:lnTo>
                    <a:pt x="117427" y="0"/>
                  </a:lnTo>
                  <a:cubicBezTo>
                    <a:pt x="113469" y="4357"/>
                    <a:pt x="88682" y="7699"/>
                    <a:pt x="58704" y="7699"/>
                  </a:cubicBezTo>
                  <a:cubicBezTo>
                    <a:pt x="28766" y="7699"/>
                    <a:pt x="4019" y="4357"/>
                    <a:pt x="1" y="20"/>
                  </a:cubicBezTo>
                  <a:lnTo>
                    <a:pt x="1" y="20"/>
                  </a:lnTo>
                  <a:lnTo>
                    <a:pt x="7839" y="13886"/>
                  </a:lnTo>
                  <a:cubicBezTo>
                    <a:pt x="9569" y="17904"/>
                    <a:pt x="31670" y="21067"/>
                    <a:pt x="58704" y="21067"/>
                  </a:cubicBezTo>
                  <a:cubicBezTo>
                    <a:pt x="85718" y="21067"/>
                    <a:pt x="107839" y="17904"/>
                    <a:pt x="109550" y="13886"/>
                  </a:cubicBezTo>
                  <a:lnTo>
                    <a:pt x="109669" y="13886"/>
                  </a:lnTo>
                  <a:lnTo>
                    <a:pt x="117427" y="0"/>
                  </a:lnTo>
                  <a:close/>
                </a:path>
              </a:pathLst>
            </a:custGeom>
            <a:solidFill>
              <a:srgbClr val="00B0B2"/>
            </a:solidFill>
            <a:ln>
              <a:noFill/>
            </a:ln>
          </p:spPr>
          <p:txBody>
            <a:bodyPr spcFirstLastPara="1" wrap="square" lIns="91425" tIns="243000" rIns="91425" bIns="91425" anchor="ctr" anchorCtr="0">
              <a:noAutofit/>
            </a:bodyPr>
            <a:lstStyle/>
            <a:p>
              <a:pPr algn="ctr"/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99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набор</a:t>
              </a:r>
            </a:p>
          </p:txBody>
        </p:sp>
        <p:sp>
          <p:nvSpPr>
            <p:cNvPr id="219" name="Google Shape;94;p18">
              <a:extLst>
                <a:ext uri="{FF2B5EF4-FFF2-40B4-BE49-F238E27FC236}">
                  <a16:creationId xmlns:a16="http://schemas.microsoft.com/office/drawing/2014/main" id="{6577C92D-DF95-47DF-80ED-66CA9AD64A8A}"/>
                </a:ext>
              </a:extLst>
            </p:cNvPr>
            <p:cNvSpPr/>
            <p:nvPr/>
          </p:nvSpPr>
          <p:spPr>
            <a:xfrm>
              <a:off x="1319356" y="3387447"/>
              <a:ext cx="2985518" cy="762416"/>
            </a:xfrm>
            <a:custGeom>
              <a:avLst/>
              <a:gdLst/>
              <a:ahLst/>
              <a:cxnLst/>
              <a:rect l="l" t="t" r="r" b="b"/>
              <a:pathLst>
                <a:path w="89080" h="19456" extrusionOk="0">
                  <a:moveTo>
                    <a:pt x="89080" y="1"/>
                  </a:moveTo>
                  <a:lnTo>
                    <a:pt x="89080" y="1"/>
                  </a:lnTo>
                  <a:cubicBezTo>
                    <a:pt x="86076" y="3303"/>
                    <a:pt x="67278" y="5849"/>
                    <a:pt x="44540" y="5849"/>
                  </a:cubicBezTo>
                  <a:cubicBezTo>
                    <a:pt x="21823" y="5849"/>
                    <a:pt x="3064" y="3303"/>
                    <a:pt x="0" y="20"/>
                  </a:cubicBezTo>
                  <a:lnTo>
                    <a:pt x="0" y="20"/>
                  </a:lnTo>
                  <a:lnTo>
                    <a:pt x="7977" y="14005"/>
                  </a:lnTo>
                  <a:cubicBezTo>
                    <a:pt x="9211" y="17049"/>
                    <a:pt x="25105" y="19456"/>
                    <a:pt x="44540" y="19456"/>
                  </a:cubicBezTo>
                  <a:cubicBezTo>
                    <a:pt x="63955" y="19456"/>
                    <a:pt x="79850" y="17049"/>
                    <a:pt x="81083" y="14005"/>
                  </a:cubicBezTo>
                  <a:lnTo>
                    <a:pt x="89080" y="1"/>
                  </a:ln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216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36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подписали </a:t>
              </a:r>
            </a:p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целевой договор</a:t>
              </a:r>
            </a:p>
          </p:txBody>
        </p:sp>
        <p:sp>
          <p:nvSpPr>
            <p:cNvPr id="220" name="Google Shape;95;p18">
              <a:extLst>
                <a:ext uri="{FF2B5EF4-FFF2-40B4-BE49-F238E27FC236}">
                  <a16:creationId xmlns:a16="http://schemas.microsoft.com/office/drawing/2014/main" id="{21837A55-F09B-4ABB-B58F-53B8CBB56DA1}"/>
                </a:ext>
              </a:extLst>
            </p:cNvPr>
            <p:cNvSpPr/>
            <p:nvPr/>
          </p:nvSpPr>
          <p:spPr>
            <a:xfrm>
              <a:off x="1560900" y="4210329"/>
              <a:ext cx="2493877" cy="683689"/>
            </a:xfrm>
            <a:custGeom>
              <a:avLst/>
              <a:gdLst/>
              <a:ahLst/>
              <a:cxnLst/>
              <a:rect l="l" t="t" r="r" b="b"/>
              <a:pathLst>
                <a:path w="62225" h="17447" extrusionOk="0">
                  <a:moveTo>
                    <a:pt x="62224" y="0"/>
                  </a:moveTo>
                  <a:cubicBezTo>
                    <a:pt x="60136" y="2308"/>
                    <a:pt x="47006" y="4098"/>
                    <a:pt x="31112" y="4098"/>
                  </a:cubicBezTo>
                  <a:cubicBezTo>
                    <a:pt x="15258" y="4098"/>
                    <a:pt x="2129" y="2328"/>
                    <a:pt x="0" y="20"/>
                  </a:cubicBezTo>
                  <a:lnTo>
                    <a:pt x="0" y="20"/>
                  </a:lnTo>
                  <a:lnTo>
                    <a:pt x="7977" y="13647"/>
                  </a:lnTo>
                  <a:cubicBezTo>
                    <a:pt x="8753" y="15755"/>
                    <a:pt x="18819" y="17446"/>
                    <a:pt x="31112" y="17446"/>
                  </a:cubicBezTo>
                  <a:cubicBezTo>
                    <a:pt x="43406" y="17446"/>
                    <a:pt x="53472" y="15755"/>
                    <a:pt x="54247" y="13647"/>
                  </a:cubicBezTo>
                  <a:lnTo>
                    <a:pt x="62224" y="0"/>
                  </a:lnTo>
                  <a:close/>
                </a:path>
              </a:pathLst>
            </a:custGeom>
            <a:solidFill>
              <a:srgbClr val="004561"/>
            </a:solidFill>
            <a:ln>
              <a:noFill/>
            </a:ln>
          </p:spPr>
          <p:txBody>
            <a:bodyPr spcFirstLastPara="1" wrap="square" lIns="91425" tIns="189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31  чел.-</a:t>
              </a:r>
              <a:r>
                <a:rPr lang="ru-RU" sz="675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трудоустроено</a:t>
              </a:r>
              <a:endParaRPr lang="ru-RU" sz="713" dirty="0">
                <a:solidFill>
                  <a:schemeClr val="lt1"/>
                </a:solidFill>
                <a:latin typeface="Gilroy Medium" panose="00000600000000000000" pitchFamily="2" charset="-52"/>
                <a:ea typeface="Roboto"/>
                <a:sym typeface="Roboto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F5A47415-7318-423D-A779-0DDE470595B3}"/>
                </a:ext>
              </a:extLst>
            </p:cNvPr>
            <p:cNvSpPr txBox="1"/>
            <p:nvPr/>
          </p:nvSpPr>
          <p:spPr>
            <a:xfrm>
              <a:off x="2197048" y="1628528"/>
              <a:ext cx="1184127" cy="759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7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2 ПОТОК</a:t>
              </a:r>
            </a:p>
            <a:p>
              <a:pPr algn="ctr"/>
              <a:r>
                <a:rPr lang="ru-RU" sz="6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2022 г.</a:t>
              </a:r>
              <a:endParaRPr lang="ru-RU" sz="675" dirty="0">
                <a:solidFill>
                  <a:srgbClr val="003348"/>
                </a:solidFill>
                <a:latin typeface="Gilroy Medium" panose="00000600000000000000" pitchFamily="2" charset="-52"/>
              </a:endParaRPr>
            </a:p>
          </p:txBody>
        </p:sp>
      </p:grp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79E06D14-3118-44B7-A035-1B92C4189E1A}"/>
              </a:ext>
            </a:extLst>
          </p:cNvPr>
          <p:cNvGrpSpPr/>
          <p:nvPr/>
        </p:nvGrpSpPr>
        <p:grpSpPr>
          <a:xfrm>
            <a:off x="5288055" y="1923678"/>
            <a:ext cx="1760173" cy="2148482"/>
            <a:chOff x="820988" y="1474092"/>
            <a:chExt cx="3982255" cy="4076104"/>
          </a:xfrm>
        </p:grpSpPr>
        <p:sp>
          <p:nvSpPr>
            <p:cNvPr id="225" name="Google Shape;84;p18">
              <a:extLst>
                <a:ext uri="{FF2B5EF4-FFF2-40B4-BE49-F238E27FC236}">
                  <a16:creationId xmlns:a16="http://schemas.microsoft.com/office/drawing/2014/main" id="{3EDEA14C-8A40-4669-9A2F-521951AA00F6}"/>
                </a:ext>
              </a:extLst>
            </p:cNvPr>
            <p:cNvSpPr/>
            <p:nvPr/>
          </p:nvSpPr>
          <p:spPr>
            <a:xfrm>
              <a:off x="820988" y="2031200"/>
              <a:ext cx="3982255" cy="612761"/>
            </a:xfrm>
            <a:custGeom>
              <a:avLst/>
              <a:gdLst/>
              <a:ahLst/>
              <a:cxnLst/>
              <a:rect l="l" t="t" r="r" b="b"/>
              <a:pathLst>
                <a:path w="118820" h="15637" extrusionOk="0">
                  <a:moveTo>
                    <a:pt x="59420" y="0"/>
                  </a:moveTo>
                  <a:cubicBezTo>
                    <a:pt x="26597" y="0"/>
                    <a:pt x="1" y="4019"/>
                    <a:pt x="1" y="8952"/>
                  </a:cubicBezTo>
                  <a:cubicBezTo>
                    <a:pt x="1" y="11618"/>
                    <a:pt x="7659" y="13985"/>
                    <a:pt x="19794" y="15636"/>
                  </a:cubicBezTo>
                  <a:cubicBezTo>
                    <a:pt x="30317" y="14204"/>
                    <a:pt x="44182" y="13348"/>
                    <a:pt x="59420" y="13348"/>
                  </a:cubicBezTo>
                  <a:cubicBezTo>
                    <a:pt x="74638" y="13348"/>
                    <a:pt x="88523" y="14204"/>
                    <a:pt x="99027" y="15636"/>
                  </a:cubicBezTo>
                  <a:cubicBezTo>
                    <a:pt x="111181" y="13985"/>
                    <a:pt x="118820" y="11618"/>
                    <a:pt x="118820" y="8952"/>
                  </a:cubicBezTo>
                  <a:cubicBezTo>
                    <a:pt x="118820" y="4019"/>
                    <a:pt x="92223" y="0"/>
                    <a:pt x="59420" y="0"/>
                  </a:cubicBezTo>
                  <a:close/>
                </a:path>
              </a:pathLst>
            </a:custGeom>
            <a:solidFill>
              <a:srgbClr val="007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26" name="Google Shape;85;p18">
              <a:extLst>
                <a:ext uri="{FF2B5EF4-FFF2-40B4-BE49-F238E27FC236}">
                  <a16:creationId xmlns:a16="http://schemas.microsoft.com/office/drawing/2014/main" id="{602E2335-9094-48CA-9250-000C8D03550E}"/>
                </a:ext>
              </a:extLst>
            </p:cNvPr>
            <p:cNvSpPr/>
            <p:nvPr/>
          </p:nvSpPr>
          <p:spPr>
            <a:xfrm>
              <a:off x="1551592" y="4052857"/>
              <a:ext cx="2480679" cy="314944"/>
            </a:xfrm>
            <a:custGeom>
              <a:avLst/>
              <a:gdLst/>
              <a:ahLst/>
              <a:cxnLst/>
              <a:rect l="l" t="t" r="r" b="b"/>
              <a:pathLst>
                <a:path w="62225" h="8037" extrusionOk="0">
                  <a:moveTo>
                    <a:pt x="31112" y="0"/>
                  </a:moveTo>
                  <a:cubicBezTo>
                    <a:pt x="13945" y="0"/>
                    <a:pt x="0" y="1989"/>
                    <a:pt x="0" y="4476"/>
                  </a:cubicBezTo>
                  <a:cubicBezTo>
                    <a:pt x="0" y="5928"/>
                    <a:pt x="4894" y="7221"/>
                    <a:pt x="12433" y="8037"/>
                  </a:cubicBezTo>
                  <a:cubicBezTo>
                    <a:pt x="17645" y="7480"/>
                    <a:pt x="24110" y="7142"/>
                    <a:pt x="31112" y="7142"/>
                  </a:cubicBezTo>
                  <a:cubicBezTo>
                    <a:pt x="38134" y="7142"/>
                    <a:pt x="44599" y="7480"/>
                    <a:pt x="49791" y="8037"/>
                  </a:cubicBezTo>
                  <a:cubicBezTo>
                    <a:pt x="57351" y="7221"/>
                    <a:pt x="62224" y="5928"/>
                    <a:pt x="62224" y="4476"/>
                  </a:cubicBezTo>
                  <a:cubicBezTo>
                    <a:pt x="62224" y="1989"/>
                    <a:pt x="48299" y="0"/>
                    <a:pt x="31112" y="0"/>
                  </a:cubicBezTo>
                  <a:close/>
                </a:path>
              </a:pathLst>
            </a:custGeom>
            <a:solidFill>
              <a:srgbClr val="003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27" name="Google Shape;86;p18">
              <a:extLst>
                <a:ext uri="{FF2B5EF4-FFF2-40B4-BE49-F238E27FC236}">
                  <a16:creationId xmlns:a16="http://schemas.microsoft.com/office/drawing/2014/main" id="{2EE5FD65-AB39-42AD-93D0-2FC786D050C0}"/>
                </a:ext>
              </a:extLst>
            </p:cNvPr>
            <p:cNvSpPr/>
            <p:nvPr/>
          </p:nvSpPr>
          <p:spPr>
            <a:xfrm>
              <a:off x="1319021" y="3136438"/>
              <a:ext cx="2986188" cy="435795"/>
            </a:xfrm>
            <a:custGeom>
              <a:avLst/>
              <a:gdLst/>
              <a:ahLst/>
              <a:cxnLst/>
              <a:rect l="l" t="t" r="r" b="b"/>
              <a:pathLst>
                <a:path w="89100" h="11121" extrusionOk="0">
                  <a:moveTo>
                    <a:pt x="44560" y="0"/>
                  </a:moveTo>
                  <a:cubicBezTo>
                    <a:pt x="19953" y="0"/>
                    <a:pt x="1" y="2725"/>
                    <a:pt x="1" y="6127"/>
                  </a:cubicBezTo>
                  <a:cubicBezTo>
                    <a:pt x="1" y="8196"/>
                    <a:pt x="7440" y="10026"/>
                    <a:pt x="18839" y="11120"/>
                  </a:cubicBezTo>
                  <a:cubicBezTo>
                    <a:pt x="26120" y="10424"/>
                    <a:pt x="34972" y="10006"/>
                    <a:pt x="44560" y="10006"/>
                  </a:cubicBezTo>
                  <a:cubicBezTo>
                    <a:pt x="54129" y="10006"/>
                    <a:pt x="63001" y="10424"/>
                    <a:pt x="70262" y="11120"/>
                  </a:cubicBezTo>
                  <a:cubicBezTo>
                    <a:pt x="81660" y="10026"/>
                    <a:pt x="89100" y="8196"/>
                    <a:pt x="89100" y="6127"/>
                  </a:cubicBezTo>
                  <a:cubicBezTo>
                    <a:pt x="89100" y="2745"/>
                    <a:pt x="69167" y="0"/>
                    <a:pt x="44560" y="0"/>
                  </a:cubicBezTo>
                  <a:close/>
                </a:path>
              </a:pathLst>
            </a:custGeom>
            <a:solidFill>
              <a:srgbClr val="00747A"/>
            </a:solidFill>
            <a:ln>
              <a:noFill/>
            </a:ln>
          </p:spPr>
          <p:txBody>
            <a:bodyPr spcFirstLastPara="1" wrap="square" lIns="91425" tIns="162000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28" name="Google Shape;87;p18">
              <a:extLst>
                <a:ext uri="{FF2B5EF4-FFF2-40B4-BE49-F238E27FC236}">
                  <a16:creationId xmlns:a16="http://schemas.microsoft.com/office/drawing/2014/main" id="{FAC7CE03-48C0-4EB1-8B04-B8AE35A3A8AC}"/>
                </a:ext>
              </a:extLst>
            </p:cNvPr>
            <p:cNvSpPr/>
            <p:nvPr/>
          </p:nvSpPr>
          <p:spPr>
            <a:xfrm>
              <a:off x="2636078" y="3203053"/>
              <a:ext cx="352075" cy="164505"/>
            </a:xfrm>
            <a:custGeom>
              <a:avLst/>
              <a:gdLst/>
              <a:ahLst/>
              <a:cxnLst/>
              <a:rect l="l" t="t" r="r" b="b"/>
              <a:pathLst>
                <a:path w="10505" h="4198" extrusionOk="0">
                  <a:moveTo>
                    <a:pt x="10445" y="0"/>
                  </a:moveTo>
                  <a:cubicBezTo>
                    <a:pt x="7819" y="60"/>
                    <a:pt x="5113" y="100"/>
                    <a:pt x="2368" y="100"/>
                  </a:cubicBezTo>
                  <a:lnTo>
                    <a:pt x="1" y="100"/>
                  </a:lnTo>
                  <a:lnTo>
                    <a:pt x="10504" y="4198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grpSp>
          <p:nvGrpSpPr>
            <p:cNvPr id="229" name="Google Shape;88;p18">
              <a:extLst>
                <a:ext uri="{FF2B5EF4-FFF2-40B4-BE49-F238E27FC236}">
                  <a16:creationId xmlns:a16="http://schemas.microsoft.com/office/drawing/2014/main" id="{31354510-9FC0-4D20-9153-36CBB5A3B2F6}"/>
                </a:ext>
              </a:extLst>
            </p:cNvPr>
            <p:cNvGrpSpPr/>
            <p:nvPr/>
          </p:nvGrpSpPr>
          <p:grpSpPr>
            <a:xfrm>
              <a:off x="2139227" y="1474092"/>
              <a:ext cx="1291890" cy="4076104"/>
              <a:chOff x="3111727" y="696039"/>
              <a:chExt cx="581100" cy="3864808"/>
            </a:xfrm>
          </p:grpSpPr>
          <p:sp>
            <p:nvSpPr>
              <p:cNvPr id="234" name="Google Shape;89;p18">
                <a:extLst>
                  <a:ext uri="{FF2B5EF4-FFF2-40B4-BE49-F238E27FC236}">
                    <a16:creationId xmlns:a16="http://schemas.microsoft.com/office/drawing/2014/main" id="{5E0B2709-0A2A-47F7-9D2B-218BD79C8009}"/>
                  </a:ext>
                </a:extLst>
              </p:cNvPr>
              <p:cNvSpPr/>
              <p:nvPr/>
            </p:nvSpPr>
            <p:spPr>
              <a:xfrm rot="10800000">
                <a:off x="3111727" y="4214647"/>
                <a:ext cx="581100" cy="346200"/>
              </a:xfrm>
              <a:prstGeom prst="triangle">
                <a:avLst>
                  <a:gd name="adj" fmla="val 5074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  <p:sp>
            <p:nvSpPr>
              <p:cNvPr id="235" name="Google Shape;90;p18">
                <a:extLst>
                  <a:ext uri="{FF2B5EF4-FFF2-40B4-BE49-F238E27FC236}">
                    <a16:creationId xmlns:a16="http://schemas.microsoft.com/office/drawing/2014/main" id="{4C0F468B-1C7F-4D58-92B9-3B16505434D8}"/>
                  </a:ext>
                </a:extLst>
              </p:cNvPr>
              <p:cNvSpPr/>
              <p:nvPr/>
            </p:nvSpPr>
            <p:spPr>
              <a:xfrm>
                <a:off x="3184511" y="696039"/>
                <a:ext cx="439075" cy="35247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 dirty="0">
                  <a:latin typeface="Gilroy Medium" panose="00000600000000000000" pitchFamily="2" charset="-52"/>
                </a:endParaRPr>
              </a:p>
            </p:txBody>
          </p:sp>
        </p:grpSp>
        <p:sp>
          <p:nvSpPr>
            <p:cNvPr id="230" name="Google Shape;92;p18">
              <a:extLst>
                <a:ext uri="{FF2B5EF4-FFF2-40B4-BE49-F238E27FC236}">
                  <a16:creationId xmlns:a16="http://schemas.microsoft.com/office/drawing/2014/main" id="{9798A50A-6411-4FFF-AE11-8DC2CCE0EB32}"/>
                </a:ext>
              </a:extLst>
            </p:cNvPr>
            <p:cNvSpPr/>
            <p:nvPr/>
          </p:nvSpPr>
          <p:spPr>
            <a:xfrm>
              <a:off x="844314" y="2430345"/>
              <a:ext cx="3935602" cy="825545"/>
            </a:xfrm>
            <a:custGeom>
              <a:avLst/>
              <a:gdLst/>
              <a:ahLst/>
              <a:cxnLst/>
              <a:rect l="l" t="t" r="r" b="b"/>
              <a:pathLst>
                <a:path w="117428" h="21067" extrusionOk="0">
                  <a:moveTo>
                    <a:pt x="117427" y="0"/>
                  </a:moveTo>
                  <a:lnTo>
                    <a:pt x="117427" y="0"/>
                  </a:lnTo>
                  <a:cubicBezTo>
                    <a:pt x="113469" y="4357"/>
                    <a:pt x="88682" y="7699"/>
                    <a:pt x="58704" y="7699"/>
                  </a:cubicBezTo>
                  <a:cubicBezTo>
                    <a:pt x="28766" y="7699"/>
                    <a:pt x="4019" y="4357"/>
                    <a:pt x="1" y="20"/>
                  </a:cubicBezTo>
                  <a:lnTo>
                    <a:pt x="1" y="20"/>
                  </a:lnTo>
                  <a:lnTo>
                    <a:pt x="7839" y="13886"/>
                  </a:lnTo>
                  <a:cubicBezTo>
                    <a:pt x="9569" y="17904"/>
                    <a:pt x="31670" y="21067"/>
                    <a:pt x="58704" y="21067"/>
                  </a:cubicBezTo>
                  <a:cubicBezTo>
                    <a:pt x="85718" y="21067"/>
                    <a:pt x="107839" y="17904"/>
                    <a:pt x="109550" y="13886"/>
                  </a:cubicBezTo>
                  <a:lnTo>
                    <a:pt x="109669" y="13886"/>
                  </a:lnTo>
                  <a:lnTo>
                    <a:pt x="117427" y="0"/>
                  </a:lnTo>
                  <a:close/>
                </a:path>
              </a:pathLst>
            </a:custGeom>
            <a:solidFill>
              <a:srgbClr val="00B0B2"/>
            </a:solidFill>
            <a:ln>
              <a:noFill/>
            </a:ln>
          </p:spPr>
          <p:txBody>
            <a:bodyPr spcFirstLastPara="1" wrap="square" lIns="91425" tIns="243000" rIns="91425" bIns="91425" anchor="ctr" anchorCtr="0">
              <a:noAutofit/>
            </a:bodyPr>
            <a:lstStyle/>
            <a:p>
              <a:pPr algn="ctr"/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126 чел.</a:t>
              </a:r>
              <a:r>
                <a:rPr lang="ru-RU" sz="750" dirty="0">
                  <a:solidFill>
                    <a:schemeClr val="lt1"/>
                  </a:solidFill>
                  <a:latin typeface="+mj-lt"/>
                  <a:ea typeface="Roboto"/>
                  <a:cs typeface="Roboto"/>
                  <a:sym typeface="Roboto"/>
                </a:rPr>
                <a:t>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набор</a:t>
              </a:r>
            </a:p>
          </p:txBody>
        </p:sp>
        <p:sp>
          <p:nvSpPr>
            <p:cNvPr id="231" name="Google Shape;94;p18">
              <a:extLst>
                <a:ext uri="{FF2B5EF4-FFF2-40B4-BE49-F238E27FC236}">
                  <a16:creationId xmlns:a16="http://schemas.microsoft.com/office/drawing/2014/main" id="{9821189F-1A23-4BB2-8D5D-1E6657AB55E5}"/>
                </a:ext>
              </a:extLst>
            </p:cNvPr>
            <p:cNvSpPr/>
            <p:nvPr/>
          </p:nvSpPr>
          <p:spPr>
            <a:xfrm>
              <a:off x="1319356" y="3387447"/>
              <a:ext cx="2985518" cy="762416"/>
            </a:xfrm>
            <a:custGeom>
              <a:avLst/>
              <a:gdLst/>
              <a:ahLst/>
              <a:cxnLst/>
              <a:rect l="l" t="t" r="r" b="b"/>
              <a:pathLst>
                <a:path w="89080" h="19456" extrusionOk="0">
                  <a:moveTo>
                    <a:pt x="89080" y="1"/>
                  </a:moveTo>
                  <a:lnTo>
                    <a:pt x="89080" y="1"/>
                  </a:lnTo>
                  <a:cubicBezTo>
                    <a:pt x="86076" y="3303"/>
                    <a:pt x="67278" y="5849"/>
                    <a:pt x="44540" y="5849"/>
                  </a:cubicBezTo>
                  <a:cubicBezTo>
                    <a:pt x="21823" y="5849"/>
                    <a:pt x="3064" y="3303"/>
                    <a:pt x="0" y="20"/>
                  </a:cubicBezTo>
                  <a:lnTo>
                    <a:pt x="0" y="20"/>
                  </a:lnTo>
                  <a:lnTo>
                    <a:pt x="7977" y="14005"/>
                  </a:lnTo>
                  <a:cubicBezTo>
                    <a:pt x="9211" y="17049"/>
                    <a:pt x="25105" y="19456"/>
                    <a:pt x="44540" y="19456"/>
                  </a:cubicBezTo>
                  <a:cubicBezTo>
                    <a:pt x="63955" y="19456"/>
                    <a:pt x="79850" y="17049"/>
                    <a:pt x="81083" y="14005"/>
                  </a:cubicBezTo>
                  <a:lnTo>
                    <a:pt x="89080" y="1"/>
                  </a:ln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216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53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подписали </a:t>
              </a:r>
            </a:p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целевой договор</a:t>
              </a:r>
            </a:p>
          </p:txBody>
        </p:sp>
        <p:sp>
          <p:nvSpPr>
            <p:cNvPr id="232" name="Google Shape;95;p18">
              <a:extLst>
                <a:ext uri="{FF2B5EF4-FFF2-40B4-BE49-F238E27FC236}">
                  <a16:creationId xmlns:a16="http://schemas.microsoft.com/office/drawing/2014/main" id="{23594FB8-E615-4F70-BAA7-269274F8F4AE}"/>
                </a:ext>
              </a:extLst>
            </p:cNvPr>
            <p:cNvSpPr/>
            <p:nvPr/>
          </p:nvSpPr>
          <p:spPr>
            <a:xfrm>
              <a:off x="1551592" y="4227485"/>
              <a:ext cx="2480677" cy="683689"/>
            </a:xfrm>
            <a:custGeom>
              <a:avLst/>
              <a:gdLst/>
              <a:ahLst/>
              <a:cxnLst/>
              <a:rect l="l" t="t" r="r" b="b"/>
              <a:pathLst>
                <a:path w="62225" h="17447" extrusionOk="0">
                  <a:moveTo>
                    <a:pt x="62224" y="0"/>
                  </a:moveTo>
                  <a:cubicBezTo>
                    <a:pt x="60136" y="2308"/>
                    <a:pt x="47006" y="4098"/>
                    <a:pt x="31112" y="4098"/>
                  </a:cubicBezTo>
                  <a:cubicBezTo>
                    <a:pt x="15258" y="4098"/>
                    <a:pt x="2129" y="2328"/>
                    <a:pt x="0" y="20"/>
                  </a:cubicBezTo>
                  <a:lnTo>
                    <a:pt x="0" y="20"/>
                  </a:lnTo>
                  <a:lnTo>
                    <a:pt x="7977" y="13647"/>
                  </a:lnTo>
                  <a:cubicBezTo>
                    <a:pt x="8753" y="15755"/>
                    <a:pt x="18819" y="17446"/>
                    <a:pt x="31112" y="17446"/>
                  </a:cubicBezTo>
                  <a:cubicBezTo>
                    <a:pt x="43406" y="17446"/>
                    <a:pt x="53472" y="15755"/>
                    <a:pt x="54247" y="13647"/>
                  </a:cubicBezTo>
                  <a:lnTo>
                    <a:pt x="62224" y="0"/>
                  </a:lnTo>
                  <a:close/>
                </a:path>
              </a:pathLst>
            </a:custGeom>
            <a:solidFill>
              <a:srgbClr val="004561"/>
            </a:solidFill>
            <a:ln>
              <a:noFill/>
            </a:ln>
          </p:spPr>
          <p:txBody>
            <a:bodyPr spcFirstLastPara="1" wrap="square" lIns="91425" tIns="189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675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Трудоустройство </a:t>
              </a:r>
            </a:p>
            <a:p>
              <a:pPr algn="ctr">
                <a:lnSpc>
                  <a:spcPct val="80000"/>
                </a:lnSpc>
              </a:pPr>
              <a:r>
                <a:rPr lang="ru-RU" sz="675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в 2025**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4C689D7B-4C33-498E-8A52-A2433EAD4FE1}"/>
                </a:ext>
              </a:extLst>
            </p:cNvPr>
            <p:cNvSpPr txBox="1"/>
            <p:nvPr/>
          </p:nvSpPr>
          <p:spPr>
            <a:xfrm>
              <a:off x="2197048" y="1629387"/>
              <a:ext cx="1188912" cy="78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7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3 ПОТОК</a:t>
              </a:r>
            </a:p>
            <a:p>
              <a:pPr algn="ctr"/>
              <a:r>
                <a:rPr lang="ru-RU" sz="6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2023 г.</a:t>
              </a:r>
              <a:endParaRPr lang="ru-RU" sz="700" dirty="0">
                <a:solidFill>
                  <a:srgbClr val="003348"/>
                </a:solidFill>
                <a:latin typeface="Gilroy Medium" panose="00000600000000000000" pitchFamily="2" charset="-52"/>
              </a:endParaRPr>
            </a:p>
          </p:txBody>
        </p:sp>
      </p:grp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78DDE581-9577-455F-982D-19B7C413398D}"/>
              </a:ext>
            </a:extLst>
          </p:cNvPr>
          <p:cNvGrpSpPr/>
          <p:nvPr/>
        </p:nvGrpSpPr>
        <p:grpSpPr>
          <a:xfrm>
            <a:off x="7083424" y="1923678"/>
            <a:ext cx="1760173" cy="2148482"/>
            <a:chOff x="820988" y="1474092"/>
            <a:chExt cx="3982255" cy="4076104"/>
          </a:xfrm>
        </p:grpSpPr>
        <p:sp>
          <p:nvSpPr>
            <p:cNvPr id="237" name="Google Shape;84;p18">
              <a:extLst>
                <a:ext uri="{FF2B5EF4-FFF2-40B4-BE49-F238E27FC236}">
                  <a16:creationId xmlns:a16="http://schemas.microsoft.com/office/drawing/2014/main" id="{E446FB4D-9344-410F-9FDC-8A5679EF379D}"/>
                </a:ext>
              </a:extLst>
            </p:cNvPr>
            <p:cNvSpPr/>
            <p:nvPr/>
          </p:nvSpPr>
          <p:spPr>
            <a:xfrm>
              <a:off x="820988" y="2031200"/>
              <a:ext cx="3982255" cy="612761"/>
            </a:xfrm>
            <a:custGeom>
              <a:avLst/>
              <a:gdLst/>
              <a:ahLst/>
              <a:cxnLst/>
              <a:rect l="l" t="t" r="r" b="b"/>
              <a:pathLst>
                <a:path w="118820" h="15637" extrusionOk="0">
                  <a:moveTo>
                    <a:pt x="59420" y="0"/>
                  </a:moveTo>
                  <a:cubicBezTo>
                    <a:pt x="26597" y="0"/>
                    <a:pt x="1" y="4019"/>
                    <a:pt x="1" y="8952"/>
                  </a:cubicBezTo>
                  <a:cubicBezTo>
                    <a:pt x="1" y="11618"/>
                    <a:pt x="7659" y="13985"/>
                    <a:pt x="19794" y="15636"/>
                  </a:cubicBezTo>
                  <a:cubicBezTo>
                    <a:pt x="30317" y="14204"/>
                    <a:pt x="44182" y="13348"/>
                    <a:pt x="59420" y="13348"/>
                  </a:cubicBezTo>
                  <a:cubicBezTo>
                    <a:pt x="74638" y="13348"/>
                    <a:pt x="88523" y="14204"/>
                    <a:pt x="99027" y="15636"/>
                  </a:cubicBezTo>
                  <a:cubicBezTo>
                    <a:pt x="111181" y="13985"/>
                    <a:pt x="118820" y="11618"/>
                    <a:pt x="118820" y="8952"/>
                  </a:cubicBezTo>
                  <a:cubicBezTo>
                    <a:pt x="118820" y="4019"/>
                    <a:pt x="92223" y="0"/>
                    <a:pt x="59420" y="0"/>
                  </a:cubicBezTo>
                  <a:close/>
                </a:path>
              </a:pathLst>
            </a:custGeom>
            <a:solidFill>
              <a:srgbClr val="007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38" name="Google Shape;85;p18">
              <a:extLst>
                <a:ext uri="{FF2B5EF4-FFF2-40B4-BE49-F238E27FC236}">
                  <a16:creationId xmlns:a16="http://schemas.microsoft.com/office/drawing/2014/main" id="{3AC9E7F0-A551-4398-9C20-049B66EB8E4C}"/>
                </a:ext>
              </a:extLst>
            </p:cNvPr>
            <p:cNvSpPr/>
            <p:nvPr/>
          </p:nvSpPr>
          <p:spPr>
            <a:xfrm>
              <a:off x="1584447" y="4035701"/>
              <a:ext cx="2480680" cy="314944"/>
            </a:xfrm>
            <a:custGeom>
              <a:avLst/>
              <a:gdLst/>
              <a:ahLst/>
              <a:cxnLst/>
              <a:rect l="l" t="t" r="r" b="b"/>
              <a:pathLst>
                <a:path w="62225" h="8037" extrusionOk="0">
                  <a:moveTo>
                    <a:pt x="31112" y="0"/>
                  </a:moveTo>
                  <a:cubicBezTo>
                    <a:pt x="13945" y="0"/>
                    <a:pt x="0" y="1989"/>
                    <a:pt x="0" y="4476"/>
                  </a:cubicBezTo>
                  <a:cubicBezTo>
                    <a:pt x="0" y="5928"/>
                    <a:pt x="4894" y="7221"/>
                    <a:pt x="12433" y="8037"/>
                  </a:cubicBezTo>
                  <a:cubicBezTo>
                    <a:pt x="17645" y="7480"/>
                    <a:pt x="24110" y="7142"/>
                    <a:pt x="31112" y="7142"/>
                  </a:cubicBezTo>
                  <a:cubicBezTo>
                    <a:pt x="38134" y="7142"/>
                    <a:pt x="44599" y="7480"/>
                    <a:pt x="49791" y="8037"/>
                  </a:cubicBezTo>
                  <a:cubicBezTo>
                    <a:pt x="57351" y="7221"/>
                    <a:pt x="62224" y="5928"/>
                    <a:pt x="62224" y="4476"/>
                  </a:cubicBezTo>
                  <a:cubicBezTo>
                    <a:pt x="62224" y="1989"/>
                    <a:pt x="48299" y="0"/>
                    <a:pt x="31112" y="0"/>
                  </a:cubicBezTo>
                  <a:close/>
                </a:path>
              </a:pathLst>
            </a:custGeom>
            <a:solidFill>
              <a:srgbClr val="003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39" name="Google Shape;86;p18">
              <a:extLst>
                <a:ext uri="{FF2B5EF4-FFF2-40B4-BE49-F238E27FC236}">
                  <a16:creationId xmlns:a16="http://schemas.microsoft.com/office/drawing/2014/main" id="{838D5194-FB65-4D53-A105-05E9FAAE13AA}"/>
                </a:ext>
              </a:extLst>
            </p:cNvPr>
            <p:cNvSpPr/>
            <p:nvPr/>
          </p:nvSpPr>
          <p:spPr>
            <a:xfrm>
              <a:off x="1319021" y="3136438"/>
              <a:ext cx="2986188" cy="435795"/>
            </a:xfrm>
            <a:custGeom>
              <a:avLst/>
              <a:gdLst/>
              <a:ahLst/>
              <a:cxnLst/>
              <a:rect l="l" t="t" r="r" b="b"/>
              <a:pathLst>
                <a:path w="89100" h="11121" extrusionOk="0">
                  <a:moveTo>
                    <a:pt x="44560" y="0"/>
                  </a:moveTo>
                  <a:cubicBezTo>
                    <a:pt x="19953" y="0"/>
                    <a:pt x="1" y="2725"/>
                    <a:pt x="1" y="6127"/>
                  </a:cubicBezTo>
                  <a:cubicBezTo>
                    <a:pt x="1" y="8196"/>
                    <a:pt x="7440" y="10026"/>
                    <a:pt x="18839" y="11120"/>
                  </a:cubicBezTo>
                  <a:cubicBezTo>
                    <a:pt x="26120" y="10424"/>
                    <a:pt x="34972" y="10006"/>
                    <a:pt x="44560" y="10006"/>
                  </a:cubicBezTo>
                  <a:cubicBezTo>
                    <a:pt x="54129" y="10006"/>
                    <a:pt x="63001" y="10424"/>
                    <a:pt x="70262" y="11120"/>
                  </a:cubicBezTo>
                  <a:cubicBezTo>
                    <a:pt x="81660" y="10026"/>
                    <a:pt x="89100" y="8196"/>
                    <a:pt x="89100" y="6127"/>
                  </a:cubicBezTo>
                  <a:cubicBezTo>
                    <a:pt x="89100" y="2745"/>
                    <a:pt x="69167" y="0"/>
                    <a:pt x="44560" y="0"/>
                  </a:cubicBezTo>
                  <a:close/>
                </a:path>
              </a:pathLst>
            </a:custGeom>
            <a:solidFill>
              <a:srgbClr val="00747A"/>
            </a:solidFill>
            <a:ln>
              <a:noFill/>
            </a:ln>
          </p:spPr>
          <p:txBody>
            <a:bodyPr spcFirstLastPara="1" wrap="square" lIns="91425" tIns="162000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sp>
          <p:nvSpPr>
            <p:cNvPr id="240" name="Google Shape;87;p18">
              <a:extLst>
                <a:ext uri="{FF2B5EF4-FFF2-40B4-BE49-F238E27FC236}">
                  <a16:creationId xmlns:a16="http://schemas.microsoft.com/office/drawing/2014/main" id="{DB142D57-3C54-4045-87D7-89C0EA3801C7}"/>
                </a:ext>
              </a:extLst>
            </p:cNvPr>
            <p:cNvSpPr/>
            <p:nvPr/>
          </p:nvSpPr>
          <p:spPr>
            <a:xfrm>
              <a:off x="2636078" y="3203053"/>
              <a:ext cx="352075" cy="164505"/>
            </a:xfrm>
            <a:custGeom>
              <a:avLst/>
              <a:gdLst/>
              <a:ahLst/>
              <a:cxnLst/>
              <a:rect l="l" t="t" r="r" b="b"/>
              <a:pathLst>
                <a:path w="10505" h="4198" extrusionOk="0">
                  <a:moveTo>
                    <a:pt x="10445" y="0"/>
                  </a:moveTo>
                  <a:cubicBezTo>
                    <a:pt x="7819" y="60"/>
                    <a:pt x="5113" y="100"/>
                    <a:pt x="2368" y="100"/>
                  </a:cubicBezTo>
                  <a:lnTo>
                    <a:pt x="1" y="100"/>
                  </a:lnTo>
                  <a:lnTo>
                    <a:pt x="10504" y="4198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200">
                <a:latin typeface="Gilroy Medium" panose="00000600000000000000" pitchFamily="2" charset="-52"/>
              </a:endParaRPr>
            </a:p>
          </p:txBody>
        </p:sp>
        <p:grpSp>
          <p:nvGrpSpPr>
            <p:cNvPr id="241" name="Google Shape;88;p18">
              <a:extLst>
                <a:ext uri="{FF2B5EF4-FFF2-40B4-BE49-F238E27FC236}">
                  <a16:creationId xmlns:a16="http://schemas.microsoft.com/office/drawing/2014/main" id="{1ED80B07-C8DF-4A91-80DE-E42F5D8F202F}"/>
                </a:ext>
              </a:extLst>
            </p:cNvPr>
            <p:cNvGrpSpPr/>
            <p:nvPr/>
          </p:nvGrpSpPr>
          <p:grpSpPr>
            <a:xfrm>
              <a:off x="2139227" y="1474092"/>
              <a:ext cx="1291890" cy="4076104"/>
              <a:chOff x="3111727" y="696039"/>
              <a:chExt cx="581100" cy="3864808"/>
            </a:xfrm>
          </p:grpSpPr>
          <p:sp>
            <p:nvSpPr>
              <p:cNvPr id="246" name="Google Shape;89;p18">
                <a:extLst>
                  <a:ext uri="{FF2B5EF4-FFF2-40B4-BE49-F238E27FC236}">
                    <a16:creationId xmlns:a16="http://schemas.microsoft.com/office/drawing/2014/main" id="{946D653C-EB1F-4D1E-B323-ED2ED82AE53D}"/>
                  </a:ext>
                </a:extLst>
              </p:cNvPr>
              <p:cNvSpPr/>
              <p:nvPr/>
            </p:nvSpPr>
            <p:spPr>
              <a:xfrm rot="10800000">
                <a:off x="3111727" y="4214647"/>
                <a:ext cx="581100" cy="346200"/>
              </a:xfrm>
              <a:prstGeom prst="triangle">
                <a:avLst>
                  <a:gd name="adj" fmla="val 5074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  <p:sp>
            <p:nvSpPr>
              <p:cNvPr id="247" name="Google Shape;90;p18">
                <a:extLst>
                  <a:ext uri="{FF2B5EF4-FFF2-40B4-BE49-F238E27FC236}">
                    <a16:creationId xmlns:a16="http://schemas.microsoft.com/office/drawing/2014/main" id="{61DAD85A-0819-4799-9F4A-7D1BB98FD673}"/>
                  </a:ext>
                </a:extLst>
              </p:cNvPr>
              <p:cNvSpPr/>
              <p:nvPr/>
            </p:nvSpPr>
            <p:spPr>
              <a:xfrm>
                <a:off x="3184511" y="696039"/>
                <a:ext cx="439075" cy="35247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200">
                  <a:latin typeface="Gilroy Medium" panose="00000600000000000000" pitchFamily="2" charset="-52"/>
                </a:endParaRPr>
              </a:p>
            </p:txBody>
          </p:sp>
        </p:grpSp>
        <p:sp>
          <p:nvSpPr>
            <p:cNvPr id="242" name="Google Shape;92;p18">
              <a:extLst>
                <a:ext uri="{FF2B5EF4-FFF2-40B4-BE49-F238E27FC236}">
                  <a16:creationId xmlns:a16="http://schemas.microsoft.com/office/drawing/2014/main" id="{34C99493-C73B-432A-958A-3777805D62B3}"/>
                </a:ext>
              </a:extLst>
            </p:cNvPr>
            <p:cNvSpPr/>
            <p:nvPr/>
          </p:nvSpPr>
          <p:spPr>
            <a:xfrm>
              <a:off x="844314" y="2430345"/>
              <a:ext cx="3935602" cy="825545"/>
            </a:xfrm>
            <a:custGeom>
              <a:avLst/>
              <a:gdLst/>
              <a:ahLst/>
              <a:cxnLst/>
              <a:rect l="l" t="t" r="r" b="b"/>
              <a:pathLst>
                <a:path w="117428" h="21067" extrusionOk="0">
                  <a:moveTo>
                    <a:pt x="117427" y="0"/>
                  </a:moveTo>
                  <a:lnTo>
                    <a:pt x="117427" y="0"/>
                  </a:lnTo>
                  <a:cubicBezTo>
                    <a:pt x="113469" y="4357"/>
                    <a:pt x="88682" y="7699"/>
                    <a:pt x="58704" y="7699"/>
                  </a:cubicBezTo>
                  <a:cubicBezTo>
                    <a:pt x="28766" y="7699"/>
                    <a:pt x="4019" y="4357"/>
                    <a:pt x="1" y="20"/>
                  </a:cubicBezTo>
                  <a:lnTo>
                    <a:pt x="1" y="20"/>
                  </a:lnTo>
                  <a:lnTo>
                    <a:pt x="7839" y="13886"/>
                  </a:lnTo>
                  <a:cubicBezTo>
                    <a:pt x="9569" y="17904"/>
                    <a:pt x="31670" y="21067"/>
                    <a:pt x="58704" y="21067"/>
                  </a:cubicBezTo>
                  <a:cubicBezTo>
                    <a:pt x="85718" y="21067"/>
                    <a:pt x="107839" y="17904"/>
                    <a:pt x="109550" y="13886"/>
                  </a:cubicBezTo>
                  <a:lnTo>
                    <a:pt x="109669" y="13886"/>
                  </a:lnTo>
                  <a:lnTo>
                    <a:pt x="117427" y="0"/>
                  </a:lnTo>
                  <a:close/>
                </a:path>
              </a:pathLst>
            </a:custGeom>
            <a:solidFill>
              <a:srgbClr val="00B0B2"/>
            </a:solidFill>
            <a:ln>
              <a:noFill/>
            </a:ln>
          </p:spPr>
          <p:txBody>
            <a:bodyPr spcFirstLastPara="1" wrap="square" lIns="91425" tIns="243000" rIns="91425" bIns="91425" anchor="ctr" anchorCtr="0">
              <a:noAutofit/>
            </a:bodyPr>
            <a:lstStyle/>
            <a:p>
              <a:pPr algn="ctr"/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124 чел.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набор</a:t>
              </a:r>
            </a:p>
          </p:txBody>
        </p:sp>
        <p:sp>
          <p:nvSpPr>
            <p:cNvPr id="243" name="Google Shape;94;p18">
              <a:extLst>
                <a:ext uri="{FF2B5EF4-FFF2-40B4-BE49-F238E27FC236}">
                  <a16:creationId xmlns:a16="http://schemas.microsoft.com/office/drawing/2014/main" id="{2AE5BA37-D5FF-427C-B070-1D7BCC3A459F}"/>
                </a:ext>
              </a:extLst>
            </p:cNvPr>
            <p:cNvSpPr/>
            <p:nvPr/>
          </p:nvSpPr>
          <p:spPr>
            <a:xfrm>
              <a:off x="1319356" y="3387447"/>
              <a:ext cx="2985518" cy="762416"/>
            </a:xfrm>
            <a:custGeom>
              <a:avLst/>
              <a:gdLst/>
              <a:ahLst/>
              <a:cxnLst/>
              <a:rect l="l" t="t" r="r" b="b"/>
              <a:pathLst>
                <a:path w="89080" h="19456" extrusionOk="0">
                  <a:moveTo>
                    <a:pt x="89080" y="1"/>
                  </a:moveTo>
                  <a:lnTo>
                    <a:pt x="89080" y="1"/>
                  </a:lnTo>
                  <a:cubicBezTo>
                    <a:pt x="86076" y="3303"/>
                    <a:pt x="67278" y="5849"/>
                    <a:pt x="44540" y="5849"/>
                  </a:cubicBezTo>
                  <a:cubicBezTo>
                    <a:pt x="21823" y="5849"/>
                    <a:pt x="3064" y="3303"/>
                    <a:pt x="0" y="20"/>
                  </a:cubicBezTo>
                  <a:lnTo>
                    <a:pt x="0" y="20"/>
                  </a:lnTo>
                  <a:lnTo>
                    <a:pt x="7977" y="14005"/>
                  </a:lnTo>
                  <a:cubicBezTo>
                    <a:pt x="9211" y="17049"/>
                    <a:pt x="25105" y="19456"/>
                    <a:pt x="44540" y="19456"/>
                  </a:cubicBezTo>
                  <a:cubicBezTo>
                    <a:pt x="63955" y="19456"/>
                    <a:pt x="79850" y="17049"/>
                    <a:pt x="81083" y="14005"/>
                  </a:cubicBezTo>
                  <a:lnTo>
                    <a:pt x="89080" y="1"/>
                  </a:ln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216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202</a:t>
              </a:r>
              <a:r>
                <a:rPr lang="en-US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4</a:t>
              </a:r>
              <a:r>
                <a:rPr lang="ru-RU" sz="750" dirty="0">
                  <a:solidFill>
                    <a:schemeClr val="lt1"/>
                  </a:solidFill>
                  <a:latin typeface="Gilroy Bold" panose="00000800000000000000" pitchFamily="2" charset="-52"/>
                  <a:ea typeface="Roboto"/>
                  <a:sym typeface="Roboto"/>
                </a:rPr>
                <a:t> г.</a:t>
              </a:r>
              <a:r>
                <a:rPr lang="ru-RU" sz="750" dirty="0">
                  <a:solidFill>
                    <a:schemeClr val="lt1"/>
                  </a:solidFill>
                  <a:latin typeface="+mj-lt"/>
                  <a:ea typeface="Roboto"/>
                  <a:cs typeface="Roboto"/>
                  <a:sym typeface="Roboto"/>
                </a:rPr>
                <a:t> </a:t>
              </a: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– подписание </a:t>
              </a:r>
            </a:p>
            <a:p>
              <a:pPr algn="ctr">
                <a:lnSpc>
                  <a:spcPct val="80000"/>
                </a:lnSpc>
              </a:pPr>
              <a:r>
                <a:rPr lang="ru-RU" sz="750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cs typeface="Roboto"/>
                  <a:sym typeface="Roboto"/>
                </a:rPr>
                <a:t>целевого договора</a:t>
              </a:r>
            </a:p>
          </p:txBody>
        </p:sp>
        <p:sp>
          <p:nvSpPr>
            <p:cNvPr id="244" name="Google Shape;95;p18">
              <a:extLst>
                <a:ext uri="{FF2B5EF4-FFF2-40B4-BE49-F238E27FC236}">
                  <a16:creationId xmlns:a16="http://schemas.microsoft.com/office/drawing/2014/main" id="{966D1754-37EE-4C3E-A50C-95E697D1D270}"/>
                </a:ext>
              </a:extLst>
            </p:cNvPr>
            <p:cNvSpPr/>
            <p:nvPr/>
          </p:nvSpPr>
          <p:spPr>
            <a:xfrm>
              <a:off x="1584449" y="4210329"/>
              <a:ext cx="2480679" cy="683689"/>
            </a:xfrm>
            <a:custGeom>
              <a:avLst/>
              <a:gdLst/>
              <a:ahLst/>
              <a:cxnLst/>
              <a:rect l="l" t="t" r="r" b="b"/>
              <a:pathLst>
                <a:path w="62225" h="17447" extrusionOk="0">
                  <a:moveTo>
                    <a:pt x="62224" y="0"/>
                  </a:moveTo>
                  <a:cubicBezTo>
                    <a:pt x="60136" y="2308"/>
                    <a:pt x="47006" y="4098"/>
                    <a:pt x="31112" y="4098"/>
                  </a:cubicBezTo>
                  <a:cubicBezTo>
                    <a:pt x="15258" y="4098"/>
                    <a:pt x="2129" y="2328"/>
                    <a:pt x="0" y="20"/>
                  </a:cubicBezTo>
                  <a:lnTo>
                    <a:pt x="0" y="20"/>
                  </a:lnTo>
                  <a:lnTo>
                    <a:pt x="7977" y="13647"/>
                  </a:lnTo>
                  <a:cubicBezTo>
                    <a:pt x="8753" y="15755"/>
                    <a:pt x="18819" y="17446"/>
                    <a:pt x="31112" y="17446"/>
                  </a:cubicBezTo>
                  <a:cubicBezTo>
                    <a:pt x="43406" y="17446"/>
                    <a:pt x="53472" y="15755"/>
                    <a:pt x="54247" y="13647"/>
                  </a:cubicBezTo>
                  <a:lnTo>
                    <a:pt x="62224" y="0"/>
                  </a:lnTo>
                  <a:close/>
                </a:path>
              </a:pathLst>
            </a:custGeom>
            <a:solidFill>
              <a:srgbClr val="004561"/>
            </a:solidFill>
            <a:ln>
              <a:noFill/>
            </a:ln>
          </p:spPr>
          <p:txBody>
            <a:bodyPr spcFirstLastPara="1" wrap="square" lIns="91425" tIns="189000" rIns="91425" bIns="91425" anchor="ctr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675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Трудоустройство </a:t>
              </a:r>
            </a:p>
            <a:p>
              <a:pPr algn="ctr">
                <a:lnSpc>
                  <a:spcPct val="80000"/>
                </a:lnSpc>
              </a:pPr>
              <a:r>
                <a:rPr lang="ru-RU" sz="675" dirty="0">
                  <a:solidFill>
                    <a:schemeClr val="lt1"/>
                  </a:solidFill>
                  <a:latin typeface="Gilroy Medium" panose="00000600000000000000" pitchFamily="2" charset="-52"/>
                  <a:ea typeface="Roboto"/>
                  <a:sym typeface="Roboto"/>
                </a:rPr>
                <a:t>в 2026**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94C75383-551D-4164-87C5-CBC1E9D63497}"/>
                </a:ext>
              </a:extLst>
            </p:cNvPr>
            <p:cNvSpPr txBox="1"/>
            <p:nvPr/>
          </p:nvSpPr>
          <p:spPr>
            <a:xfrm>
              <a:off x="2197048" y="1629387"/>
              <a:ext cx="1188912" cy="78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7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4 ПОТОК</a:t>
              </a:r>
            </a:p>
            <a:p>
              <a:pPr algn="ctr"/>
              <a:r>
                <a:rPr lang="ru-RU" sz="600" dirty="0">
                  <a:solidFill>
                    <a:srgbClr val="003348"/>
                  </a:solidFill>
                  <a:latin typeface="Gilroy Bold" panose="00000800000000000000" pitchFamily="2" charset="-52"/>
                </a:rPr>
                <a:t>2024 г.</a:t>
              </a:r>
              <a:endParaRPr lang="ru-RU" sz="700" dirty="0">
                <a:solidFill>
                  <a:srgbClr val="003348"/>
                </a:solidFill>
                <a:latin typeface="Gilroy Medium" panose="00000600000000000000" pitchFamily="2" charset="-52"/>
              </a:endParaRPr>
            </a:p>
          </p:txBody>
        </p: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0E3EE05F-D698-45BB-89E1-6A6500C1571D}"/>
              </a:ext>
            </a:extLst>
          </p:cNvPr>
          <p:cNvSpPr txBox="1"/>
          <p:nvPr/>
        </p:nvSpPr>
        <p:spPr>
          <a:xfrm>
            <a:off x="384385" y="2071620"/>
            <a:ext cx="975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4561"/>
                </a:solidFill>
                <a:latin typeface="Gilroy Bold" panose="00000800000000000000" pitchFamily="2" charset="-52"/>
              </a:rPr>
              <a:t>ЗА 4 ПОТОКА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84A413A5-6D90-468C-9F04-FD711E7C069F}"/>
              </a:ext>
            </a:extLst>
          </p:cNvPr>
          <p:cNvSpPr txBox="1"/>
          <p:nvPr/>
        </p:nvSpPr>
        <p:spPr>
          <a:xfrm>
            <a:off x="502800" y="2577750"/>
            <a:ext cx="7602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Geologica Light" pitchFamily="2" charset="0"/>
              </a:rPr>
              <a:t>466 чел.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48B73961-9357-4B74-A1D9-480149FF29C8}"/>
              </a:ext>
            </a:extLst>
          </p:cNvPr>
          <p:cNvSpPr txBox="1"/>
          <p:nvPr/>
        </p:nvSpPr>
        <p:spPr>
          <a:xfrm>
            <a:off x="416041" y="3066177"/>
            <a:ext cx="93880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Geologica Light" pitchFamily="2" charset="0"/>
              </a:rPr>
              <a:t>111 + ХХ* чел.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FBFA274F-A053-478B-97D3-257E043C53F8}"/>
              </a:ext>
            </a:extLst>
          </p:cNvPr>
          <p:cNvSpPr txBox="1"/>
          <p:nvPr/>
        </p:nvSpPr>
        <p:spPr>
          <a:xfrm>
            <a:off x="416041" y="3576539"/>
            <a:ext cx="93380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>
                <a:solidFill>
                  <a:schemeClr val="accent6">
                    <a:lumMod val="25000"/>
                  </a:schemeClr>
                </a:solidFill>
                <a:latin typeface="Gilroy Medium" panose="00000600000000000000" pitchFamily="2" charset="-52"/>
              </a:defRPr>
            </a:lvl1pPr>
          </a:lstStyle>
          <a:p>
            <a:r>
              <a:rPr lang="ru-RU" sz="750" dirty="0">
                <a:solidFill>
                  <a:schemeClr val="tx1">
                    <a:lumMod val="75000"/>
                    <a:lumOff val="25000"/>
                  </a:schemeClr>
                </a:solidFill>
                <a:latin typeface="Geologica Light" pitchFamily="2" charset="0"/>
              </a:rPr>
              <a:t>22 + ХХ* чел.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14EC406-A3CD-49F4-9609-606F35E0B6F4}"/>
              </a:ext>
            </a:extLst>
          </p:cNvPr>
          <p:cNvSpPr txBox="1"/>
          <p:nvPr/>
        </p:nvSpPr>
        <p:spPr>
          <a:xfrm>
            <a:off x="397918" y="2350563"/>
            <a:ext cx="9517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rgbClr val="00B0B2"/>
                </a:solidFill>
                <a:latin typeface="Gilroy Bold" panose="00000800000000000000" pitchFamily="2" charset="-52"/>
              </a:rPr>
              <a:t>НАБОР</a:t>
            </a:r>
            <a:endParaRPr lang="ru-RU" sz="800" dirty="0">
              <a:solidFill>
                <a:srgbClr val="00B0B2"/>
              </a:solidFill>
              <a:latin typeface="Gilroy Bold" panose="00000800000000000000" pitchFamily="2" charset="-52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1DB5C82E-F071-4429-B2AC-8CE06226CC12}"/>
              </a:ext>
            </a:extLst>
          </p:cNvPr>
          <p:cNvSpPr txBox="1"/>
          <p:nvPr/>
        </p:nvSpPr>
        <p:spPr>
          <a:xfrm>
            <a:off x="389677" y="2784693"/>
            <a:ext cx="96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rgbClr val="009095"/>
                </a:solidFill>
                <a:latin typeface="Gilroy Bold" panose="00000800000000000000" pitchFamily="2" charset="-52"/>
              </a:rPr>
              <a:t>ЦЕЛЕВОЕ ОБУЧЕНИЕ</a:t>
            </a:r>
          </a:p>
        </p:txBody>
      </p:sp>
      <p:sp>
        <p:nvSpPr>
          <p:cNvPr id="260" name="Прямоугольник: скругленные углы 259">
            <a:extLst>
              <a:ext uri="{FF2B5EF4-FFF2-40B4-BE49-F238E27FC236}">
                <a16:creationId xmlns:a16="http://schemas.microsoft.com/office/drawing/2014/main" id="{A22F09D6-A912-48C4-8548-4744EF3ADB1E}"/>
              </a:ext>
            </a:extLst>
          </p:cNvPr>
          <p:cNvSpPr/>
          <p:nvPr/>
        </p:nvSpPr>
        <p:spPr>
          <a:xfrm>
            <a:off x="384385" y="2803512"/>
            <a:ext cx="975969" cy="25598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5C99EF5E-5D10-4789-A391-4AC593B48425}"/>
              </a:ext>
            </a:extLst>
          </p:cNvPr>
          <p:cNvSpPr txBox="1"/>
          <p:nvPr/>
        </p:nvSpPr>
        <p:spPr>
          <a:xfrm>
            <a:off x="395536" y="3315435"/>
            <a:ext cx="96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dirty="0">
                <a:solidFill>
                  <a:srgbClr val="004561"/>
                </a:solidFill>
                <a:latin typeface="Gilroy Bold" panose="00000800000000000000" pitchFamily="2" charset="-52"/>
              </a:rPr>
              <a:t>ТРУДОУСТРОЙСТВО В ЭН+</a:t>
            </a:r>
          </a:p>
        </p:txBody>
      </p:sp>
      <p:sp>
        <p:nvSpPr>
          <p:cNvPr id="262" name="Прямоугольник: скругленные углы 261">
            <a:extLst>
              <a:ext uri="{FF2B5EF4-FFF2-40B4-BE49-F238E27FC236}">
                <a16:creationId xmlns:a16="http://schemas.microsoft.com/office/drawing/2014/main" id="{DFB65975-B909-4E0E-A712-67D7C1CFB010}"/>
              </a:ext>
            </a:extLst>
          </p:cNvPr>
          <p:cNvSpPr/>
          <p:nvPr/>
        </p:nvSpPr>
        <p:spPr>
          <a:xfrm>
            <a:off x="384385" y="3315435"/>
            <a:ext cx="975969" cy="25598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4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3" name="Прямоугольник: скругленные углы 262">
            <a:extLst>
              <a:ext uri="{FF2B5EF4-FFF2-40B4-BE49-F238E27FC236}">
                <a16:creationId xmlns:a16="http://schemas.microsoft.com/office/drawing/2014/main" id="{DB61AF04-0146-471F-BF04-F1186D64D804}"/>
              </a:ext>
            </a:extLst>
          </p:cNvPr>
          <p:cNvSpPr/>
          <p:nvPr/>
        </p:nvSpPr>
        <p:spPr>
          <a:xfrm>
            <a:off x="384385" y="2321748"/>
            <a:ext cx="975969" cy="25598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48183632-DA6F-44ED-A341-0DC655A62ECE}"/>
              </a:ext>
            </a:extLst>
          </p:cNvPr>
          <p:cNvSpPr txBox="1"/>
          <p:nvPr/>
        </p:nvSpPr>
        <p:spPr>
          <a:xfrm>
            <a:off x="311966" y="4382898"/>
            <a:ext cx="513892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750" dirty="0">
                <a:solidFill>
                  <a:srgbClr val="003348"/>
                </a:solidFill>
                <a:latin typeface="Geologica Light" pitchFamily="2" charset="0"/>
              </a:rPr>
              <a:t>*ХХ обозначены числа, которые станут известны позже, т. к. программа ещё в процессе реализации.</a:t>
            </a:r>
          </a:p>
          <a:p>
            <a:pPr algn="l"/>
            <a:r>
              <a:rPr lang="ru-RU" sz="750" dirty="0">
                <a:solidFill>
                  <a:srgbClr val="003348"/>
                </a:solidFill>
                <a:latin typeface="Geologica Light" pitchFamily="2" charset="0"/>
              </a:rPr>
              <a:t>**По условиям проекта те, кто подписали ученический договор, должны быть трудоустроены, поэтому (теоретически) две нижние «шайбы» должны совпадать по размеру.</a:t>
            </a:r>
          </a:p>
        </p:txBody>
      </p:sp>
      <p:sp>
        <p:nvSpPr>
          <p:cNvPr id="270" name="Заголовок 1">
            <a:extLst>
              <a:ext uri="{FF2B5EF4-FFF2-40B4-BE49-F238E27FC236}">
                <a16:creationId xmlns:a16="http://schemas.microsoft.com/office/drawing/2014/main" id="{2CF3933E-2003-4EBE-BB61-7E44CC2BE0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3208" y="163759"/>
            <a:ext cx="5927124" cy="71876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000" dirty="0">
                <a:solidFill>
                  <a:schemeClr val="bg1"/>
                </a:solidFill>
                <a:latin typeface="Geologica Medium" pitchFamily="2" charset="0"/>
              </a:rPr>
              <a:t>РЕЗУЛЬТАТЫ РЕАЛИЗАЦИИ ПРОГРАММЫ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C841FC2F-F7C0-4B12-8084-2B4BB386A191}"/>
              </a:ext>
            </a:extLst>
          </p:cNvPr>
          <p:cNvSpPr/>
          <p:nvPr/>
        </p:nvSpPr>
        <p:spPr>
          <a:xfrm>
            <a:off x="175605" y="1074843"/>
            <a:ext cx="8792791" cy="3859543"/>
          </a:xfrm>
          <a:prstGeom prst="roundRect">
            <a:avLst>
              <a:gd name="adj" fmla="val 5879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EF4E94AB-E2E0-429D-8F28-4BCD5CAE857A}"/>
              </a:ext>
            </a:extLst>
          </p:cNvPr>
          <p:cNvSpPr txBox="1">
            <a:spLocks/>
          </p:cNvSpPr>
          <p:nvPr/>
        </p:nvSpPr>
        <p:spPr>
          <a:xfrm>
            <a:off x="311966" y="1195864"/>
            <a:ext cx="5588989" cy="2585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450"/>
              </a:spcAft>
              <a:defRPr sz="1050">
                <a:solidFill>
                  <a:srgbClr val="00B0B2"/>
                </a:solidFill>
                <a:latin typeface="Geologica" pitchFamily="2" charset="0"/>
              </a:defRPr>
            </a:lvl1pPr>
          </a:lstStyle>
          <a:p>
            <a:r>
              <a:rPr lang="ru-RU" sz="1200" dirty="0">
                <a:solidFill>
                  <a:srgbClr val="004561"/>
                </a:solidFill>
              </a:rPr>
              <a:t>Воронки потоков проекта «Академия ИТ» (ЭН+)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C08F67C-E3C0-4916-B26B-F0888B5B5D76}"/>
              </a:ext>
            </a:extLst>
          </p:cNvPr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D44BB476-E28C-4231-BE81-B0E413921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3E56A8F-14F5-468C-9D81-8D2090BF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B4F1B5C-BE08-4CE1-8FA0-642B31B04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270" name="Заголовок 1">
            <a:extLst>
              <a:ext uri="{FF2B5EF4-FFF2-40B4-BE49-F238E27FC236}">
                <a16:creationId xmlns:a16="http://schemas.microsoft.com/office/drawing/2014/main" id="{2CF3933E-2003-4EBE-BB61-7E44CC2BE0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3208" y="163759"/>
            <a:ext cx="5927124" cy="71876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000" dirty="0">
                <a:solidFill>
                  <a:schemeClr val="bg1"/>
                </a:solidFill>
                <a:latin typeface="Geologica Medium" pitchFamily="2" charset="0"/>
              </a:rPr>
              <a:t>РЕЗУЛЬТАТЫ РЕАЛИЗАЦИИ ПРОГРАММЫ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EAB495-FA61-440C-B699-691E2F40D31B}"/>
              </a:ext>
            </a:extLst>
          </p:cNvPr>
          <p:cNvSpPr txBox="1"/>
          <p:nvPr/>
        </p:nvSpPr>
        <p:spPr>
          <a:xfrm>
            <a:off x="6342155" y="1195939"/>
            <a:ext cx="2489879" cy="108952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450"/>
              </a:spcAft>
              <a:defRPr sz="1400">
                <a:solidFill>
                  <a:srgbClr val="004561"/>
                </a:solidFill>
                <a:latin typeface="Geologica" pitchFamily="2" charset="0"/>
              </a:defRPr>
            </a:lvl1pPr>
          </a:lstStyle>
          <a:p>
            <a:r>
              <a:rPr lang="ru-RU" sz="1200" dirty="0"/>
              <a:t>Считаете ли Вы свое решение о заключении целевого договора об обучении </a:t>
            </a:r>
            <a:br>
              <a:rPr lang="ru-RU" sz="1200" dirty="0"/>
            </a:br>
            <a:r>
              <a:rPr lang="ru-RU" sz="1200" dirty="0"/>
              <a:t>по образовательной программе «Академия ИТ» взвешенным и верным?</a:t>
            </a: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id="{429D8872-8FEB-47CE-A6A1-36349AC76A56}"/>
              </a:ext>
            </a:extLst>
          </p:cNvPr>
          <p:cNvSpPr txBox="1">
            <a:spLocks/>
          </p:cNvSpPr>
          <p:nvPr/>
        </p:nvSpPr>
        <p:spPr>
          <a:xfrm>
            <a:off x="311966" y="1192146"/>
            <a:ext cx="5588989" cy="4247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450"/>
              </a:spcAft>
              <a:defRPr sz="1050">
                <a:solidFill>
                  <a:srgbClr val="00B0B2"/>
                </a:solidFill>
                <a:latin typeface="Geologica" pitchFamily="2" charset="0"/>
              </a:defRPr>
            </a:lvl1pPr>
          </a:lstStyle>
          <a:p>
            <a:r>
              <a:rPr lang="ru-RU" sz="1200" dirty="0">
                <a:solidFill>
                  <a:srgbClr val="004561"/>
                </a:solidFill>
              </a:rPr>
              <a:t>Выделите положительные аспекты участия </a:t>
            </a:r>
            <a:br>
              <a:rPr lang="ru-RU" sz="1200" dirty="0">
                <a:solidFill>
                  <a:srgbClr val="004561"/>
                </a:solidFill>
              </a:rPr>
            </a:br>
            <a:r>
              <a:rPr lang="ru-RU" sz="1200" dirty="0">
                <a:solidFill>
                  <a:srgbClr val="004561"/>
                </a:solidFill>
              </a:rPr>
              <a:t>в образовательной программе «Академия ИТ», %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5B7EA7B-A622-4304-8C4B-EF243D3B257E}"/>
              </a:ext>
            </a:extLst>
          </p:cNvPr>
          <p:cNvGrpSpPr/>
          <p:nvPr/>
        </p:nvGrpSpPr>
        <p:grpSpPr>
          <a:xfrm>
            <a:off x="196569" y="1074843"/>
            <a:ext cx="5959607" cy="3859543"/>
            <a:chOff x="196569" y="1021398"/>
            <a:chExt cx="5959607" cy="3859543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7FE7357E-2D6E-4399-AE85-795A0E12179E}"/>
                </a:ext>
              </a:extLst>
            </p:cNvPr>
            <p:cNvGrpSpPr/>
            <p:nvPr/>
          </p:nvGrpSpPr>
          <p:grpSpPr>
            <a:xfrm>
              <a:off x="251520" y="1686684"/>
              <a:ext cx="5770278" cy="3044511"/>
              <a:chOff x="336243" y="1802803"/>
              <a:chExt cx="5770278" cy="304451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7BD761-0241-4130-B483-040CCCEDDF2A}"/>
                  </a:ext>
                </a:extLst>
              </p:cNvPr>
              <p:cNvSpPr txBox="1"/>
              <p:nvPr/>
            </p:nvSpPr>
            <p:spPr>
              <a:xfrm>
                <a:off x="1416363" y="1802803"/>
                <a:ext cx="207469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ГАРАНТИРОВАННОЕ ТРУДОУСТРОЙСТВО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F57FB6-1492-4E93-9256-96B9006CC145}"/>
                  </a:ext>
                </a:extLst>
              </p:cNvPr>
              <p:cNvSpPr txBox="1"/>
              <p:nvPr/>
            </p:nvSpPr>
            <p:spPr>
              <a:xfrm>
                <a:off x="1416363" y="2087249"/>
                <a:ext cx="207469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ПРИОБРЕТЕНИЕ НОВЫХ ЗНАНИЙ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0F3B22-09BE-4BD8-9FF8-F0E8B2E1C16C}"/>
                  </a:ext>
                </a:extLst>
              </p:cNvPr>
              <p:cNvSpPr txBox="1"/>
              <p:nvPr/>
            </p:nvSpPr>
            <p:spPr>
              <a:xfrm>
                <a:off x="624275" y="2371695"/>
                <a:ext cx="286678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ПРИОБРЕТЕНИЕ НЕОБХОДИМЫХ ДЛЯ РАБОТЫ НАВЫКОВ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074551-A9A6-4535-A276-13F7F230E76F}"/>
                  </a:ext>
                </a:extLst>
              </p:cNvPr>
              <p:cNvSpPr txBox="1"/>
              <p:nvPr/>
            </p:nvSpPr>
            <p:spPr>
              <a:xfrm>
                <a:off x="624275" y="2656141"/>
                <a:ext cx="286678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УЧАСТИЕ В ДОПОЛНИТЕЛЬНЫХ МЕРОПРИЯТИЯХ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A4F2F4-6C0C-483D-8FC0-5730E2C4757E}"/>
                  </a:ext>
                </a:extLst>
              </p:cNvPr>
              <p:cNvSpPr txBox="1"/>
              <p:nvPr/>
            </p:nvSpPr>
            <p:spPr>
              <a:xfrm>
                <a:off x="1416363" y="2940587"/>
                <a:ext cx="207469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АДАПТАЦИЯ В КОЛЛЕКТИВЕ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319634-3EFA-4267-B4BA-B1147BA4F82E}"/>
                  </a:ext>
                </a:extLst>
              </p:cNvPr>
              <p:cNvSpPr txBox="1"/>
              <p:nvPr/>
            </p:nvSpPr>
            <p:spPr>
              <a:xfrm>
                <a:off x="336243" y="3225033"/>
                <a:ext cx="315481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ВОЗМОЖНОСТЬ БЫТЬ В ИНФОРМАЦИОННОМ ПОЛЕ КОМПАНИИ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4AD6F1-DADB-4E0D-9F9F-9AED37527C6D}"/>
                  </a:ext>
                </a:extLst>
              </p:cNvPr>
              <p:cNvSpPr txBox="1"/>
              <p:nvPr/>
            </p:nvSpPr>
            <p:spPr>
              <a:xfrm>
                <a:off x="732404" y="3509479"/>
                <a:ext cx="275865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ПРИОБРЕТЕНИЕ НОВЫХ ЗНАКОМСТВ СО СТУДЕНТАМИ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D68F95-185E-4285-BBC5-80833150C9BE}"/>
                  </a:ext>
                </a:extLst>
              </p:cNvPr>
              <p:cNvSpPr txBox="1"/>
              <p:nvPr/>
            </p:nvSpPr>
            <p:spPr>
              <a:xfrm>
                <a:off x="624275" y="3793926"/>
                <a:ext cx="286678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УСОВЕРШЕНСТВОВАНИЕ СВОИХ ОРАТРСКИХ НАВЫКОВ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52D5B9-E218-40FC-97BF-4740AFDCFA51}"/>
                  </a:ext>
                </a:extLst>
              </p:cNvPr>
              <p:cNvSpPr txBox="1"/>
              <p:nvPr/>
            </p:nvSpPr>
            <p:spPr>
              <a:xfrm>
                <a:off x="396689" y="4078371"/>
                <a:ext cx="309437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ВОЗМОЖНОСТЬ БЫТЬ В СООБЩЕСТВЕ ЕДИНОМЫШЛЕННИКОВ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E67071-3862-41EB-9BA3-D7139ED73878}"/>
                  </a:ext>
                </a:extLst>
              </p:cNvPr>
              <p:cNvSpPr txBox="1"/>
              <p:nvPr/>
            </p:nvSpPr>
            <p:spPr>
              <a:xfrm>
                <a:off x="624275" y="4362817"/>
                <a:ext cx="286678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ОБЩЕНИЕ С РУКОВОДЯЩИМ СОСТАВОМ КОМПАНИИ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063098-207D-4BE9-BA14-A7F4122AE4FC}"/>
                  </a:ext>
                </a:extLst>
              </p:cNvPr>
              <p:cNvSpPr txBox="1"/>
              <p:nvPr/>
            </p:nvSpPr>
            <p:spPr>
              <a:xfrm>
                <a:off x="1416363" y="4647259"/>
                <a:ext cx="207469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dirty="0">
                    <a:solidFill>
                      <a:srgbClr val="00858E"/>
                    </a:solidFill>
                    <a:latin typeface="Geologica Medium" pitchFamily="2" charset="0"/>
                  </a:rPr>
                  <a:t>СВОЙ ВАРИАНТ</a:t>
                </a:r>
                <a:endParaRPr lang="ru-RU" sz="800" dirty="0">
                  <a:solidFill>
                    <a:srgbClr val="00858E"/>
                  </a:solidFill>
                  <a:latin typeface="Geologica Medium" pitchFamily="2" charset="0"/>
                </a:endParaRPr>
              </a:p>
            </p:txBody>
          </p:sp>
          <p:grpSp>
            <p:nvGrpSpPr>
              <p:cNvPr id="2" name="Группа 1">
                <a:extLst>
                  <a:ext uri="{FF2B5EF4-FFF2-40B4-BE49-F238E27FC236}">
                    <a16:creationId xmlns:a16="http://schemas.microsoft.com/office/drawing/2014/main" id="{772BA8DE-BD64-4E15-B0CF-B9FB4DD0C8F9}"/>
                  </a:ext>
                </a:extLst>
              </p:cNvPr>
              <p:cNvGrpSpPr/>
              <p:nvPr/>
            </p:nvGrpSpPr>
            <p:grpSpPr>
              <a:xfrm>
                <a:off x="3491062" y="1830830"/>
                <a:ext cx="2615459" cy="144000"/>
                <a:chOff x="3324693" y="1720446"/>
                <a:chExt cx="2615459" cy="144000"/>
              </a:xfrm>
            </p:grpSpPr>
            <p:sp>
              <p:nvSpPr>
                <p:cNvPr id="32" name="Скругленный прямоугольник 17">
                  <a:extLst>
                    <a:ext uri="{FF2B5EF4-FFF2-40B4-BE49-F238E27FC236}">
                      <a16:creationId xmlns:a16="http://schemas.microsoft.com/office/drawing/2014/main" id="{3B6E99B0-C494-45AB-B38E-1AB2E2707FCF}"/>
                    </a:ext>
                  </a:extLst>
                </p:cNvPr>
                <p:cNvSpPr/>
                <p:nvPr/>
              </p:nvSpPr>
              <p:spPr bwMode="auto">
                <a:xfrm>
                  <a:off x="3396701" y="1720446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22" name="Скругленный прямоугольник 17">
                  <a:extLst>
                    <a:ext uri="{FF2B5EF4-FFF2-40B4-BE49-F238E27FC236}">
                      <a16:creationId xmlns:a16="http://schemas.microsoft.com/office/drawing/2014/main" id="{0B8E057E-7169-41F1-98D1-4A7F1236202E}"/>
                    </a:ext>
                  </a:extLst>
                </p:cNvPr>
                <p:cNvSpPr/>
                <p:nvPr/>
              </p:nvSpPr>
              <p:spPr bwMode="auto">
                <a:xfrm>
                  <a:off x="3324693" y="1720446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98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B4C974FE-BAD8-4ED7-8177-6154AD0C9EED}"/>
                  </a:ext>
                </a:extLst>
              </p:cNvPr>
              <p:cNvGrpSpPr/>
              <p:nvPr/>
            </p:nvGrpSpPr>
            <p:grpSpPr>
              <a:xfrm>
                <a:off x="3491062" y="2114508"/>
                <a:ext cx="2615459" cy="144000"/>
                <a:chOff x="3324693" y="2000498"/>
                <a:chExt cx="2615459" cy="144000"/>
              </a:xfrm>
            </p:grpSpPr>
            <p:sp>
              <p:nvSpPr>
                <p:cNvPr id="33" name="Скругленный прямоугольник 17">
                  <a:extLst>
                    <a:ext uri="{FF2B5EF4-FFF2-40B4-BE49-F238E27FC236}">
                      <a16:creationId xmlns:a16="http://schemas.microsoft.com/office/drawing/2014/main" id="{16BA8FFE-53A8-4342-9FC9-9B29DC828102}"/>
                    </a:ext>
                  </a:extLst>
                </p:cNvPr>
                <p:cNvSpPr/>
                <p:nvPr/>
              </p:nvSpPr>
              <p:spPr bwMode="auto">
                <a:xfrm>
                  <a:off x="3396701" y="2000498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34" name="Скругленный прямоугольник 17">
                  <a:extLst>
                    <a:ext uri="{FF2B5EF4-FFF2-40B4-BE49-F238E27FC236}">
                      <a16:creationId xmlns:a16="http://schemas.microsoft.com/office/drawing/2014/main" id="{2F299F45-0289-47B2-9235-879FCF906D79}"/>
                    </a:ext>
                  </a:extLst>
                </p:cNvPr>
                <p:cNvSpPr/>
                <p:nvPr/>
              </p:nvSpPr>
              <p:spPr bwMode="auto">
                <a:xfrm>
                  <a:off x="3324693" y="2000498"/>
                  <a:ext cx="2494616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86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3BCA1737-6365-42A3-9EDE-EC1A6820ED06}"/>
                  </a:ext>
                </a:extLst>
              </p:cNvPr>
              <p:cNvGrpSpPr/>
              <p:nvPr/>
            </p:nvGrpSpPr>
            <p:grpSpPr>
              <a:xfrm>
                <a:off x="3491062" y="2398186"/>
                <a:ext cx="2615459" cy="144000"/>
                <a:chOff x="3324693" y="2287560"/>
                <a:chExt cx="2615459" cy="144000"/>
              </a:xfrm>
            </p:grpSpPr>
            <p:sp>
              <p:nvSpPr>
                <p:cNvPr id="35" name="Скругленный прямоугольник 17">
                  <a:extLst>
                    <a:ext uri="{FF2B5EF4-FFF2-40B4-BE49-F238E27FC236}">
                      <a16:creationId xmlns:a16="http://schemas.microsoft.com/office/drawing/2014/main" id="{20685E91-30CF-4F62-90D4-C40C3FDE9B26}"/>
                    </a:ext>
                  </a:extLst>
                </p:cNvPr>
                <p:cNvSpPr/>
                <p:nvPr/>
              </p:nvSpPr>
              <p:spPr bwMode="auto">
                <a:xfrm>
                  <a:off x="3396701" y="2287560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36" name="Скругленный прямоугольник 17">
                  <a:extLst>
                    <a:ext uri="{FF2B5EF4-FFF2-40B4-BE49-F238E27FC236}">
                      <a16:creationId xmlns:a16="http://schemas.microsoft.com/office/drawing/2014/main" id="{D7395675-CC9C-4CC4-A2BE-80C998CA9560}"/>
                    </a:ext>
                  </a:extLst>
                </p:cNvPr>
                <p:cNvSpPr/>
                <p:nvPr/>
              </p:nvSpPr>
              <p:spPr bwMode="auto">
                <a:xfrm>
                  <a:off x="3324693" y="2287560"/>
                  <a:ext cx="1751363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63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3C375626-50FB-4304-983C-300BAD0C7A55}"/>
                  </a:ext>
                </a:extLst>
              </p:cNvPr>
              <p:cNvGrpSpPr/>
              <p:nvPr/>
            </p:nvGrpSpPr>
            <p:grpSpPr>
              <a:xfrm>
                <a:off x="3491062" y="2681864"/>
                <a:ext cx="2615459" cy="144000"/>
                <a:chOff x="3324693" y="2567941"/>
                <a:chExt cx="2615459" cy="144000"/>
              </a:xfrm>
            </p:grpSpPr>
            <p:sp>
              <p:nvSpPr>
                <p:cNvPr id="37" name="Скругленный прямоугольник 17">
                  <a:extLst>
                    <a:ext uri="{FF2B5EF4-FFF2-40B4-BE49-F238E27FC236}">
                      <a16:creationId xmlns:a16="http://schemas.microsoft.com/office/drawing/2014/main" id="{3E661CAE-BB90-497C-97AA-DDEE11D2D2E9}"/>
                    </a:ext>
                  </a:extLst>
                </p:cNvPr>
                <p:cNvSpPr/>
                <p:nvPr/>
              </p:nvSpPr>
              <p:spPr bwMode="auto">
                <a:xfrm>
                  <a:off x="3396701" y="2567941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38" name="Скругленный прямоугольник 17">
                  <a:extLst>
                    <a:ext uri="{FF2B5EF4-FFF2-40B4-BE49-F238E27FC236}">
                      <a16:creationId xmlns:a16="http://schemas.microsoft.com/office/drawing/2014/main" id="{B7A1EE63-3FA0-45CB-9A63-69669F0DC94D}"/>
                    </a:ext>
                  </a:extLst>
                </p:cNvPr>
                <p:cNvSpPr/>
                <p:nvPr/>
              </p:nvSpPr>
              <p:spPr bwMode="auto">
                <a:xfrm>
                  <a:off x="3324693" y="2567941"/>
                  <a:ext cx="1607347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56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A913FFB6-0EAD-4852-A1CA-97BAA0808895}"/>
                  </a:ext>
                </a:extLst>
              </p:cNvPr>
              <p:cNvGrpSpPr/>
              <p:nvPr/>
            </p:nvGrpSpPr>
            <p:grpSpPr>
              <a:xfrm>
                <a:off x="3491062" y="2965542"/>
                <a:ext cx="2615459" cy="144000"/>
                <a:chOff x="3324693" y="2839518"/>
                <a:chExt cx="2615459" cy="144000"/>
              </a:xfrm>
            </p:grpSpPr>
            <p:sp>
              <p:nvSpPr>
                <p:cNvPr id="42" name="Скругленный прямоугольник 17">
                  <a:extLst>
                    <a:ext uri="{FF2B5EF4-FFF2-40B4-BE49-F238E27FC236}">
                      <a16:creationId xmlns:a16="http://schemas.microsoft.com/office/drawing/2014/main" id="{8E0D044B-31E1-4142-9DCA-3D58CDE1309E}"/>
                    </a:ext>
                  </a:extLst>
                </p:cNvPr>
                <p:cNvSpPr/>
                <p:nvPr/>
              </p:nvSpPr>
              <p:spPr bwMode="auto">
                <a:xfrm>
                  <a:off x="3396701" y="2839518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43" name="Скругленный прямоугольник 17">
                  <a:extLst>
                    <a:ext uri="{FF2B5EF4-FFF2-40B4-BE49-F238E27FC236}">
                      <a16:creationId xmlns:a16="http://schemas.microsoft.com/office/drawing/2014/main" id="{2F7C173F-9070-4D65-91E2-D7478DF0FB9F}"/>
                    </a:ext>
                  </a:extLst>
                </p:cNvPr>
                <p:cNvSpPr/>
                <p:nvPr/>
              </p:nvSpPr>
              <p:spPr bwMode="auto">
                <a:xfrm>
                  <a:off x="3324693" y="2839518"/>
                  <a:ext cx="1607347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56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46B92A39-DF89-4687-BB18-9C150F245382}"/>
                  </a:ext>
                </a:extLst>
              </p:cNvPr>
              <p:cNvGrpSpPr/>
              <p:nvPr/>
            </p:nvGrpSpPr>
            <p:grpSpPr>
              <a:xfrm>
                <a:off x="3491062" y="3249220"/>
                <a:ext cx="2615459" cy="144000"/>
                <a:chOff x="3324693" y="3125909"/>
                <a:chExt cx="2615459" cy="144000"/>
              </a:xfrm>
            </p:grpSpPr>
            <p:sp>
              <p:nvSpPr>
                <p:cNvPr id="45" name="Скругленный прямоугольник 17">
                  <a:extLst>
                    <a:ext uri="{FF2B5EF4-FFF2-40B4-BE49-F238E27FC236}">
                      <a16:creationId xmlns:a16="http://schemas.microsoft.com/office/drawing/2014/main" id="{7638FF6D-B977-4F7D-8EFC-42312D5D0883}"/>
                    </a:ext>
                  </a:extLst>
                </p:cNvPr>
                <p:cNvSpPr/>
                <p:nvPr/>
              </p:nvSpPr>
              <p:spPr bwMode="auto">
                <a:xfrm>
                  <a:off x="3396701" y="3125909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46" name="Скругленный прямоугольник 17">
                  <a:extLst>
                    <a:ext uri="{FF2B5EF4-FFF2-40B4-BE49-F238E27FC236}">
                      <a16:creationId xmlns:a16="http://schemas.microsoft.com/office/drawing/2014/main" id="{C6FE89C1-5AD6-4546-AF20-02F3A9BB22B8}"/>
                    </a:ext>
                  </a:extLst>
                </p:cNvPr>
                <p:cNvSpPr/>
                <p:nvPr/>
              </p:nvSpPr>
              <p:spPr bwMode="auto">
                <a:xfrm>
                  <a:off x="3324693" y="3125909"/>
                  <a:ext cx="146333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49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EF4F55AA-1126-4C6D-8F8F-3B9B26905989}"/>
                  </a:ext>
                </a:extLst>
              </p:cNvPr>
              <p:cNvGrpSpPr/>
              <p:nvPr/>
            </p:nvGrpSpPr>
            <p:grpSpPr>
              <a:xfrm>
                <a:off x="3491062" y="3532898"/>
                <a:ext cx="2615459" cy="144000"/>
                <a:chOff x="3324693" y="3420953"/>
                <a:chExt cx="2615459" cy="144000"/>
              </a:xfrm>
            </p:grpSpPr>
            <p:sp>
              <p:nvSpPr>
                <p:cNvPr id="47" name="Скругленный прямоугольник 17">
                  <a:extLst>
                    <a:ext uri="{FF2B5EF4-FFF2-40B4-BE49-F238E27FC236}">
                      <a16:creationId xmlns:a16="http://schemas.microsoft.com/office/drawing/2014/main" id="{5FD71059-9930-4C97-A43A-AC3C4B8C7A1C}"/>
                    </a:ext>
                  </a:extLst>
                </p:cNvPr>
                <p:cNvSpPr/>
                <p:nvPr/>
              </p:nvSpPr>
              <p:spPr bwMode="auto">
                <a:xfrm>
                  <a:off x="3396701" y="3420953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48" name="Скругленный прямоугольник 17">
                  <a:extLst>
                    <a:ext uri="{FF2B5EF4-FFF2-40B4-BE49-F238E27FC236}">
                      <a16:creationId xmlns:a16="http://schemas.microsoft.com/office/drawing/2014/main" id="{92DF867D-7E67-4826-83E3-DBA67A693A23}"/>
                    </a:ext>
                  </a:extLst>
                </p:cNvPr>
                <p:cNvSpPr/>
                <p:nvPr/>
              </p:nvSpPr>
              <p:spPr bwMode="auto">
                <a:xfrm>
                  <a:off x="3324693" y="3420953"/>
                  <a:ext cx="1391323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46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4C9CEE70-957A-47FF-A69C-57D4F1745269}"/>
                  </a:ext>
                </a:extLst>
              </p:cNvPr>
              <p:cNvGrpSpPr/>
              <p:nvPr/>
            </p:nvGrpSpPr>
            <p:grpSpPr>
              <a:xfrm>
                <a:off x="3491062" y="3816576"/>
                <a:ext cx="2615459" cy="144000"/>
                <a:chOff x="3324693" y="3709790"/>
                <a:chExt cx="2615459" cy="144000"/>
              </a:xfrm>
            </p:grpSpPr>
            <p:sp>
              <p:nvSpPr>
                <p:cNvPr id="49" name="Скругленный прямоугольник 17">
                  <a:extLst>
                    <a:ext uri="{FF2B5EF4-FFF2-40B4-BE49-F238E27FC236}">
                      <a16:creationId xmlns:a16="http://schemas.microsoft.com/office/drawing/2014/main" id="{557F6B6B-7FF3-4496-95E6-891E85ED0BB1}"/>
                    </a:ext>
                  </a:extLst>
                </p:cNvPr>
                <p:cNvSpPr/>
                <p:nvPr/>
              </p:nvSpPr>
              <p:spPr bwMode="auto">
                <a:xfrm>
                  <a:off x="3396701" y="3709790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50" name="Скругленный прямоугольник 17">
                  <a:extLst>
                    <a:ext uri="{FF2B5EF4-FFF2-40B4-BE49-F238E27FC236}">
                      <a16:creationId xmlns:a16="http://schemas.microsoft.com/office/drawing/2014/main" id="{DC690C49-3FAB-43DC-AB62-A891FA2EEE56}"/>
                    </a:ext>
                  </a:extLst>
                </p:cNvPr>
                <p:cNvSpPr/>
                <p:nvPr/>
              </p:nvSpPr>
              <p:spPr bwMode="auto">
                <a:xfrm>
                  <a:off x="3324693" y="3709790"/>
                  <a:ext cx="1391323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45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A1C04F03-EFE5-4218-8CB1-9FA08B44F87B}"/>
                  </a:ext>
                </a:extLst>
              </p:cNvPr>
              <p:cNvGrpSpPr/>
              <p:nvPr/>
            </p:nvGrpSpPr>
            <p:grpSpPr>
              <a:xfrm>
                <a:off x="3491062" y="4100254"/>
                <a:ext cx="2615459" cy="144000"/>
                <a:chOff x="3324693" y="3985288"/>
                <a:chExt cx="2615459" cy="144000"/>
              </a:xfrm>
            </p:grpSpPr>
            <p:sp>
              <p:nvSpPr>
                <p:cNvPr id="51" name="Скругленный прямоугольник 17">
                  <a:extLst>
                    <a:ext uri="{FF2B5EF4-FFF2-40B4-BE49-F238E27FC236}">
                      <a16:creationId xmlns:a16="http://schemas.microsoft.com/office/drawing/2014/main" id="{AE82384C-2C0D-4127-BF76-16E17E638FD9}"/>
                    </a:ext>
                  </a:extLst>
                </p:cNvPr>
                <p:cNvSpPr/>
                <p:nvPr/>
              </p:nvSpPr>
              <p:spPr bwMode="auto">
                <a:xfrm>
                  <a:off x="3396701" y="3985288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52" name="Скругленный прямоугольник 17">
                  <a:extLst>
                    <a:ext uri="{FF2B5EF4-FFF2-40B4-BE49-F238E27FC236}">
                      <a16:creationId xmlns:a16="http://schemas.microsoft.com/office/drawing/2014/main" id="{697A4DB9-5D3F-43C3-A814-C74831FCA983}"/>
                    </a:ext>
                  </a:extLst>
                </p:cNvPr>
                <p:cNvSpPr/>
                <p:nvPr/>
              </p:nvSpPr>
              <p:spPr bwMode="auto">
                <a:xfrm>
                  <a:off x="3324693" y="3985288"/>
                  <a:ext cx="1391323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45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39845DE8-61F3-4B2C-8403-518CF5DB3AF5}"/>
                  </a:ext>
                </a:extLst>
              </p:cNvPr>
              <p:cNvGrpSpPr/>
              <p:nvPr/>
            </p:nvGrpSpPr>
            <p:grpSpPr>
              <a:xfrm>
                <a:off x="3491062" y="4383935"/>
                <a:ext cx="2615459" cy="144000"/>
                <a:chOff x="3324693" y="4273551"/>
                <a:chExt cx="2615459" cy="144000"/>
              </a:xfrm>
            </p:grpSpPr>
            <p:sp>
              <p:nvSpPr>
                <p:cNvPr id="53" name="Скругленный прямоугольник 17">
                  <a:extLst>
                    <a:ext uri="{FF2B5EF4-FFF2-40B4-BE49-F238E27FC236}">
                      <a16:creationId xmlns:a16="http://schemas.microsoft.com/office/drawing/2014/main" id="{9E68256F-C6D0-4204-BDC5-BF23A27AC362}"/>
                    </a:ext>
                  </a:extLst>
                </p:cNvPr>
                <p:cNvSpPr/>
                <p:nvPr/>
              </p:nvSpPr>
              <p:spPr bwMode="auto">
                <a:xfrm>
                  <a:off x="3396701" y="4273551"/>
                  <a:ext cx="2543451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54" name="Скругленный прямоугольник 17">
                  <a:extLst>
                    <a:ext uri="{FF2B5EF4-FFF2-40B4-BE49-F238E27FC236}">
                      <a16:creationId xmlns:a16="http://schemas.microsoft.com/office/drawing/2014/main" id="{7DB1A137-A0E4-4E98-B1FE-419D2639E7B9}"/>
                    </a:ext>
                  </a:extLst>
                </p:cNvPr>
                <p:cNvSpPr/>
                <p:nvPr/>
              </p:nvSpPr>
              <p:spPr bwMode="auto">
                <a:xfrm>
                  <a:off x="3324693" y="4273551"/>
                  <a:ext cx="1319315" cy="13549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1000" dirty="0">
                      <a:latin typeface="Geologica SemiBold" pitchFamily="2" charset="0"/>
                    </a:rPr>
                    <a:t>43</a:t>
                  </a:r>
                  <a:r>
                    <a:rPr lang="ru-RU" sz="1050" dirty="0"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latin typeface="Geologica SemiBold" pitchFamily="2" charset="0"/>
                    </a:rPr>
                    <a:t>%</a:t>
                  </a:r>
                  <a:endParaRPr lang="ru-RU" sz="1050" dirty="0">
                    <a:latin typeface="Geologica SemiBold" pitchFamily="2" charset="0"/>
                  </a:endParaRPr>
                </a:p>
              </p:txBody>
            </p:sp>
          </p:grp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4D1C1418-F5E7-4C1C-813F-A4AADB3B671D}"/>
                  </a:ext>
                </a:extLst>
              </p:cNvPr>
              <p:cNvGrpSpPr/>
              <p:nvPr/>
            </p:nvGrpSpPr>
            <p:grpSpPr>
              <a:xfrm>
                <a:off x="3491062" y="4638692"/>
                <a:ext cx="2615459" cy="165180"/>
                <a:chOff x="3324693" y="4528308"/>
                <a:chExt cx="2615459" cy="165180"/>
              </a:xfrm>
            </p:grpSpPr>
            <p:sp>
              <p:nvSpPr>
                <p:cNvPr id="55" name="Скругленный прямоугольник 17">
                  <a:extLst>
                    <a:ext uri="{FF2B5EF4-FFF2-40B4-BE49-F238E27FC236}">
                      <a16:creationId xmlns:a16="http://schemas.microsoft.com/office/drawing/2014/main" id="{67B14441-EB92-4793-B8BA-10C65F01C860}"/>
                    </a:ext>
                  </a:extLst>
                </p:cNvPr>
                <p:cNvSpPr/>
                <p:nvPr/>
              </p:nvSpPr>
              <p:spPr bwMode="auto">
                <a:xfrm>
                  <a:off x="3324693" y="4550530"/>
                  <a:ext cx="2615459" cy="14295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56" name="Скругленный прямоугольник 17">
                  <a:extLst>
                    <a:ext uri="{FF2B5EF4-FFF2-40B4-BE49-F238E27FC236}">
                      <a16:creationId xmlns:a16="http://schemas.microsoft.com/office/drawing/2014/main" id="{9DCFACD8-6D2F-4361-8A67-EEFCFBFCE07C}"/>
                    </a:ext>
                  </a:extLst>
                </p:cNvPr>
                <p:cNvSpPr/>
                <p:nvPr/>
              </p:nvSpPr>
              <p:spPr bwMode="auto">
                <a:xfrm>
                  <a:off x="3324693" y="4550530"/>
                  <a:ext cx="167187" cy="1429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ru-RU" sz="1050" dirty="0">
                    <a:latin typeface="Geologica SemiBold" pitchFamily="2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0BF16DF-3365-4A36-9C42-EBB2A0BE629D}"/>
                    </a:ext>
                  </a:extLst>
                </p:cNvPr>
                <p:cNvSpPr txBox="1"/>
                <p:nvPr/>
              </p:nvSpPr>
              <p:spPr>
                <a:xfrm>
                  <a:off x="3408286" y="4528308"/>
                  <a:ext cx="393471" cy="1316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 anchorCtr="0">
                  <a:noAutofit/>
                </a:bodyPr>
                <a:lstStyle/>
                <a:p>
                  <a:pPr algn="r"/>
                  <a:r>
                    <a:rPr lang="ru-RU" sz="1000" dirty="0">
                      <a:solidFill>
                        <a:srgbClr val="00858E"/>
                      </a:solidFill>
                      <a:latin typeface="Geologica SemiBold" pitchFamily="2" charset="0"/>
                    </a:rPr>
                    <a:t>4</a:t>
                  </a:r>
                  <a:r>
                    <a:rPr lang="ru-RU" sz="1800" dirty="0">
                      <a:solidFill>
                        <a:srgbClr val="00858E"/>
                      </a:solidFill>
                      <a:latin typeface="Geologica SemiBold" pitchFamily="2" charset="0"/>
                    </a:rPr>
                    <a:t> </a:t>
                  </a:r>
                  <a:r>
                    <a:rPr lang="ru-RU" sz="800" dirty="0">
                      <a:solidFill>
                        <a:srgbClr val="00858E"/>
                      </a:solidFill>
                      <a:latin typeface="Geologica SemiBold" pitchFamily="2" charset="0"/>
                    </a:rPr>
                    <a:t>%</a:t>
                  </a:r>
                  <a:endParaRPr lang="ru-RU" sz="1800" dirty="0">
                    <a:solidFill>
                      <a:srgbClr val="00858E"/>
                    </a:solidFill>
                    <a:latin typeface="Geologica SemiBold" pitchFamily="2" charset="0"/>
                  </a:endParaRPr>
                </a:p>
              </p:txBody>
            </p:sp>
          </p:grpSp>
        </p:grp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827D5F53-0EEA-4039-937A-0441D60FE07F}"/>
                </a:ext>
              </a:extLst>
            </p:cNvPr>
            <p:cNvSpPr/>
            <p:nvPr/>
          </p:nvSpPr>
          <p:spPr>
            <a:xfrm>
              <a:off x="196569" y="1021398"/>
              <a:ext cx="5959607" cy="3859543"/>
            </a:xfrm>
            <a:prstGeom prst="roundRect">
              <a:avLst>
                <a:gd name="adj" fmla="val 5879"/>
              </a:avLst>
            </a:prstGeom>
            <a:noFill/>
            <a:ln w="19050">
              <a:solidFill>
                <a:srgbClr val="00C9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</p:grp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88DC0B0-CDBC-4FEB-B78D-45BFACFB5F49}"/>
              </a:ext>
            </a:extLst>
          </p:cNvPr>
          <p:cNvSpPr/>
          <p:nvPr/>
        </p:nvSpPr>
        <p:spPr>
          <a:xfrm>
            <a:off x="6271573" y="1077720"/>
            <a:ext cx="2723756" cy="3859543"/>
          </a:xfrm>
          <a:prstGeom prst="roundRect">
            <a:avLst>
              <a:gd name="adj" fmla="val 5879"/>
            </a:avLst>
          </a:prstGeom>
          <a:noFill/>
          <a:ln w="19050">
            <a:solidFill>
              <a:srgbClr val="00C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819F1CC-078D-465F-84A1-E050277DCC72}"/>
              </a:ext>
            </a:extLst>
          </p:cNvPr>
          <p:cNvGrpSpPr/>
          <p:nvPr/>
        </p:nvGrpSpPr>
        <p:grpSpPr>
          <a:xfrm>
            <a:off x="6660232" y="4641171"/>
            <a:ext cx="2024691" cy="200054"/>
            <a:chOff x="6651315" y="4641171"/>
            <a:chExt cx="2024691" cy="200054"/>
          </a:xfrm>
        </p:grpSpPr>
        <p:sp>
          <p:nvSpPr>
            <p:cNvPr id="79" name="Скругленный прямоугольник 17">
              <a:extLst>
                <a:ext uri="{FF2B5EF4-FFF2-40B4-BE49-F238E27FC236}">
                  <a16:creationId xmlns:a16="http://schemas.microsoft.com/office/drawing/2014/main" id="{1A320E87-C09C-4E2B-B53C-ACA08A7BF7CD}"/>
                </a:ext>
              </a:extLst>
            </p:cNvPr>
            <p:cNvSpPr/>
            <p:nvPr/>
          </p:nvSpPr>
          <p:spPr bwMode="auto">
            <a:xfrm>
              <a:off x="6651315" y="4641171"/>
              <a:ext cx="431148" cy="200054"/>
            </a:xfrm>
            <a:prstGeom prst="roundRect">
              <a:avLst>
                <a:gd name="adj" fmla="val 50000"/>
              </a:avLst>
            </a:pr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latin typeface="Geologica SemiBold" pitchFamily="2" charset="0"/>
                </a:rPr>
                <a:t>да</a:t>
              </a:r>
              <a:endParaRPr lang="ru-RU" sz="1050" dirty="0">
                <a:latin typeface="Geologica SemiBold" pitchFamily="2" charset="0"/>
              </a:endParaRPr>
            </a:p>
          </p:txBody>
        </p:sp>
        <p:sp>
          <p:nvSpPr>
            <p:cNvPr id="80" name="Скругленный прямоугольник 17">
              <a:extLst>
                <a:ext uri="{FF2B5EF4-FFF2-40B4-BE49-F238E27FC236}">
                  <a16:creationId xmlns:a16="http://schemas.microsoft.com/office/drawing/2014/main" id="{1753D78C-2367-4DCB-92BD-0A4BEB3501E5}"/>
                </a:ext>
              </a:extLst>
            </p:cNvPr>
            <p:cNvSpPr/>
            <p:nvPr/>
          </p:nvSpPr>
          <p:spPr bwMode="auto">
            <a:xfrm>
              <a:off x="7257974" y="4641171"/>
              <a:ext cx="470826" cy="200054"/>
            </a:xfrm>
            <a:prstGeom prst="roundRect">
              <a:avLst>
                <a:gd name="adj" fmla="val 50000"/>
              </a:avLst>
            </a:prstGeom>
            <a:solidFill>
              <a:srgbClr val="003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latin typeface="Geologica SemiBold" pitchFamily="2" charset="0"/>
                </a:rPr>
                <a:t>нет</a:t>
              </a:r>
              <a:endParaRPr lang="ru-RU" sz="1050" dirty="0">
                <a:latin typeface="Geologica SemiBold" pitchFamily="2" charset="0"/>
              </a:endParaRPr>
            </a:p>
          </p:txBody>
        </p:sp>
        <p:sp>
          <p:nvSpPr>
            <p:cNvPr id="81" name="Скругленный прямоугольник 17">
              <a:extLst>
                <a:ext uri="{FF2B5EF4-FFF2-40B4-BE49-F238E27FC236}">
                  <a16:creationId xmlns:a16="http://schemas.microsoft.com/office/drawing/2014/main" id="{259AB1E2-C6A9-46EC-8AE1-23D9B4C0FED4}"/>
                </a:ext>
              </a:extLst>
            </p:cNvPr>
            <p:cNvSpPr/>
            <p:nvPr/>
          </p:nvSpPr>
          <p:spPr bwMode="auto">
            <a:xfrm>
              <a:off x="7904311" y="4641171"/>
              <a:ext cx="771695" cy="20005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latin typeface="Geologica SemiBold" pitchFamily="2" charset="0"/>
                </a:rPr>
                <a:t>не знаю</a:t>
              </a:r>
              <a:endParaRPr lang="ru-RU" sz="1050" dirty="0">
                <a:latin typeface="Geologica SemiBold" pitchFamily="2" charset="0"/>
              </a:endParaRPr>
            </a:p>
          </p:txBody>
        </p:sp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9C34B0D-C575-4A4F-BE5B-E02C13466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1876" y="2479512"/>
            <a:ext cx="1812903" cy="181290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D1AE4D6-B8A0-4B16-8D64-DEF144F08DD2}"/>
              </a:ext>
            </a:extLst>
          </p:cNvPr>
          <p:cNvSpPr txBox="1"/>
          <p:nvPr/>
        </p:nvSpPr>
        <p:spPr>
          <a:xfrm>
            <a:off x="7463179" y="3865701"/>
            <a:ext cx="393471" cy="29999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050" dirty="0">
                <a:solidFill>
                  <a:schemeClr val="bg1"/>
                </a:solidFill>
                <a:latin typeface="Geologica SemiBold" pitchFamily="2" charset="0"/>
              </a:rPr>
              <a:t>91</a:t>
            </a:r>
            <a:r>
              <a:rPr lang="ru-RU" sz="2000" dirty="0">
                <a:solidFill>
                  <a:schemeClr val="bg1"/>
                </a:solidFill>
                <a:latin typeface="Geologica SemiBold" pitchFamily="2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Geologica SemiBold" pitchFamily="2" charset="0"/>
              </a:rPr>
              <a:t>%</a:t>
            </a:r>
            <a:endParaRPr lang="ru-RU" sz="2000" dirty="0">
              <a:solidFill>
                <a:schemeClr val="bg1"/>
              </a:solidFill>
              <a:latin typeface="Geologica SemiBold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EC853A-32ED-4D64-A2BB-22199E0B9305}"/>
              </a:ext>
            </a:extLst>
          </p:cNvPr>
          <p:cNvSpPr txBox="1"/>
          <p:nvPr/>
        </p:nvSpPr>
        <p:spPr>
          <a:xfrm>
            <a:off x="7463178" y="2541194"/>
            <a:ext cx="393471" cy="29999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050" dirty="0">
                <a:solidFill>
                  <a:schemeClr val="bg1"/>
                </a:solidFill>
                <a:latin typeface="Geologica SemiBold" pitchFamily="2" charset="0"/>
              </a:rPr>
              <a:t>9</a:t>
            </a:r>
            <a:r>
              <a:rPr lang="ru-RU" sz="2000" dirty="0">
                <a:solidFill>
                  <a:schemeClr val="bg1"/>
                </a:solidFill>
                <a:latin typeface="Geologica SemiBold" pitchFamily="2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Geologica SemiBold" pitchFamily="2" charset="0"/>
              </a:rPr>
              <a:t>%</a:t>
            </a:r>
            <a:endParaRPr lang="ru-RU" sz="2000" dirty="0">
              <a:solidFill>
                <a:schemeClr val="bg1"/>
              </a:solidFill>
              <a:latin typeface="Geologica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72768"/>
            <a:ext cx="9144000" cy="707516"/>
            <a:chOff x="0" y="230358"/>
            <a:chExt cx="12192000" cy="9433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8"/>
            <a:stretch/>
          </p:blipFill>
          <p:spPr>
            <a:xfrm>
              <a:off x="0" y="230358"/>
              <a:ext cx="12192000" cy="94335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36" y="309312"/>
              <a:ext cx="1745218" cy="713014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7FE84C-D3F3-4855-9857-00BA39FF6448}"/>
              </a:ext>
            </a:extLst>
          </p:cNvPr>
          <p:cNvSpPr/>
          <p:nvPr/>
        </p:nvSpPr>
        <p:spPr>
          <a:xfrm>
            <a:off x="243780" y="309885"/>
            <a:ext cx="5552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eologica Medium" pitchFamily="2" charset="0"/>
                <a:ea typeface="+mj-ea"/>
                <a:cs typeface="+mj-cs"/>
              </a:rPr>
              <a:t>ПЕРСПЕКТИВЫ И ВОЗМОЖНОСТИ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D86DE-12D7-4FB3-A488-BC21A6300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5" y="297539"/>
            <a:ext cx="855313" cy="398777"/>
          </a:xfrm>
          <a:prstGeom prst="rect">
            <a:avLst/>
          </a:prstGeom>
        </p:spPr>
      </p:pic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D0B07CBE-5134-48D9-85FF-565E6697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52" y="4808591"/>
            <a:ext cx="395487" cy="273844"/>
          </a:xfrm>
        </p:spPr>
        <p:txBody>
          <a:bodyPr/>
          <a:lstStyle/>
          <a:p>
            <a:fld id="{0AB6A2B7-8BAA-4B97-9866-5609595BEF3C}" type="slidenum">
              <a:rPr lang="ru-RU" sz="1100" smtClean="0">
                <a:solidFill>
                  <a:srgbClr val="00A3A7"/>
                </a:solidFill>
                <a:latin typeface="Geologica ExtraLight" pitchFamily="2" charset="0"/>
              </a:rPr>
              <a:pPr/>
              <a:t>9</a:t>
            </a:fld>
            <a:endParaRPr lang="ru-RU" dirty="0">
              <a:solidFill>
                <a:srgbClr val="00A3A7"/>
              </a:solidFill>
              <a:latin typeface="Geologica ExtraLight" pitchFamily="2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6B36E97-8A3E-48ED-B02E-6B073018E78E}"/>
              </a:ext>
            </a:extLst>
          </p:cNvPr>
          <p:cNvGrpSpPr/>
          <p:nvPr/>
        </p:nvGrpSpPr>
        <p:grpSpPr>
          <a:xfrm>
            <a:off x="3251077" y="1131590"/>
            <a:ext cx="2659380" cy="1714500"/>
            <a:chOff x="3242310" y="1035679"/>
            <a:chExt cx="2659380" cy="1714500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C5AD6277-8C07-44CA-852A-F4A1349A37A0}"/>
                </a:ext>
              </a:extLst>
            </p:cNvPr>
            <p:cNvSpPr/>
            <p:nvPr/>
          </p:nvSpPr>
          <p:spPr>
            <a:xfrm>
              <a:off x="3242310" y="1035679"/>
              <a:ext cx="2659380" cy="1714500"/>
            </a:xfrm>
            <a:prstGeom prst="roundRect">
              <a:avLst>
                <a:gd name="adj" fmla="val 9887"/>
              </a:avLst>
            </a:prstGeom>
            <a:noFill/>
            <a:ln w="19050">
              <a:solidFill>
                <a:srgbClr val="00C9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673F21-26A9-4422-A188-9BA9B5EE7F4E}"/>
                </a:ext>
              </a:extLst>
            </p:cNvPr>
            <p:cNvSpPr txBox="1"/>
            <p:nvPr/>
          </p:nvSpPr>
          <p:spPr>
            <a:xfrm>
              <a:off x="3354438" y="1209966"/>
              <a:ext cx="2435124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Производственная практика на предприятии</a:t>
              </a:r>
            </a:p>
          </p:txBody>
        </p:sp>
        <p:grpSp>
          <p:nvGrpSpPr>
            <p:cNvPr id="30" name="Рисунок 1030">
              <a:extLst>
                <a:ext uri="{FF2B5EF4-FFF2-40B4-BE49-F238E27FC236}">
                  <a16:creationId xmlns:a16="http://schemas.microsoft.com/office/drawing/2014/main" id="{F96F2F41-5167-492B-958C-4982B180A9FC}"/>
                </a:ext>
              </a:extLst>
            </p:cNvPr>
            <p:cNvGrpSpPr/>
            <p:nvPr/>
          </p:nvGrpSpPr>
          <p:grpSpPr>
            <a:xfrm>
              <a:off x="5286427" y="2101844"/>
              <a:ext cx="415286" cy="502346"/>
              <a:chOff x="7361503" y="5053376"/>
              <a:chExt cx="327345" cy="395970"/>
            </a:xfrm>
            <a:solidFill>
              <a:srgbClr val="00B3B7"/>
            </a:solidFill>
          </p:grpSpPr>
          <p:grpSp>
            <p:nvGrpSpPr>
              <p:cNvPr id="31" name="Рисунок 1030">
                <a:extLst>
                  <a:ext uri="{FF2B5EF4-FFF2-40B4-BE49-F238E27FC236}">
                    <a16:creationId xmlns:a16="http://schemas.microsoft.com/office/drawing/2014/main" id="{37CAECBD-2F1E-488F-B8AD-73F98DD21A7B}"/>
                  </a:ext>
                </a:extLst>
              </p:cNvPr>
              <p:cNvGrpSpPr/>
              <p:nvPr/>
            </p:nvGrpSpPr>
            <p:grpSpPr>
              <a:xfrm>
                <a:off x="7361503" y="5132644"/>
                <a:ext cx="218260" cy="316703"/>
                <a:chOff x="7361503" y="5132644"/>
                <a:chExt cx="218260" cy="316703"/>
              </a:xfrm>
              <a:grpFill/>
            </p:grpSpPr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id="{CEBF12DF-0EB5-4542-806C-A4C682B7E3BB}"/>
                    </a:ext>
                  </a:extLst>
                </p:cNvPr>
                <p:cNvSpPr/>
                <p:nvPr/>
              </p:nvSpPr>
              <p:spPr>
                <a:xfrm>
                  <a:off x="7405816" y="5132644"/>
                  <a:ext cx="76698" cy="77983"/>
                </a:xfrm>
                <a:custGeom>
                  <a:avLst/>
                  <a:gdLst>
                    <a:gd name="connsiteX0" fmla="*/ 38349 w 76698"/>
                    <a:gd name="connsiteY0" fmla="*/ 77983 h 77983"/>
                    <a:gd name="connsiteX1" fmla="*/ 0 w 76698"/>
                    <a:gd name="connsiteY1" fmla="*/ 38992 h 77983"/>
                    <a:gd name="connsiteX2" fmla="*/ 38349 w 76698"/>
                    <a:gd name="connsiteY2" fmla="*/ 0 h 77983"/>
                    <a:gd name="connsiteX3" fmla="*/ 76699 w 76698"/>
                    <a:gd name="connsiteY3" fmla="*/ 38992 h 77983"/>
                    <a:gd name="connsiteX4" fmla="*/ 38349 w 76698"/>
                    <a:gd name="connsiteY4" fmla="*/ 77983 h 77983"/>
                    <a:gd name="connsiteX5" fmla="*/ 38349 w 76698"/>
                    <a:gd name="connsiteY5" fmla="*/ 8441 h 77983"/>
                    <a:gd name="connsiteX6" fmla="*/ 8441 w 76698"/>
                    <a:gd name="connsiteY6" fmla="*/ 38992 h 77983"/>
                    <a:gd name="connsiteX7" fmla="*/ 38349 w 76698"/>
                    <a:gd name="connsiteY7" fmla="*/ 69543 h 77983"/>
                    <a:gd name="connsiteX8" fmla="*/ 68258 w 76698"/>
                    <a:gd name="connsiteY8" fmla="*/ 38992 h 77983"/>
                    <a:gd name="connsiteX9" fmla="*/ 38349 w 76698"/>
                    <a:gd name="connsiteY9" fmla="*/ 8441 h 7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698" h="77983">
                      <a:moveTo>
                        <a:pt x="38349" y="77983"/>
                      </a:moveTo>
                      <a:cubicBezTo>
                        <a:pt x="17248" y="77983"/>
                        <a:pt x="0" y="60460"/>
                        <a:pt x="0" y="38992"/>
                      </a:cubicBezTo>
                      <a:cubicBezTo>
                        <a:pt x="0" y="17523"/>
                        <a:pt x="17156" y="0"/>
                        <a:pt x="38349" y="0"/>
                      </a:cubicBezTo>
                      <a:cubicBezTo>
                        <a:pt x="59542" y="0"/>
                        <a:pt x="76699" y="17523"/>
                        <a:pt x="76699" y="38992"/>
                      </a:cubicBezTo>
                      <a:cubicBezTo>
                        <a:pt x="76699" y="60460"/>
                        <a:pt x="59542" y="77983"/>
                        <a:pt x="38349" y="77983"/>
                      </a:cubicBezTo>
                      <a:close/>
                      <a:moveTo>
                        <a:pt x="38349" y="8441"/>
                      </a:moveTo>
                      <a:cubicBezTo>
                        <a:pt x="21835" y="8441"/>
                        <a:pt x="8441" y="22111"/>
                        <a:pt x="8441" y="38992"/>
                      </a:cubicBezTo>
                      <a:cubicBezTo>
                        <a:pt x="8441" y="55873"/>
                        <a:pt x="21835" y="69543"/>
                        <a:pt x="38349" y="69543"/>
                      </a:cubicBezTo>
                      <a:cubicBezTo>
                        <a:pt x="54863" y="69543"/>
                        <a:pt x="68258" y="55873"/>
                        <a:pt x="68258" y="38992"/>
                      </a:cubicBezTo>
                      <a:cubicBezTo>
                        <a:pt x="68258" y="22111"/>
                        <a:pt x="54863" y="8441"/>
                        <a:pt x="38349" y="8441"/>
                      </a:cubicBezTo>
                      <a:close/>
                    </a:path>
                  </a:pathLst>
                </a:custGeom>
                <a:grpFill/>
                <a:ln w="9154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>
                    <a:solidFill>
                      <a:srgbClr val="00858E"/>
                    </a:solidFill>
                  </a:endParaRPr>
                </a:p>
              </p:txBody>
            </p:sp>
            <p:grpSp>
              <p:nvGrpSpPr>
                <p:cNvPr id="39" name="Рисунок 1030">
                  <a:extLst>
                    <a:ext uri="{FF2B5EF4-FFF2-40B4-BE49-F238E27FC236}">
                      <a16:creationId xmlns:a16="http://schemas.microsoft.com/office/drawing/2014/main" id="{12757050-2C8C-4588-A2AA-3D98EF5D8A57}"/>
                    </a:ext>
                  </a:extLst>
                </p:cNvPr>
                <p:cNvGrpSpPr/>
                <p:nvPr/>
              </p:nvGrpSpPr>
              <p:grpSpPr>
                <a:xfrm>
                  <a:off x="7361503" y="5228334"/>
                  <a:ext cx="218260" cy="221013"/>
                  <a:chOff x="7361503" y="5228334"/>
                  <a:chExt cx="218260" cy="221013"/>
                </a:xfrm>
                <a:grpFill/>
              </p:grpSpPr>
              <p:sp>
                <p:nvSpPr>
                  <p:cNvPr id="40" name="Полилиния: фигура 39">
                    <a:extLst>
                      <a:ext uri="{FF2B5EF4-FFF2-40B4-BE49-F238E27FC236}">
                        <a16:creationId xmlns:a16="http://schemas.microsoft.com/office/drawing/2014/main" id="{0C69940D-8912-44CE-8080-A8FAB283664A}"/>
                      </a:ext>
                    </a:extLst>
                  </p:cNvPr>
                  <p:cNvSpPr/>
                  <p:nvPr/>
                </p:nvSpPr>
                <p:spPr>
                  <a:xfrm>
                    <a:off x="7437193" y="5356501"/>
                    <a:ext cx="8440" cy="75138"/>
                  </a:xfrm>
                  <a:custGeom>
                    <a:avLst/>
                    <a:gdLst>
                      <a:gd name="connsiteX0" fmla="*/ 4220 w 8440"/>
                      <a:gd name="connsiteY0" fmla="*/ 75139 h 75138"/>
                      <a:gd name="connsiteX1" fmla="*/ 0 w 8440"/>
                      <a:gd name="connsiteY1" fmla="*/ 70919 h 75138"/>
                      <a:gd name="connsiteX2" fmla="*/ 0 w 8440"/>
                      <a:gd name="connsiteY2" fmla="*/ 4220 h 75138"/>
                      <a:gd name="connsiteX3" fmla="*/ 4220 w 8440"/>
                      <a:gd name="connsiteY3" fmla="*/ 0 h 75138"/>
                      <a:gd name="connsiteX4" fmla="*/ 8440 w 8440"/>
                      <a:gd name="connsiteY4" fmla="*/ 4220 h 75138"/>
                      <a:gd name="connsiteX5" fmla="*/ 8440 w 8440"/>
                      <a:gd name="connsiteY5" fmla="*/ 70919 h 75138"/>
                      <a:gd name="connsiteX6" fmla="*/ 4220 w 8440"/>
                      <a:gd name="connsiteY6" fmla="*/ 75139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40" h="75138">
                        <a:moveTo>
                          <a:pt x="4220" y="75139"/>
                        </a:moveTo>
                        <a:cubicBezTo>
                          <a:pt x="1927" y="75139"/>
                          <a:pt x="0" y="73212"/>
                          <a:pt x="0" y="70919"/>
                        </a:cubicBezTo>
                        <a:lnTo>
                          <a:pt x="0" y="4220"/>
                        </a:lnTo>
                        <a:cubicBezTo>
                          <a:pt x="0" y="1927"/>
                          <a:pt x="1927" y="0"/>
                          <a:pt x="4220" y="0"/>
                        </a:cubicBezTo>
                        <a:cubicBezTo>
                          <a:pt x="6514" y="0"/>
                          <a:pt x="8440" y="1927"/>
                          <a:pt x="8440" y="4220"/>
                        </a:cubicBezTo>
                        <a:lnTo>
                          <a:pt x="8440" y="70919"/>
                        </a:lnTo>
                        <a:cubicBezTo>
                          <a:pt x="8440" y="73212"/>
                          <a:pt x="6514" y="75139"/>
                          <a:pt x="4220" y="75139"/>
                        </a:cubicBezTo>
                        <a:close/>
                      </a:path>
                    </a:pathLst>
                  </a:custGeom>
                  <a:grpFill/>
                  <a:ln w="9154" cap="flat">
                    <a:solidFill>
                      <a:srgbClr val="00B3B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>
                      <a:solidFill>
                        <a:srgbClr val="00858E"/>
                      </a:solidFill>
                    </a:endParaRPr>
                  </a:p>
                </p:txBody>
              </p:sp>
              <p:sp>
                <p:nvSpPr>
                  <p:cNvPr id="41" name="Полилиния: фигура 40">
                    <a:extLst>
                      <a:ext uri="{FF2B5EF4-FFF2-40B4-BE49-F238E27FC236}">
                        <a16:creationId xmlns:a16="http://schemas.microsoft.com/office/drawing/2014/main" id="{DD0397E0-3F1C-4A6F-8AF3-D0807FC12961}"/>
                      </a:ext>
                    </a:extLst>
                  </p:cNvPr>
                  <p:cNvSpPr/>
                  <p:nvPr/>
                </p:nvSpPr>
                <p:spPr>
                  <a:xfrm>
                    <a:off x="7361503" y="5228334"/>
                    <a:ext cx="218260" cy="221013"/>
                  </a:xfrm>
                  <a:custGeom>
                    <a:avLst/>
                    <a:gdLst>
                      <a:gd name="connsiteX0" fmla="*/ 101837 w 218260"/>
                      <a:gd name="connsiteY0" fmla="*/ 221013 h 221013"/>
                      <a:gd name="connsiteX1" fmla="*/ 83488 w 218260"/>
                      <a:gd name="connsiteY1" fmla="*/ 213765 h 221013"/>
                      <a:gd name="connsiteX2" fmla="*/ 79910 w 218260"/>
                      <a:gd name="connsiteY2" fmla="*/ 209637 h 221013"/>
                      <a:gd name="connsiteX3" fmla="*/ 76332 w 218260"/>
                      <a:gd name="connsiteY3" fmla="*/ 213765 h 221013"/>
                      <a:gd name="connsiteX4" fmla="*/ 57983 w 218260"/>
                      <a:gd name="connsiteY4" fmla="*/ 221013 h 221013"/>
                      <a:gd name="connsiteX5" fmla="*/ 31835 w 218260"/>
                      <a:gd name="connsiteY5" fmla="*/ 185416 h 221013"/>
                      <a:gd name="connsiteX6" fmla="*/ 31835 w 218260"/>
                      <a:gd name="connsiteY6" fmla="*/ 123213 h 221013"/>
                      <a:gd name="connsiteX7" fmla="*/ 20184 w 218260"/>
                      <a:gd name="connsiteY7" fmla="*/ 126975 h 221013"/>
                      <a:gd name="connsiteX8" fmla="*/ 0 w 218260"/>
                      <a:gd name="connsiteY8" fmla="*/ 106516 h 221013"/>
                      <a:gd name="connsiteX9" fmla="*/ 0 w 218260"/>
                      <a:gd name="connsiteY9" fmla="*/ 40276 h 221013"/>
                      <a:gd name="connsiteX10" fmla="*/ 39634 w 218260"/>
                      <a:gd name="connsiteY10" fmla="*/ 0 h 221013"/>
                      <a:gd name="connsiteX11" fmla="*/ 198903 w 218260"/>
                      <a:gd name="connsiteY11" fmla="*/ 0 h 221013"/>
                      <a:gd name="connsiteX12" fmla="*/ 218261 w 218260"/>
                      <a:gd name="connsiteY12" fmla="*/ 19450 h 221013"/>
                      <a:gd name="connsiteX13" fmla="*/ 198903 w 218260"/>
                      <a:gd name="connsiteY13" fmla="*/ 38808 h 221013"/>
                      <a:gd name="connsiteX14" fmla="*/ 128167 w 218260"/>
                      <a:gd name="connsiteY14" fmla="*/ 38808 h 221013"/>
                      <a:gd name="connsiteX15" fmla="*/ 128167 w 218260"/>
                      <a:gd name="connsiteY15" fmla="*/ 185324 h 221013"/>
                      <a:gd name="connsiteX16" fmla="*/ 102020 w 218260"/>
                      <a:gd name="connsiteY16" fmla="*/ 220921 h 221013"/>
                      <a:gd name="connsiteX17" fmla="*/ 79910 w 218260"/>
                      <a:gd name="connsiteY17" fmla="*/ 191838 h 221013"/>
                      <a:gd name="connsiteX18" fmla="*/ 84130 w 218260"/>
                      <a:gd name="connsiteY18" fmla="*/ 196058 h 221013"/>
                      <a:gd name="connsiteX19" fmla="*/ 89268 w 218260"/>
                      <a:gd name="connsiteY19" fmla="*/ 207618 h 221013"/>
                      <a:gd name="connsiteX20" fmla="*/ 101837 w 218260"/>
                      <a:gd name="connsiteY20" fmla="*/ 212572 h 221013"/>
                      <a:gd name="connsiteX21" fmla="*/ 119543 w 218260"/>
                      <a:gd name="connsiteY21" fmla="*/ 185416 h 221013"/>
                      <a:gd name="connsiteX22" fmla="*/ 119543 w 218260"/>
                      <a:gd name="connsiteY22" fmla="*/ 34680 h 221013"/>
                      <a:gd name="connsiteX23" fmla="*/ 123764 w 218260"/>
                      <a:gd name="connsiteY23" fmla="*/ 30459 h 221013"/>
                      <a:gd name="connsiteX24" fmla="*/ 198719 w 218260"/>
                      <a:gd name="connsiteY24" fmla="*/ 30459 h 221013"/>
                      <a:gd name="connsiteX25" fmla="*/ 209637 w 218260"/>
                      <a:gd name="connsiteY25" fmla="*/ 19541 h 221013"/>
                      <a:gd name="connsiteX26" fmla="*/ 198719 w 218260"/>
                      <a:gd name="connsiteY26" fmla="*/ 8624 h 221013"/>
                      <a:gd name="connsiteX27" fmla="*/ 39450 w 218260"/>
                      <a:gd name="connsiteY27" fmla="*/ 8624 h 221013"/>
                      <a:gd name="connsiteX28" fmla="*/ 8257 w 218260"/>
                      <a:gd name="connsiteY28" fmla="*/ 40368 h 221013"/>
                      <a:gd name="connsiteX29" fmla="*/ 8257 w 218260"/>
                      <a:gd name="connsiteY29" fmla="*/ 106607 h 221013"/>
                      <a:gd name="connsiteX30" fmla="*/ 20000 w 218260"/>
                      <a:gd name="connsiteY30" fmla="*/ 118626 h 221013"/>
                      <a:gd name="connsiteX31" fmla="*/ 31652 w 218260"/>
                      <a:gd name="connsiteY31" fmla="*/ 107433 h 221013"/>
                      <a:gd name="connsiteX32" fmla="*/ 31652 w 218260"/>
                      <a:gd name="connsiteY32" fmla="*/ 46973 h 221013"/>
                      <a:gd name="connsiteX33" fmla="*/ 35872 w 218260"/>
                      <a:gd name="connsiteY33" fmla="*/ 42753 h 221013"/>
                      <a:gd name="connsiteX34" fmla="*/ 40092 w 218260"/>
                      <a:gd name="connsiteY34" fmla="*/ 46973 h 221013"/>
                      <a:gd name="connsiteX35" fmla="*/ 40092 w 218260"/>
                      <a:gd name="connsiteY35" fmla="*/ 106607 h 221013"/>
                      <a:gd name="connsiteX36" fmla="*/ 40092 w 218260"/>
                      <a:gd name="connsiteY36" fmla="*/ 107708 h 221013"/>
                      <a:gd name="connsiteX37" fmla="*/ 40092 w 218260"/>
                      <a:gd name="connsiteY37" fmla="*/ 185508 h 221013"/>
                      <a:gd name="connsiteX38" fmla="*/ 57799 w 218260"/>
                      <a:gd name="connsiteY38" fmla="*/ 212664 h 221013"/>
                      <a:gd name="connsiteX39" fmla="*/ 70368 w 218260"/>
                      <a:gd name="connsiteY39" fmla="*/ 207710 h 221013"/>
                      <a:gd name="connsiteX40" fmla="*/ 75506 w 218260"/>
                      <a:gd name="connsiteY40" fmla="*/ 196150 h 221013"/>
                      <a:gd name="connsiteX41" fmla="*/ 79726 w 218260"/>
                      <a:gd name="connsiteY41" fmla="*/ 191930 h 221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218260" h="221013">
                        <a:moveTo>
                          <a:pt x="101837" y="221013"/>
                        </a:moveTo>
                        <a:cubicBezTo>
                          <a:pt x="94956" y="221013"/>
                          <a:pt x="88442" y="218444"/>
                          <a:pt x="83488" y="213765"/>
                        </a:cubicBezTo>
                        <a:cubicBezTo>
                          <a:pt x="82112" y="212481"/>
                          <a:pt x="80919" y="211104"/>
                          <a:pt x="79910" y="209637"/>
                        </a:cubicBezTo>
                        <a:cubicBezTo>
                          <a:pt x="78900" y="211104"/>
                          <a:pt x="77708" y="212481"/>
                          <a:pt x="76332" y="213765"/>
                        </a:cubicBezTo>
                        <a:cubicBezTo>
                          <a:pt x="71377" y="218444"/>
                          <a:pt x="64864" y="221013"/>
                          <a:pt x="57983" y="221013"/>
                        </a:cubicBezTo>
                        <a:cubicBezTo>
                          <a:pt x="38716" y="221013"/>
                          <a:pt x="31835" y="202572"/>
                          <a:pt x="31835" y="185416"/>
                        </a:cubicBezTo>
                        <a:lnTo>
                          <a:pt x="31835" y="123213"/>
                        </a:lnTo>
                        <a:cubicBezTo>
                          <a:pt x="28533" y="125598"/>
                          <a:pt x="24496" y="126975"/>
                          <a:pt x="20184" y="126975"/>
                        </a:cubicBezTo>
                        <a:cubicBezTo>
                          <a:pt x="9083" y="126975"/>
                          <a:pt x="0" y="117800"/>
                          <a:pt x="0" y="106516"/>
                        </a:cubicBezTo>
                        <a:lnTo>
                          <a:pt x="0" y="40276"/>
                        </a:lnTo>
                        <a:cubicBezTo>
                          <a:pt x="0" y="17707"/>
                          <a:pt x="17432" y="0"/>
                          <a:pt x="39634" y="0"/>
                        </a:cubicBezTo>
                        <a:lnTo>
                          <a:pt x="198903" y="0"/>
                        </a:lnTo>
                        <a:cubicBezTo>
                          <a:pt x="209545" y="92"/>
                          <a:pt x="218261" y="8807"/>
                          <a:pt x="218261" y="19450"/>
                        </a:cubicBezTo>
                        <a:cubicBezTo>
                          <a:pt x="218261" y="30092"/>
                          <a:pt x="209545" y="38808"/>
                          <a:pt x="198903" y="38808"/>
                        </a:cubicBezTo>
                        <a:lnTo>
                          <a:pt x="128167" y="38808"/>
                        </a:lnTo>
                        <a:lnTo>
                          <a:pt x="128167" y="185324"/>
                        </a:lnTo>
                        <a:cubicBezTo>
                          <a:pt x="128167" y="202572"/>
                          <a:pt x="121287" y="220921"/>
                          <a:pt x="102020" y="220921"/>
                        </a:cubicBezTo>
                        <a:close/>
                        <a:moveTo>
                          <a:pt x="79910" y="191838"/>
                        </a:moveTo>
                        <a:cubicBezTo>
                          <a:pt x="82203" y="191838"/>
                          <a:pt x="84130" y="193765"/>
                          <a:pt x="84130" y="196058"/>
                        </a:cubicBezTo>
                        <a:cubicBezTo>
                          <a:pt x="84130" y="200370"/>
                          <a:pt x="85965" y="204499"/>
                          <a:pt x="89268" y="207618"/>
                        </a:cubicBezTo>
                        <a:cubicBezTo>
                          <a:pt x="92662" y="210829"/>
                          <a:pt x="97158" y="212572"/>
                          <a:pt x="101837" y="212572"/>
                        </a:cubicBezTo>
                        <a:cubicBezTo>
                          <a:pt x="113121" y="212572"/>
                          <a:pt x="119543" y="202664"/>
                          <a:pt x="119543" y="185416"/>
                        </a:cubicBezTo>
                        <a:lnTo>
                          <a:pt x="119543" y="34680"/>
                        </a:lnTo>
                        <a:cubicBezTo>
                          <a:pt x="119543" y="32386"/>
                          <a:pt x="121470" y="30459"/>
                          <a:pt x="123764" y="30459"/>
                        </a:cubicBezTo>
                        <a:lnTo>
                          <a:pt x="198719" y="30459"/>
                        </a:lnTo>
                        <a:cubicBezTo>
                          <a:pt x="204774" y="30459"/>
                          <a:pt x="209637" y="25597"/>
                          <a:pt x="209637" y="19541"/>
                        </a:cubicBezTo>
                        <a:cubicBezTo>
                          <a:pt x="209637" y="13486"/>
                          <a:pt x="204774" y="8624"/>
                          <a:pt x="198719" y="8624"/>
                        </a:cubicBezTo>
                        <a:lnTo>
                          <a:pt x="39450" y="8624"/>
                        </a:lnTo>
                        <a:cubicBezTo>
                          <a:pt x="21652" y="8532"/>
                          <a:pt x="8257" y="22202"/>
                          <a:pt x="8257" y="40368"/>
                        </a:cubicBezTo>
                        <a:lnTo>
                          <a:pt x="8257" y="106607"/>
                        </a:lnTo>
                        <a:cubicBezTo>
                          <a:pt x="8257" y="113213"/>
                          <a:pt x="13486" y="118626"/>
                          <a:pt x="20000" y="118626"/>
                        </a:cubicBezTo>
                        <a:cubicBezTo>
                          <a:pt x="26514" y="118626"/>
                          <a:pt x="31285" y="113672"/>
                          <a:pt x="31652" y="107433"/>
                        </a:cubicBezTo>
                        <a:lnTo>
                          <a:pt x="31652" y="46973"/>
                        </a:lnTo>
                        <a:cubicBezTo>
                          <a:pt x="31652" y="44680"/>
                          <a:pt x="33579" y="42753"/>
                          <a:pt x="35872" y="42753"/>
                        </a:cubicBezTo>
                        <a:cubicBezTo>
                          <a:pt x="38166" y="42753"/>
                          <a:pt x="40092" y="44680"/>
                          <a:pt x="40092" y="46973"/>
                        </a:cubicBezTo>
                        <a:lnTo>
                          <a:pt x="40092" y="106607"/>
                        </a:lnTo>
                        <a:cubicBezTo>
                          <a:pt x="40092" y="106607"/>
                          <a:pt x="40092" y="107341"/>
                          <a:pt x="40092" y="107708"/>
                        </a:cubicBezTo>
                        <a:lnTo>
                          <a:pt x="40092" y="185508"/>
                        </a:lnTo>
                        <a:cubicBezTo>
                          <a:pt x="40092" y="202756"/>
                          <a:pt x="46515" y="212664"/>
                          <a:pt x="57799" y="212664"/>
                        </a:cubicBezTo>
                        <a:cubicBezTo>
                          <a:pt x="62570" y="212664"/>
                          <a:pt x="66974" y="210921"/>
                          <a:pt x="70368" y="207710"/>
                        </a:cubicBezTo>
                        <a:cubicBezTo>
                          <a:pt x="73671" y="204591"/>
                          <a:pt x="75506" y="200462"/>
                          <a:pt x="75506" y="196150"/>
                        </a:cubicBezTo>
                        <a:cubicBezTo>
                          <a:pt x="75506" y="193856"/>
                          <a:pt x="77433" y="191930"/>
                          <a:pt x="79726" y="191930"/>
                        </a:cubicBezTo>
                        <a:close/>
                      </a:path>
                    </a:pathLst>
                  </a:custGeom>
                  <a:grpFill/>
                  <a:ln w="9154" cap="flat">
                    <a:solidFill>
                      <a:srgbClr val="00B3B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>
                      <a:solidFill>
                        <a:srgbClr val="00858E"/>
                      </a:solidFill>
                    </a:endParaRPr>
                  </a:p>
                </p:txBody>
              </p:sp>
            </p:grpSp>
          </p:grpSp>
          <p:grpSp>
            <p:nvGrpSpPr>
              <p:cNvPr id="32" name="Рисунок 1030">
                <a:extLst>
                  <a:ext uri="{FF2B5EF4-FFF2-40B4-BE49-F238E27FC236}">
                    <a16:creationId xmlns:a16="http://schemas.microsoft.com/office/drawing/2014/main" id="{CEE2C81E-F105-4276-81D4-0A4BD04799D8}"/>
                  </a:ext>
                </a:extLst>
              </p:cNvPr>
              <p:cNvGrpSpPr/>
              <p:nvPr/>
            </p:nvGrpSpPr>
            <p:grpSpPr>
              <a:xfrm>
                <a:off x="7457193" y="5053376"/>
                <a:ext cx="231655" cy="395970"/>
                <a:chOff x="7457193" y="5053376"/>
                <a:chExt cx="231655" cy="395970"/>
              </a:xfrm>
              <a:grpFill/>
            </p:grpSpPr>
            <p:sp>
              <p:nvSpPr>
                <p:cNvPr id="33" name="Полилиния: фигура 32">
                  <a:extLst>
                    <a:ext uri="{FF2B5EF4-FFF2-40B4-BE49-F238E27FC236}">
                      <a16:creationId xmlns:a16="http://schemas.microsoft.com/office/drawing/2014/main" id="{FAF025A5-2D4E-49A4-B44E-94D8F7855252}"/>
                    </a:ext>
                  </a:extLst>
                </p:cNvPr>
                <p:cNvSpPr/>
                <p:nvPr/>
              </p:nvSpPr>
              <p:spPr>
                <a:xfrm>
                  <a:off x="7535102" y="5325399"/>
                  <a:ext cx="75928" cy="123947"/>
                </a:xfrm>
                <a:custGeom>
                  <a:avLst/>
                  <a:gdLst>
                    <a:gd name="connsiteX0" fmla="*/ 71726 w 75928"/>
                    <a:gd name="connsiteY0" fmla="*/ 123947 h 123947"/>
                    <a:gd name="connsiteX1" fmla="*/ 67690 w 75928"/>
                    <a:gd name="connsiteY1" fmla="*/ 120920 h 123947"/>
                    <a:gd name="connsiteX2" fmla="*/ 37964 w 75928"/>
                    <a:gd name="connsiteY2" fmla="*/ 19266 h 123947"/>
                    <a:gd name="connsiteX3" fmla="*/ 8239 w 75928"/>
                    <a:gd name="connsiteY3" fmla="*/ 120920 h 123947"/>
                    <a:gd name="connsiteX4" fmla="*/ 3010 w 75928"/>
                    <a:gd name="connsiteY4" fmla="*/ 123764 h 123947"/>
                    <a:gd name="connsiteX5" fmla="*/ 166 w 75928"/>
                    <a:gd name="connsiteY5" fmla="*/ 118534 h 123947"/>
                    <a:gd name="connsiteX6" fmla="*/ 33928 w 75928"/>
                    <a:gd name="connsiteY6" fmla="*/ 3027 h 123947"/>
                    <a:gd name="connsiteX7" fmla="*/ 37964 w 75928"/>
                    <a:gd name="connsiteY7" fmla="*/ 0 h 123947"/>
                    <a:gd name="connsiteX8" fmla="*/ 42001 w 75928"/>
                    <a:gd name="connsiteY8" fmla="*/ 3027 h 123947"/>
                    <a:gd name="connsiteX9" fmla="*/ 75763 w 75928"/>
                    <a:gd name="connsiteY9" fmla="*/ 118534 h 123947"/>
                    <a:gd name="connsiteX10" fmla="*/ 72919 w 75928"/>
                    <a:gd name="connsiteY10" fmla="*/ 123764 h 123947"/>
                    <a:gd name="connsiteX11" fmla="*/ 71726 w 75928"/>
                    <a:gd name="connsiteY11" fmla="*/ 123947 h 123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5928" h="123947">
                      <a:moveTo>
                        <a:pt x="71726" y="123947"/>
                      </a:moveTo>
                      <a:cubicBezTo>
                        <a:pt x="69892" y="123947"/>
                        <a:pt x="68240" y="122755"/>
                        <a:pt x="67690" y="120920"/>
                      </a:cubicBezTo>
                      <a:lnTo>
                        <a:pt x="37964" y="19266"/>
                      </a:lnTo>
                      <a:lnTo>
                        <a:pt x="8239" y="120920"/>
                      </a:lnTo>
                      <a:cubicBezTo>
                        <a:pt x="7597" y="123122"/>
                        <a:pt x="5212" y="124406"/>
                        <a:pt x="3010" y="123764"/>
                      </a:cubicBezTo>
                      <a:cubicBezTo>
                        <a:pt x="808" y="123122"/>
                        <a:pt x="-477" y="120736"/>
                        <a:pt x="166" y="118534"/>
                      </a:cubicBezTo>
                      <a:lnTo>
                        <a:pt x="33928" y="3027"/>
                      </a:lnTo>
                      <a:cubicBezTo>
                        <a:pt x="34478" y="1193"/>
                        <a:pt x="36130" y="0"/>
                        <a:pt x="37964" y="0"/>
                      </a:cubicBezTo>
                      <a:cubicBezTo>
                        <a:pt x="39799" y="0"/>
                        <a:pt x="41451" y="1193"/>
                        <a:pt x="42001" y="3027"/>
                      </a:cubicBezTo>
                      <a:lnTo>
                        <a:pt x="75763" y="118534"/>
                      </a:lnTo>
                      <a:cubicBezTo>
                        <a:pt x="76405" y="120736"/>
                        <a:pt x="75121" y="123122"/>
                        <a:pt x="72919" y="123764"/>
                      </a:cubicBezTo>
                      <a:cubicBezTo>
                        <a:pt x="72552" y="123855"/>
                        <a:pt x="72093" y="123947"/>
                        <a:pt x="71726" y="123947"/>
                      </a:cubicBezTo>
                      <a:close/>
                    </a:path>
                  </a:pathLst>
                </a:custGeom>
                <a:grpFill/>
                <a:ln w="9154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>
                    <a:solidFill>
                      <a:srgbClr val="00858E"/>
                    </a:solidFill>
                  </a:endParaRPr>
                </a:p>
              </p:txBody>
            </p:sp>
            <p:sp>
              <p:nvSpPr>
                <p:cNvPr id="34" name="Полилиния: фигура 33">
                  <a:extLst>
                    <a:ext uri="{FF2B5EF4-FFF2-40B4-BE49-F238E27FC236}">
                      <a16:creationId xmlns:a16="http://schemas.microsoft.com/office/drawing/2014/main" id="{C60003A5-0E09-4A11-BF84-2E9884626C4F}"/>
                    </a:ext>
                  </a:extLst>
                </p:cNvPr>
                <p:cNvSpPr/>
                <p:nvPr/>
              </p:nvSpPr>
              <p:spPr>
                <a:xfrm>
                  <a:off x="7457193" y="5053376"/>
                  <a:ext cx="231655" cy="280463"/>
                </a:xfrm>
                <a:custGeom>
                  <a:avLst/>
                  <a:gdLst>
                    <a:gd name="connsiteX0" fmla="*/ 193673 w 231655"/>
                    <a:gd name="connsiteY0" fmla="*/ 280464 h 280463"/>
                    <a:gd name="connsiteX1" fmla="*/ 56239 w 231655"/>
                    <a:gd name="connsiteY1" fmla="*/ 280464 h 280463"/>
                    <a:gd name="connsiteX2" fmla="*/ 52019 w 231655"/>
                    <a:gd name="connsiteY2" fmla="*/ 276243 h 280463"/>
                    <a:gd name="connsiteX3" fmla="*/ 56239 w 231655"/>
                    <a:gd name="connsiteY3" fmla="*/ 272023 h 280463"/>
                    <a:gd name="connsiteX4" fmla="*/ 193673 w 231655"/>
                    <a:gd name="connsiteY4" fmla="*/ 272023 h 280463"/>
                    <a:gd name="connsiteX5" fmla="*/ 223215 w 231655"/>
                    <a:gd name="connsiteY5" fmla="*/ 242481 h 280463"/>
                    <a:gd name="connsiteX6" fmla="*/ 223215 w 231655"/>
                    <a:gd name="connsiteY6" fmla="*/ 37982 h 280463"/>
                    <a:gd name="connsiteX7" fmla="*/ 193673 w 231655"/>
                    <a:gd name="connsiteY7" fmla="*/ 8440 h 280463"/>
                    <a:gd name="connsiteX8" fmla="*/ 37982 w 231655"/>
                    <a:gd name="connsiteY8" fmla="*/ 8440 h 280463"/>
                    <a:gd name="connsiteX9" fmla="*/ 8440 w 231655"/>
                    <a:gd name="connsiteY9" fmla="*/ 37982 h 280463"/>
                    <a:gd name="connsiteX10" fmla="*/ 8440 w 231655"/>
                    <a:gd name="connsiteY10" fmla="*/ 57891 h 280463"/>
                    <a:gd name="connsiteX11" fmla="*/ 4220 w 231655"/>
                    <a:gd name="connsiteY11" fmla="*/ 62111 h 280463"/>
                    <a:gd name="connsiteX12" fmla="*/ 0 w 231655"/>
                    <a:gd name="connsiteY12" fmla="*/ 57891 h 280463"/>
                    <a:gd name="connsiteX13" fmla="*/ 0 w 231655"/>
                    <a:gd name="connsiteY13" fmla="*/ 37982 h 280463"/>
                    <a:gd name="connsiteX14" fmla="*/ 37982 w 231655"/>
                    <a:gd name="connsiteY14" fmla="*/ 0 h 280463"/>
                    <a:gd name="connsiteX15" fmla="*/ 193673 w 231655"/>
                    <a:gd name="connsiteY15" fmla="*/ 0 h 280463"/>
                    <a:gd name="connsiteX16" fmla="*/ 231655 w 231655"/>
                    <a:gd name="connsiteY16" fmla="*/ 37982 h 280463"/>
                    <a:gd name="connsiteX17" fmla="*/ 231655 w 231655"/>
                    <a:gd name="connsiteY17" fmla="*/ 242481 h 280463"/>
                    <a:gd name="connsiteX18" fmla="*/ 193673 w 231655"/>
                    <a:gd name="connsiteY18" fmla="*/ 280464 h 28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1655" h="280463">
                      <a:moveTo>
                        <a:pt x="193673" y="280464"/>
                      </a:moveTo>
                      <a:lnTo>
                        <a:pt x="56239" y="280464"/>
                      </a:lnTo>
                      <a:cubicBezTo>
                        <a:pt x="53946" y="280464"/>
                        <a:pt x="52019" y="278537"/>
                        <a:pt x="52019" y="276243"/>
                      </a:cubicBezTo>
                      <a:cubicBezTo>
                        <a:pt x="52019" y="273950"/>
                        <a:pt x="53946" y="272023"/>
                        <a:pt x="56239" y="272023"/>
                      </a:cubicBezTo>
                      <a:lnTo>
                        <a:pt x="193673" y="272023"/>
                      </a:lnTo>
                      <a:cubicBezTo>
                        <a:pt x="210004" y="272023"/>
                        <a:pt x="223215" y="258812"/>
                        <a:pt x="223215" y="242481"/>
                      </a:cubicBezTo>
                      <a:lnTo>
                        <a:pt x="223215" y="37982"/>
                      </a:lnTo>
                      <a:cubicBezTo>
                        <a:pt x="223215" y="21652"/>
                        <a:pt x="210004" y="8440"/>
                        <a:pt x="193673" y="8440"/>
                      </a:cubicBezTo>
                      <a:lnTo>
                        <a:pt x="37982" y="8440"/>
                      </a:lnTo>
                      <a:cubicBezTo>
                        <a:pt x="21652" y="8440"/>
                        <a:pt x="8440" y="21652"/>
                        <a:pt x="8440" y="37982"/>
                      </a:cubicBezTo>
                      <a:lnTo>
                        <a:pt x="8440" y="57891"/>
                      </a:lnTo>
                      <a:cubicBezTo>
                        <a:pt x="8440" y="60185"/>
                        <a:pt x="6514" y="62111"/>
                        <a:pt x="4220" y="62111"/>
                      </a:cubicBezTo>
                      <a:cubicBezTo>
                        <a:pt x="1927" y="62111"/>
                        <a:pt x="0" y="60185"/>
                        <a:pt x="0" y="57891"/>
                      </a:cubicBezTo>
                      <a:lnTo>
                        <a:pt x="0" y="37982"/>
                      </a:lnTo>
                      <a:cubicBezTo>
                        <a:pt x="0" y="17064"/>
                        <a:pt x="17065" y="0"/>
                        <a:pt x="37982" y="0"/>
                      </a:cubicBezTo>
                      <a:lnTo>
                        <a:pt x="193673" y="0"/>
                      </a:lnTo>
                      <a:cubicBezTo>
                        <a:pt x="214591" y="0"/>
                        <a:pt x="231655" y="17064"/>
                        <a:pt x="231655" y="37982"/>
                      </a:cubicBezTo>
                      <a:lnTo>
                        <a:pt x="231655" y="242481"/>
                      </a:lnTo>
                      <a:cubicBezTo>
                        <a:pt x="231655" y="263399"/>
                        <a:pt x="214591" y="280464"/>
                        <a:pt x="193673" y="280464"/>
                      </a:cubicBezTo>
                      <a:close/>
                    </a:path>
                  </a:pathLst>
                </a:custGeom>
                <a:grpFill/>
                <a:ln w="9154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>
                    <a:solidFill>
                      <a:srgbClr val="00858E"/>
                    </a:solidFill>
                  </a:endParaRPr>
                </a:p>
              </p:txBody>
            </p:sp>
            <p:grpSp>
              <p:nvGrpSpPr>
                <p:cNvPr id="35" name="Рисунок 1030">
                  <a:extLst>
                    <a:ext uri="{FF2B5EF4-FFF2-40B4-BE49-F238E27FC236}">
                      <a16:creationId xmlns:a16="http://schemas.microsoft.com/office/drawing/2014/main" id="{A5A2A74A-0772-4856-861B-99F1C52CBC47}"/>
                    </a:ext>
                  </a:extLst>
                </p:cNvPr>
                <p:cNvGrpSpPr/>
                <p:nvPr/>
              </p:nvGrpSpPr>
              <p:grpSpPr>
                <a:xfrm>
                  <a:off x="7501689" y="5111542"/>
                  <a:ext cx="148259" cy="71744"/>
                  <a:chOff x="7501689" y="5111542"/>
                  <a:chExt cx="148259" cy="71744"/>
                </a:xfrm>
                <a:grpFill/>
              </p:grpSpPr>
              <p:sp>
                <p:nvSpPr>
                  <p:cNvPr id="36" name="Полилиния: фигура 35">
                    <a:extLst>
                      <a:ext uri="{FF2B5EF4-FFF2-40B4-BE49-F238E27FC236}">
                        <a16:creationId xmlns:a16="http://schemas.microsoft.com/office/drawing/2014/main" id="{589BE71D-A799-41EC-94BF-213BDF088C47}"/>
                      </a:ext>
                    </a:extLst>
                  </p:cNvPr>
                  <p:cNvSpPr/>
                  <p:nvPr/>
                </p:nvSpPr>
                <p:spPr>
                  <a:xfrm>
                    <a:off x="7535084" y="5111542"/>
                    <a:ext cx="75964" cy="8440"/>
                  </a:xfrm>
                  <a:custGeom>
                    <a:avLst/>
                    <a:gdLst>
                      <a:gd name="connsiteX0" fmla="*/ 71744 w 75964"/>
                      <a:gd name="connsiteY0" fmla="*/ 8440 h 8440"/>
                      <a:gd name="connsiteX1" fmla="*/ 4220 w 75964"/>
                      <a:gd name="connsiteY1" fmla="*/ 8440 h 8440"/>
                      <a:gd name="connsiteX2" fmla="*/ 0 w 75964"/>
                      <a:gd name="connsiteY2" fmla="*/ 4220 h 8440"/>
                      <a:gd name="connsiteX3" fmla="*/ 4220 w 75964"/>
                      <a:gd name="connsiteY3" fmla="*/ 0 h 8440"/>
                      <a:gd name="connsiteX4" fmla="*/ 71744 w 75964"/>
                      <a:gd name="connsiteY4" fmla="*/ 0 h 8440"/>
                      <a:gd name="connsiteX5" fmla="*/ 75965 w 75964"/>
                      <a:gd name="connsiteY5" fmla="*/ 4220 h 8440"/>
                      <a:gd name="connsiteX6" fmla="*/ 71744 w 75964"/>
                      <a:gd name="connsiteY6" fmla="*/ 8440 h 8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964" h="8440">
                        <a:moveTo>
                          <a:pt x="71744" y="8440"/>
                        </a:moveTo>
                        <a:lnTo>
                          <a:pt x="4220" y="8440"/>
                        </a:lnTo>
                        <a:cubicBezTo>
                          <a:pt x="1927" y="8440"/>
                          <a:pt x="0" y="6514"/>
                          <a:pt x="0" y="4220"/>
                        </a:cubicBezTo>
                        <a:cubicBezTo>
                          <a:pt x="0" y="1927"/>
                          <a:pt x="1927" y="0"/>
                          <a:pt x="4220" y="0"/>
                        </a:cubicBezTo>
                        <a:lnTo>
                          <a:pt x="71744" y="0"/>
                        </a:lnTo>
                        <a:cubicBezTo>
                          <a:pt x="74038" y="0"/>
                          <a:pt x="75965" y="1927"/>
                          <a:pt x="75965" y="4220"/>
                        </a:cubicBezTo>
                        <a:cubicBezTo>
                          <a:pt x="75965" y="6514"/>
                          <a:pt x="74038" y="8440"/>
                          <a:pt x="71744" y="8440"/>
                        </a:cubicBezTo>
                        <a:close/>
                      </a:path>
                    </a:pathLst>
                  </a:custGeom>
                  <a:grpFill/>
                  <a:ln w="9154" cap="flat">
                    <a:solidFill>
                      <a:srgbClr val="00B3B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>
                      <a:solidFill>
                        <a:srgbClr val="00858E"/>
                      </a:solidFill>
                    </a:endParaRPr>
                  </a:p>
                </p:txBody>
              </p:sp>
              <p:sp>
                <p:nvSpPr>
                  <p:cNvPr id="37" name="Полилиния: фигура 36">
                    <a:extLst>
                      <a:ext uri="{FF2B5EF4-FFF2-40B4-BE49-F238E27FC236}">
                        <a16:creationId xmlns:a16="http://schemas.microsoft.com/office/drawing/2014/main" id="{77DBFCAA-7A37-49F8-B6C4-03CB6E273C58}"/>
                      </a:ext>
                    </a:extLst>
                  </p:cNvPr>
                  <p:cNvSpPr/>
                  <p:nvPr/>
                </p:nvSpPr>
                <p:spPr>
                  <a:xfrm>
                    <a:off x="7501689" y="5174846"/>
                    <a:ext cx="148259" cy="8440"/>
                  </a:xfrm>
                  <a:custGeom>
                    <a:avLst/>
                    <a:gdLst>
                      <a:gd name="connsiteX0" fmla="*/ 144039 w 148259"/>
                      <a:gd name="connsiteY0" fmla="*/ 8441 h 8440"/>
                      <a:gd name="connsiteX1" fmla="*/ 4220 w 148259"/>
                      <a:gd name="connsiteY1" fmla="*/ 8441 h 8440"/>
                      <a:gd name="connsiteX2" fmla="*/ 0 w 148259"/>
                      <a:gd name="connsiteY2" fmla="*/ 4220 h 8440"/>
                      <a:gd name="connsiteX3" fmla="*/ 4220 w 148259"/>
                      <a:gd name="connsiteY3" fmla="*/ 0 h 8440"/>
                      <a:gd name="connsiteX4" fmla="*/ 144039 w 148259"/>
                      <a:gd name="connsiteY4" fmla="*/ 0 h 8440"/>
                      <a:gd name="connsiteX5" fmla="*/ 148259 w 148259"/>
                      <a:gd name="connsiteY5" fmla="*/ 4220 h 8440"/>
                      <a:gd name="connsiteX6" fmla="*/ 144039 w 148259"/>
                      <a:gd name="connsiteY6" fmla="*/ 8441 h 8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59" h="8440">
                        <a:moveTo>
                          <a:pt x="144039" y="8441"/>
                        </a:moveTo>
                        <a:lnTo>
                          <a:pt x="4220" y="8441"/>
                        </a:lnTo>
                        <a:cubicBezTo>
                          <a:pt x="1927" y="8441"/>
                          <a:pt x="0" y="6514"/>
                          <a:pt x="0" y="4220"/>
                        </a:cubicBezTo>
                        <a:cubicBezTo>
                          <a:pt x="0" y="1927"/>
                          <a:pt x="1927" y="0"/>
                          <a:pt x="4220" y="0"/>
                        </a:cubicBezTo>
                        <a:lnTo>
                          <a:pt x="144039" y="0"/>
                        </a:lnTo>
                        <a:cubicBezTo>
                          <a:pt x="146333" y="0"/>
                          <a:pt x="148259" y="1927"/>
                          <a:pt x="148259" y="4220"/>
                        </a:cubicBezTo>
                        <a:cubicBezTo>
                          <a:pt x="148259" y="6514"/>
                          <a:pt x="146333" y="8441"/>
                          <a:pt x="144039" y="8441"/>
                        </a:cubicBezTo>
                        <a:close/>
                      </a:path>
                    </a:pathLst>
                  </a:custGeom>
                  <a:grpFill/>
                  <a:ln w="9154" cap="flat">
                    <a:solidFill>
                      <a:srgbClr val="00B3B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>
                      <a:solidFill>
                        <a:srgbClr val="00858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64A9C29-6460-42DB-B153-974363610C8D}"/>
              </a:ext>
            </a:extLst>
          </p:cNvPr>
          <p:cNvGrpSpPr/>
          <p:nvPr/>
        </p:nvGrpSpPr>
        <p:grpSpPr>
          <a:xfrm>
            <a:off x="6210593" y="1131590"/>
            <a:ext cx="2659380" cy="1714500"/>
            <a:chOff x="5998845" y="1035679"/>
            <a:chExt cx="2659380" cy="1714500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9998721-2A3E-4C08-980B-D1CBE33110E2}"/>
                </a:ext>
              </a:extLst>
            </p:cNvPr>
            <p:cNvSpPr/>
            <p:nvPr/>
          </p:nvSpPr>
          <p:spPr>
            <a:xfrm>
              <a:off x="5998845" y="1035679"/>
              <a:ext cx="2659380" cy="1714500"/>
            </a:xfrm>
            <a:prstGeom prst="roundRect">
              <a:avLst>
                <a:gd name="adj" fmla="val 9435"/>
              </a:avLst>
            </a:prstGeom>
            <a:noFill/>
            <a:ln w="19050">
              <a:solidFill>
                <a:srgbClr val="01BA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438A08-9F67-4759-93A1-821CBDFBAC10}"/>
                </a:ext>
              </a:extLst>
            </p:cNvPr>
            <p:cNvSpPr txBox="1"/>
            <p:nvPr/>
          </p:nvSpPr>
          <p:spPr>
            <a:xfrm>
              <a:off x="6091218" y="1209966"/>
              <a:ext cx="2455996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Получение дополнительного образования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606054F-D45C-4CE2-9C7E-E50A057E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10439" y="2152729"/>
              <a:ext cx="431857" cy="467845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D8FE9AD-FD01-40AE-98F9-B5DB854F71D5}"/>
              </a:ext>
            </a:extLst>
          </p:cNvPr>
          <p:cNvGrpSpPr/>
          <p:nvPr/>
        </p:nvGrpSpPr>
        <p:grpSpPr>
          <a:xfrm>
            <a:off x="4730835" y="3068472"/>
            <a:ext cx="2659380" cy="1714500"/>
            <a:chOff x="4760055" y="2972561"/>
            <a:chExt cx="2659380" cy="171450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83BEB02F-572C-4460-893F-29DD6B726CCD}"/>
                </a:ext>
              </a:extLst>
            </p:cNvPr>
            <p:cNvSpPr/>
            <p:nvPr/>
          </p:nvSpPr>
          <p:spPr>
            <a:xfrm>
              <a:off x="4760055" y="2972561"/>
              <a:ext cx="2659380" cy="1714500"/>
            </a:xfrm>
            <a:prstGeom prst="roundRect">
              <a:avLst>
                <a:gd name="adj" fmla="val 10339"/>
              </a:avLst>
            </a:prstGeom>
            <a:noFill/>
            <a:ln w="19050">
              <a:solidFill>
                <a:srgbClr val="008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37D380-8AB7-4774-962D-43E3E762DA35}"/>
                </a:ext>
              </a:extLst>
            </p:cNvPr>
            <p:cNvSpPr txBox="1"/>
            <p:nvPr/>
          </p:nvSpPr>
          <p:spPr>
            <a:xfrm>
              <a:off x="4851835" y="3142243"/>
              <a:ext cx="2453584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Развитие профессионального </a:t>
              </a:r>
              <a:endParaRPr lang="en-US" sz="1200" dirty="0">
                <a:latin typeface="Geologica Light" pitchFamily="2" charset="0"/>
                <a:cs typeface="Arial" panose="020B0604020202020204" pitchFamily="34" charset="0"/>
              </a:endParaRPr>
            </a:p>
            <a:p>
              <a:pPr lvl="0"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и творческого потенциала </a:t>
              </a:r>
            </a:p>
          </p:txBody>
        </p:sp>
        <p:grpSp>
          <p:nvGrpSpPr>
            <p:cNvPr id="43" name="Рисунок 1030">
              <a:extLst>
                <a:ext uri="{FF2B5EF4-FFF2-40B4-BE49-F238E27FC236}">
                  <a16:creationId xmlns:a16="http://schemas.microsoft.com/office/drawing/2014/main" id="{1CB784DE-F835-401B-84D3-0E62D06C86C3}"/>
                </a:ext>
              </a:extLst>
            </p:cNvPr>
            <p:cNvGrpSpPr/>
            <p:nvPr/>
          </p:nvGrpSpPr>
          <p:grpSpPr>
            <a:xfrm>
              <a:off x="6806912" y="4067311"/>
              <a:ext cx="498507" cy="524102"/>
              <a:chOff x="7324649" y="7146991"/>
              <a:chExt cx="401241" cy="421842"/>
            </a:xfrm>
            <a:solidFill>
              <a:srgbClr val="00A5A9"/>
            </a:solidFill>
          </p:grpSpPr>
          <p:grpSp>
            <p:nvGrpSpPr>
              <p:cNvPr id="44" name="Рисунок 1030">
                <a:extLst>
                  <a:ext uri="{FF2B5EF4-FFF2-40B4-BE49-F238E27FC236}">
                    <a16:creationId xmlns:a16="http://schemas.microsoft.com/office/drawing/2014/main" id="{7E9DA2C7-8DF3-444C-BA88-FB647B84F3D8}"/>
                  </a:ext>
                </a:extLst>
              </p:cNvPr>
              <p:cNvGrpSpPr/>
              <p:nvPr/>
            </p:nvGrpSpPr>
            <p:grpSpPr>
              <a:xfrm>
                <a:off x="7324649" y="7146991"/>
                <a:ext cx="221740" cy="317803"/>
                <a:chOff x="7324649" y="7146991"/>
                <a:chExt cx="221740" cy="317803"/>
              </a:xfrm>
              <a:grpFill/>
            </p:grpSpPr>
            <p:sp>
              <p:nvSpPr>
                <p:cNvPr id="46" name="Полилиния: фигура 45">
                  <a:extLst>
                    <a:ext uri="{FF2B5EF4-FFF2-40B4-BE49-F238E27FC236}">
                      <a16:creationId xmlns:a16="http://schemas.microsoft.com/office/drawing/2014/main" id="{D86EF59F-2804-446E-9443-E0D13910DAED}"/>
                    </a:ext>
                  </a:extLst>
                </p:cNvPr>
                <p:cNvSpPr/>
                <p:nvPr/>
              </p:nvSpPr>
              <p:spPr>
                <a:xfrm>
                  <a:off x="7324649" y="7212040"/>
                  <a:ext cx="221740" cy="252754"/>
                </a:xfrm>
                <a:custGeom>
                  <a:avLst/>
                  <a:gdLst>
                    <a:gd name="connsiteX0" fmla="*/ 136764 w 221740"/>
                    <a:gd name="connsiteY0" fmla="*/ 252755 h 252754"/>
                    <a:gd name="connsiteX1" fmla="*/ 114103 w 221740"/>
                    <a:gd name="connsiteY1" fmla="*/ 238534 h 252754"/>
                    <a:gd name="connsiteX2" fmla="*/ 88507 w 221740"/>
                    <a:gd name="connsiteY2" fmla="*/ 185506 h 252754"/>
                    <a:gd name="connsiteX3" fmla="*/ 62910 w 221740"/>
                    <a:gd name="connsiteY3" fmla="*/ 238534 h 252754"/>
                    <a:gd name="connsiteX4" fmla="*/ 40249 w 221740"/>
                    <a:gd name="connsiteY4" fmla="*/ 252755 h 252754"/>
                    <a:gd name="connsiteX5" fmla="*/ 20707 w 221740"/>
                    <a:gd name="connsiteY5" fmla="*/ 243396 h 252754"/>
                    <a:gd name="connsiteX6" fmla="*/ 15661 w 221740"/>
                    <a:gd name="connsiteY6" fmla="*/ 222387 h 252754"/>
                    <a:gd name="connsiteX7" fmla="*/ 28322 w 221740"/>
                    <a:gd name="connsiteY7" fmla="*/ 162386 h 252754"/>
                    <a:gd name="connsiteX8" fmla="*/ 33368 w 221740"/>
                    <a:gd name="connsiteY8" fmla="*/ 159083 h 252754"/>
                    <a:gd name="connsiteX9" fmla="*/ 36671 w 221740"/>
                    <a:gd name="connsiteY9" fmla="*/ 164129 h 252754"/>
                    <a:gd name="connsiteX10" fmla="*/ 24010 w 221740"/>
                    <a:gd name="connsiteY10" fmla="*/ 224130 h 252754"/>
                    <a:gd name="connsiteX11" fmla="*/ 27405 w 221740"/>
                    <a:gd name="connsiteY11" fmla="*/ 238076 h 252754"/>
                    <a:gd name="connsiteX12" fmla="*/ 40432 w 221740"/>
                    <a:gd name="connsiteY12" fmla="*/ 244222 h 252754"/>
                    <a:gd name="connsiteX13" fmla="*/ 55479 w 221740"/>
                    <a:gd name="connsiteY13" fmla="*/ 234772 h 252754"/>
                    <a:gd name="connsiteX14" fmla="*/ 84837 w 221740"/>
                    <a:gd name="connsiteY14" fmla="*/ 173854 h 252754"/>
                    <a:gd name="connsiteX15" fmla="*/ 88598 w 221740"/>
                    <a:gd name="connsiteY15" fmla="*/ 171469 h 252754"/>
                    <a:gd name="connsiteX16" fmla="*/ 92360 w 221740"/>
                    <a:gd name="connsiteY16" fmla="*/ 173854 h 252754"/>
                    <a:gd name="connsiteX17" fmla="*/ 121718 w 221740"/>
                    <a:gd name="connsiteY17" fmla="*/ 234772 h 252754"/>
                    <a:gd name="connsiteX18" fmla="*/ 136764 w 221740"/>
                    <a:gd name="connsiteY18" fmla="*/ 244222 h 252754"/>
                    <a:gd name="connsiteX19" fmla="*/ 149792 w 221740"/>
                    <a:gd name="connsiteY19" fmla="*/ 238076 h 252754"/>
                    <a:gd name="connsiteX20" fmla="*/ 153187 w 221740"/>
                    <a:gd name="connsiteY20" fmla="*/ 224130 h 252754"/>
                    <a:gd name="connsiteX21" fmla="*/ 136030 w 221740"/>
                    <a:gd name="connsiteY21" fmla="*/ 142845 h 252754"/>
                    <a:gd name="connsiteX22" fmla="*/ 136030 w 221740"/>
                    <a:gd name="connsiteY22" fmla="*/ 141927 h 252754"/>
                    <a:gd name="connsiteX23" fmla="*/ 136030 w 221740"/>
                    <a:gd name="connsiteY23" fmla="*/ 78715 h 252754"/>
                    <a:gd name="connsiteX24" fmla="*/ 137957 w 221740"/>
                    <a:gd name="connsiteY24" fmla="*/ 75229 h 252754"/>
                    <a:gd name="connsiteX25" fmla="*/ 208142 w 221740"/>
                    <a:gd name="connsiteY25" fmla="*/ 29173 h 252754"/>
                    <a:gd name="connsiteX26" fmla="*/ 212454 w 221740"/>
                    <a:gd name="connsiteY26" fmla="*/ 15778 h 252754"/>
                    <a:gd name="connsiteX27" fmla="*/ 198692 w 221740"/>
                    <a:gd name="connsiteY27" fmla="*/ 8989 h 252754"/>
                    <a:gd name="connsiteX28" fmla="*/ 113369 w 221740"/>
                    <a:gd name="connsiteY28" fmla="*/ 34677 h 252754"/>
                    <a:gd name="connsiteX29" fmla="*/ 112177 w 221740"/>
                    <a:gd name="connsiteY29" fmla="*/ 34861 h 252754"/>
                    <a:gd name="connsiteX30" fmla="*/ 55387 w 221740"/>
                    <a:gd name="connsiteY30" fmla="*/ 34861 h 252754"/>
                    <a:gd name="connsiteX31" fmla="*/ 20799 w 221740"/>
                    <a:gd name="connsiteY31" fmla="*/ 62843 h 252754"/>
                    <a:gd name="connsiteX32" fmla="*/ 8780 w 221740"/>
                    <a:gd name="connsiteY32" fmla="*/ 118991 h 252754"/>
                    <a:gd name="connsiteX33" fmla="*/ 11074 w 221740"/>
                    <a:gd name="connsiteY33" fmla="*/ 130000 h 252754"/>
                    <a:gd name="connsiteX34" fmla="*/ 20799 w 221740"/>
                    <a:gd name="connsiteY34" fmla="*/ 135688 h 252754"/>
                    <a:gd name="connsiteX35" fmla="*/ 36120 w 221740"/>
                    <a:gd name="connsiteY35" fmla="*/ 124312 h 252754"/>
                    <a:gd name="connsiteX36" fmla="*/ 45662 w 221740"/>
                    <a:gd name="connsiteY36" fmla="*/ 70916 h 252754"/>
                    <a:gd name="connsiteX37" fmla="*/ 50524 w 221740"/>
                    <a:gd name="connsiteY37" fmla="*/ 67522 h 252754"/>
                    <a:gd name="connsiteX38" fmla="*/ 53919 w 221740"/>
                    <a:gd name="connsiteY38" fmla="*/ 72385 h 252754"/>
                    <a:gd name="connsiteX39" fmla="*/ 44377 w 221740"/>
                    <a:gd name="connsiteY39" fmla="*/ 125780 h 252754"/>
                    <a:gd name="connsiteX40" fmla="*/ 19790 w 221740"/>
                    <a:gd name="connsiteY40" fmla="*/ 144037 h 252754"/>
                    <a:gd name="connsiteX41" fmla="*/ 4193 w 221740"/>
                    <a:gd name="connsiteY41" fmla="*/ 134863 h 252754"/>
                    <a:gd name="connsiteX42" fmla="*/ 523 w 221740"/>
                    <a:gd name="connsiteY42" fmla="*/ 117156 h 252754"/>
                    <a:gd name="connsiteX43" fmla="*/ 12542 w 221740"/>
                    <a:gd name="connsiteY43" fmla="*/ 61008 h 252754"/>
                    <a:gd name="connsiteX44" fmla="*/ 55387 w 221740"/>
                    <a:gd name="connsiteY44" fmla="*/ 26329 h 252754"/>
                    <a:gd name="connsiteX45" fmla="*/ 111535 w 221740"/>
                    <a:gd name="connsiteY45" fmla="*/ 26329 h 252754"/>
                    <a:gd name="connsiteX46" fmla="*/ 196307 w 221740"/>
                    <a:gd name="connsiteY46" fmla="*/ 824 h 252754"/>
                    <a:gd name="connsiteX47" fmla="*/ 220436 w 221740"/>
                    <a:gd name="connsiteY47" fmla="*/ 12659 h 252754"/>
                    <a:gd name="connsiteX48" fmla="*/ 212821 w 221740"/>
                    <a:gd name="connsiteY48" fmla="*/ 36145 h 252754"/>
                    <a:gd name="connsiteX49" fmla="*/ 144563 w 221740"/>
                    <a:gd name="connsiteY49" fmla="*/ 80917 h 252754"/>
                    <a:gd name="connsiteX50" fmla="*/ 144563 w 221740"/>
                    <a:gd name="connsiteY50" fmla="*/ 141468 h 252754"/>
                    <a:gd name="connsiteX51" fmla="*/ 161627 w 221740"/>
                    <a:gd name="connsiteY51" fmla="*/ 222295 h 252754"/>
                    <a:gd name="connsiteX52" fmla="*/ 156581 w 221740"/>
                    <a:gd name="connsiteY52" fmla="*/ 243305 h 252754"/>
                    <a:gd name="connsiteX53" fmla="*/ 137040 w 221740"/>
                    <a:gd name="connsiteY53" fmla="*/ 252663 h 25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21740" h="252754">
                      <a:moveTo>
                        <a:pt x="136764" y="252755"/>
                      </a:moveTo>
                      <a:cubicBezTo>
                        <a:pt x="127131" y="252755"/>
                        <a:pt x="118232" y="247158"/>
                        <a:pt x="114103" y="238534"/>
                      </a:cubicBezTo>
                      <a:lnTo>
                        <a:pt x="88507" y="185506"/>
                      </a:lnTo>
                      <a:lnTo>
                        <a:pt x="62910" y="238534"/>
                      </a:lnTo>
                      <a:cubicBezTo>
                        <a:pt x="58781" y="247158"/>
                        <a:pt x="49882" y="252755"/>
                        <a:pt x="40249" y="252755"/>
                      </a:cubicBezTo>
                      <a:cubicBezTo>
                        <a:pt x="32634" y="252755"/>
                        <a:pt x="25478" y="249360"/>
                        <a:pt x="20707" y="243396"/>
                      </a:cubicBezTo>
                      <a:cubicBezTo>
                        <a:pt x="15937" y="237433"/>
                        <a:pt x="14102" y="229818"/>
                        <a:pt x="15661" y="222387"/>
                      </a:cubicBezTo>
                      <a:lnTo>
                        <a:pt x="28322" y="162386"/>
                      </a:lnTo>
                      <a:cubicBezTo>
                        <a:pt x="28781" y="160093"/>
                        <a:pt x="31074" y="158624"/>
                        <a:pt x="33368" y="159083"/>
                      </a:cubicBezTo>
                      <a:cubicBezTo>
                        <a:pt x="35662" y="159542"/>
                        <a:pt x="37130" y="161836"/>
                        <a:pt x="36671" y="164129"/>
                      </a:cubicBezTo>
                      <a:lnTo>
                        <a:pt x="24010" y="224130"/>
                      </a:lnTo>
                      <a:cubicBezTo>
                        <a:pt x="23001" y="229084"/>
                        <a:pt x="24194" y="234222"/>
                        <a:pt x="27405" y="238076"/>
                      </a:cubicBezTo>
                      <a:cubicBezTo>
                        <a:pt x="30616" y="242021"/>
                        <a:pt x="35295" y="244222"/>
                        <a:pt x="40432" y="244222"/>
                      </a:cubicBezTo>
                      <a:cubicBezTo>
                        <a:pt x="46855" y="244222"/>
                        <a:pt x="52726" y="240552"/>
                        <a:pt x="55479" y="234772"/>
                      </a:cubicBezTo>
                      <a:lnTo>
                        <a:pt x="84837" y="173854"/>
                      </a:lnTo>
                      <a:cubicBezTo>
                        <a:pt x="85571" y="172386"/>
                        <a:pt x="87039" y="171469"/>
                        <a:pt x="88598" y="171469"/>
                      </a:cubicBezTo>
                      <a:cubicBezTo>
                        <a:pt x="90158" y="171469"/>
                        <a:pt x="91718" y="172386"/>
                        <a:pt x="92360" y="173854"/>
                      </a:cubicBezTo>
                      <a:lnTo>
                        <a:pt x="121718" y="234772"/>
                      </a:lnTo>
                      <a:cubicBezTo>
                        <a:pt x="124471" y="240552"/>
                        <a:pt x="130434" y="244222"/>
                        <a:pt x="136764" y="244222"/>
                      </a:cubicBezTo>
                      <a:cubicBezTo>
                        <a:pt x="141810" y="244222"/>
                        <a:pt x="146581" y="241929"/>
                        <a:pt x="149792" y="238076"/>
                      </a:cubicBezTo>
                      <a:cubicBezTo>
                        <a:pt x="153003" y="234130"/>
                        <a:pt x="154196" y="229084"/>
                        <a:pt x="153187" y="224130"/>
                      </a:cubicBezTo>
                      <a:lnTo>
                        <a:pt x="136030" y="142845"/>
                      </a:lnTo>
                      <a:cubicBezTo>
                        <a:pt x="136030" y="142845"/>
                        <a:pt x="136030" y="142294"/>
                        <a:pt x="136030" y="141927"/>
                      </a:cubicBezTo>
                      <a:lnTo>
                        <a:pt x="136030" y="78715"/>
                      </a:lnTo>
                      <a:cubicBezTo>
                        <a:pt x="136030" y="77247"/>
                        <a:pt x="136764" y="75962"/>
                        <a:pt x="137957" y="75229"/>
                      </a:cubicBezTo>
                      <a:lnTo>
                        <a:pt x="208142" y="29173"/>
                      </a:lnTo>
                      <a:cubicBezTo>
                        <a:pt x="212637" y="26237"/>
                        <a:pt x="214380" y="20732"/>
                        <a:pt x="212454" y="15778"/>
                      </a:cubicBezTo>
                      <a:cubicBezTo>
                        <a:pt x="210344" y="10273"/>
                        <a:pt x="204289" y="7246"/>
                        <a:pt x="198692" y="8989"/>
                      </a:cubicBezTo>
                      <a:lnTo>
                        <a:pt x="113369" y="34677"/>
                      </a:lnTo>
                      <a:cubicBezTo>
                        <a:pt x="113369" y="34677"/>
                        <a:pt x="112544" y="34861"/>
                        <a:pt x="112177" y="34861"/>
                      </a:cubicBezTo>
                      <a:lnTo>
                        <a:pt x="55387" y="34861"/>
                      </a:lnTo>
                      <a:cubicBezTo>
                        <a:pt x="38781" y="34861"/>
                        <a:pt x="24285" y="46604"/>
                        <a:pt x="20799" y="62843"/>
                      </a:cubicBezTo>
                      <a:lnTo>
                        <a:pt x="8780" y="118991"/>
                      </a:lnTo>
                      <a:cubicBezTo>
                        <a:pt x="7955" y="122844"/>
                        <a:pt x="8780" y="126789"/>
                        <a:pt x="11074" y="130000"/>
                      </a:cubicBezTo>
                      <a:cubicBezTo>
                        <a:pt x="13368" y="133211"/>
                        <a:pt x="16854" y="135230"/>
                        <a:pt x="20799" y="135688"/>
                      </a:cubicBezTo>
                      <a:cubicBezTo>
                        <a:pt x="28139" y="136514"/>
                        <a:pt x="34836" y="131560"/>
                        <a:pt x="36120" y="124312"/>
                      </a:cubicBezTo>
                      <a:lnTo>
                        <a:pt x="45662" y="70916"/>
                      </a:lnTo>
                      <a:cubicBezTo>
                        <a:pt x="46029" y="68623"/>
                        <a:pt x="48231" y="67063"/>
                        <a:pt x="50524" y="67522"/>
                      </a:cubicBezTo>
                      <a:cubicBezTo>
                        <a:pt x="52818" y="67889"/>
                        <a:pt x="54378" y="70091"/>
                        <a:pt x="53919" y="72385"/>
                      </a:cubicBezTo>
                      <a:lnTo>
                        <a:pt x="44377" y="125780"/>
                      </a:lnTo>
                      <a:cubicBezTo>
                        <a:pt x="42267" y="137431"/>
                        <a:pt x="31533" y="145413"/>
                        <a:pt x="19790" y="144037"/>
                      </a:cubicBezTo>
                      <a:cubicBezTo>
                        <a:pt x="13551" y="143303"/>
                        <a:pt x="7863" y="140001"/>
                        <a:pt x="4193" y="134863"/>
                      </a:cubicBezTo>
                      <a:cubicBezTo>
                        <a:pt x="523" y="129725"/>
                        <a:pt x="-853" y="123303"/>
                        <a:pt x="523" y="117156"/>
                      </a:cubicBezTo>
                      <a:lnTo>
                        <a:pt x="12542" y="61008"/>
                      </a:lnTo>
                      <a:cubicBezTo>
                        <a:pt x="16854" y="40916"/>
                        <a:pt x="34836" y="26329"/>
                        <a:pt x="55387" y="26329"/>
                      </a:cubicBezTo>
                      <a:lnTo>
                        <a:pt x="111535" y="26329"/>
                      </a:lnTo>
                      <a:lnTo>
                        <a:pt x="196307" y="824"/>
                      </a:lnTo>
                      <a:cubicBezTo>
                        <a:pt x="206123" y="-2112"/>
                        <a:pt x="216766" y="3025"/>
                        <a:pt x="220436" y="12659"/>
                      </a:cubicBezTo>
                      <a:cubicBezTo>
                        <a:pt x="223738" y="21374"/>
                        <a:pt x="220619" y="31008"/>
                        <a:pt x="212821" y="36145"/>
                      </a:cubicBezTo>
                      <a:lnTo>
                        <a:pt x="144563" y="80917"/>
                      </a:lnTo>
                      <a:lnTo>
                        <a:pt x="144563" y="141468"/>
                      </a:lnTo>
                      <a:lnTo>
                        <a:pt x="161627" y="222295"/>
                      </a:lnTo>
                      <a:cubicBezTo>
                        <a:pt x="163187" y="229727"/>
                        <a:pt x="161352" y="237433"/>
                        <a:pt x="156581" y="243305"/>
                      </a:cubicBezTo>
                      <a:cubicBezTo>
                        <a:pt x="151811" y="249268"/>
                        <a:pt x="144654" y="252663"/>
                        <a:pt x="137040" y="252663"/>
                      </a:cubicBezTo>
                      <a:close/>
                    </a:path>
                  </a:pathLst>
                </a:custGeom>
                <a:grpFill/>
                <a:ln w="9154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47" name="Полилиния: фигура 46">
                  <a:extLst>
                    <a:ext uri="{FF2B5EF4-FFF2-40B4-BE49-F238E27FC236}">
                      <a16:creationId xmlns:a16="http://schemas.microsoft.com/office/drawing/2014/main" id="{359C3F94-5D83-47A5-88F0-3FA8B7F09993}"/>
                    </a:ext>
                  </a:extLst>
                </p:cNvPr>
                <p:cNvSpPr/>
                <p:nvPr/>
              </p:nvSpPr>
              <p:spPr>
                <a:xfrm>
                  <a:off x="7377375" y="7146991"/>
                  <a:ext cx="77249" cy="77248"/>
                </a:xfrm>
                <a:custGeom>
                  <a:avLst/>
                  <a:gdLst>
                    <a:gd name="connsiteX0" fmla="*/ 38625 w 77249"/>
                    <a:gd name="connsiteY0" fmla="*/ 77249 h 77248"/>
                    <a:gd name="connsiteX1" fmla="*/ 0 w 77249"/>
                    <a:gd name="connsiteY1" fmla="*/ 38625 h 77248"/>
                    <a:gd name="connsiteX2" fmla="*/ 38625 w 77249"/>
                    <a:gd name="connsiteY2" fmla="*/ 0 h 77248"/>
                    <a:gd name="connsiteX3" fmla="*/ 77249 w 77249"/>
                    <a:gd name="connsiteY3" fmla="*/ 38625 h 77248"/>
                    <a:gd name="connsiteX4" fmla="*/ 38625 w 77249"/>
                    <a:gd name="connsiteY4" fmla="*/ 77249 h 77248"/>
                    <a:gd name="connsiteX5" fmla="*/ 38625 w 77249"/>
                    <a:gd name="connsiteY5" fmla="*/ 8349 h 77248"/>
                    <a:gd name="connsiteX6" fmla="*/ 8441 w 77249"/>
                    <a:gd name="connsiteY6" fmla="*/ 38533 h 77248"/>
                    <a:gd name="connsiteX7" fmla="*/ 38625 w 77249"/>
                    <a:gd name="connsiteY7" fmla="*/ 68717 h 77248"/>
                    <a:gd name="connsiteX8" fmla="*/ 68809 w 77249"/>
                    <a:gd name="connsiteY8" fmla="*/ 38533 h 77248"/>
                    <a:gd name="connsiteX9" fmla="*/ 38625 w 77249"/>
                    <a:gd name="connsiteY9" fmla="*/ 8349 h 77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249" h="77248">
                      <a:moveTo>
                        <a:pt x="38625" y="77249"/>
                      </a:moveTo>
                      <a:cubicBezTo>
                        <a:pt x="17340" y="77249"/>
                        <a:pt x="0" y="59909"/>
                        <a:pt x="0" y="38625"/>
                      </a:cubicBezTo>
                      <a:cubicBezTo>
                        <a:pt x="0" y="17340"/>
                        <a:pt x="17340" y="0"/>
                        <a:pt x="38625" y="0"/>
                      </a:cubicBezTo>
                      <a:cubicBezTo>
                        <a:pt x="59909" y="0"/>
                        <a:pt x="77249" y="17340"/>
                        <a:pt x="77249" y="38625"/>
                      </a:cubicBezTo>
                      <a:cubicBezTo>
                        <a:pt x="77249" y="59909"/>
                        <a:pt x="59909" y="77249"/>
                        <a:pt x="38625" y="77249"/>
                      </a:cubicBezTo>
                      <a:close/>
                      <a:moveTo>
                        <a:pt x="38625" y="8349"/>
                      </a:moveTo>
                      <a:cubicBezTo>
                        <a:pt x="21927" y="8349"/>
                        <a:pt x="8441" y="21927"/>
                        <a:pt x="8441" y="38533"/>
                      </a:cubicBezTo>
                      <a:cubicBezTo>
                        <a:pt x="8441" y="55139"/>
                        <a:pt x="22019" y="68717"/>
                        <a:pt x="38625" y="68717"/>
                      </a:cubicBezTo>
                      <a:cubicBezTo>
                        <a:pt x="55230" y="68717"/>
                        <a:pt x="68809" y="55139"/>
                        <a:pt x="68809" y="38533"/>
                      </a:cubicBezTo>
                      <a:cubicBezTo>
                        <a:pt x="68809" y="21927"/>
                        <a:pt x="55230" y="8349"/>
                        <a:pt x="38625" y="8349"/>
                      </a:cubicBezTo>
                      <a:close/>
                    </a:path>
                  </a:pathLst>
                </a:custGeom>
                <a:grpFill/>
                <a:ln w="9154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</p:grp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3F2CC1AD-4AD6-4056-BCE1-69F4644AFF20}"/>
                  </a:ext>
                </a:extLst>
              </p:cNvPr>
              <p:cNvSpPr/>
              <p:nvPr/>
            </p:nvSpPr>
            <p:spPr>
              <a:xfrm>
                <a:off x="7404046" y="7253257"/>
                <a:ext cx="321844" cy="315577"/>
              </a:xfrm>
              <a:custGeom>
                <a:avLst/>
                <a:gdLst>
                  <a:gd name="connsiteX0" fmla="*/ 4247 w 321844"/>
                  <a:gd name="connsiteY0" fmla="*/ 315486 h 315577"/>
                  <a:gd name="connsiteX1" fmla="*/ 394 w 321844"/>
                  <a:gd name="connsiteY1" fmla="*/ 313008 h 315577"/>
                  <a:gd name="connsiteX2" fmla="*/ 2504 w 321844"/>
                  <a:gd name="connsiteY2" fmla="*/ 307412 h 315577"/>
                  <a:gd name="connsiteX3" fmla="*/ 166544 w 321844"/>
                  <a:gd name="connsiteY3" fmla="*/ 232732 h 315577"/>
                  <a:gd name="connsiteX4" fmla="*/ 185443 w 321844"/>
                  <a:gd name="connsiteY4" fmla="*/ 211080 h 315577"/>
                  <a:gd name="connsiteX5" fmla="*/ 213150 w 321844"/>
                  <a:gd name="connsiteY5" fmla="*/ 118693 h 315577"/>
                  <a:gd name="connsiteX6" fmla="*/ 215169 w 321844"/>
                  <a:gd name="connsiteY6" fmla="*/ 116216 h 315577"/>
                  <a:gd name="connsiteX7" fmla="*/ 264894 w 321844"/>
                  <a:gd name="connsiteY7" fmla="*/ 88784 h 315577"/>
                  <a:gd name="connsiteX8" fmla="*/ 268381 w 321844"/>
                  <a:gd name="connsiteY8" fmla="*/ 88509 h 315577"/>
                  <a:gd name="connsiteX9" fmla="*/ 270858 w 321844"/>
                  <a:gd name="connsiteY9" fmla="*/ 90986 h 315577"/>
                  <a:gd name="connsiteX10" fmla="*/ 278748 w 321844"/>
                  <a:gd name="connsiteY10" fmla="*/ 111445 h 315577"/>
                  <a:gd name="connsiteX11" fmla="*/ 311959 w 321844"/>
                  <a:gd name="connsiteY11" fmla="*/ 37682 h 315577"/>
                  <a:gd name="connsiteX12" fmla="*/ 236178 w 321844"/>
                  <a:gd name="connsiteY12" fmla="*/ 11077 h 315577"/>
                  <a:gd name="connsiteX13" fmla="*/ 244343 w 321844"/>
                  <a:gd name="connsiteY13" fmla="*/ 32453 h 315577"/>
                  <a:gd name="connsiteX14" fmla="*/ 244160 w 321844"/>
                  <a:gd name="connsiteY14" fmla="*/ 35847 h 315577"/>
                  <a:gd name="connsiteX15" fmla="*/ 241591 w 321844"/>
                  <a:gd name="connsiteY15" fmla="*/ 38050 h 315577"/>
                  <a:gd name="connsiteX16" fmla="*/ 182783 w 321844"/>
                  <a:gd name="connsiteY16" fmla="*/ 55481 h 315577"/>
                  <a:gd name="connsiteX17" fmla="*/ 160947 w 321844"/>
                  <a:gd name="connsiteY17" fmla="*/ 74564 h 315577"/>
                  <a:gd name="connsiteX18" fmla="*/ 122415 w 321844"/>
                  <a:gd name="connsiteY18" fmla="*/ 160437 h 315577"/>
                  <a:gd name="connsiteX19" fmla="*/ 119938 w 321844"/>
                  <a:gd name="connsiteY19" fmla="*/ 162730 h 315577"/>
                  <a:gd name="connsiteX20" fmla="*/ 104249 w 321844"/>
                  <a:gd name="connsiteY20" fmla="*/ 168235 h 315577"/>
                  <a:gd name="connsiteX21" fmla="*/ 98836 w 321844"/>
                  <a:gd name="connsiteY21" fmla="*/ 165666 h 315577"/>
                  <a:gd name="connsiteX22" fmla="*/ 101405 w 321844"/>
                  <a:gd name="connsiteY22" fmla="*/ 160253 h 315577"/>
                  <a:gd name="connsiteX23" fmla="*/ 115350 w 321844"/>
                  <a:gd name="connsiteY23" fmla="*/ 155299 h 315577"/>
                  <a:gd name="connsiteX24" fmla="*/ 153149 w 321844"/>
                  <a:gd name="connsiteY24" fmla="*/ 71077 h 315577"/>
                  <a:gd name="connsiteX25" fmla="*/ 180306 w 321844"/>
                  <a:gd name="connsiteY25" fmla="*/ 47407 h 315577"/>
                  <a:gd name="connsiteX26" fmla="*/ 234802 w 321844"/>
                  <a:gd name="connsiteY26" fmla="*/ 31352 h 315577"/>
                  <a:gd name="connsiteX27" fmla="*/ 224985 w 321844"/>
                  <a:gd name="connsiteY27" fmla="*/ 5755 h 315577"/>
                  <a:gd name="connsiteX28" fmla="*/ 225903 w 321844"/>
                  <a:gd name="connsiteY28" fmla="*/ 1260 h 315577"/>
                  <a:gd name="connsiteX29" fmla="*/ 230306 w 321844"/>
                  <a:gd name="connsiteY29" fmla="*/ 250 h 315577"/>
                  <a:gd name="connsiteX30" fmla="*/ 319024 w 321844"/>
                  <a:gd name="connsiteY30" fmla="*/ 31444 h 315577"/>
                  <a:gd name="connsiteX31" fmla="*/ 321501 w 321844"/>
                  <a:gd name="connsiteY31" fmla="*/ 33737 h 315577"/>
                  <a:gd name="connsiteX32" fmla="*/ 321501 w 321844"/>
                  <a:gd name="connsiteY32" fmla="*/ 37132 h 315577"/>
                  <a:gd name="connsiteX33" fmla="*/ 282234 w 321844"/>
                  <a:gd name="connsiteY33" fmla="*/ 124289 h 315577"/>
                  <a:gd name="connsiteX34" fmla="*/ 278289 w 321844"/>
                  <a:gd name="connsiteY34" fmla="*/ 126767 h 315577"/>
                  <a:gd name="connsiteX35" fmla="*/ 274436 w 321844"/>
                  <a:gd name="connsiteY35" fmla="*/ 124014 h 315577"/>
                  <a:gd name="connsiteX36" fmla="*/ 264711 w 321844"/>
                  <a:gd name="connsiteY36" fmla="*/ 98693 h 315577"/>
                  <a:gd name="connsiteX37" fmla="*/ 220673 w 321844"/>
                  <a:gd name="connsiteY37" fmla="*/ 122913 h 315577"/>
                  <a:gd name="connsiteX38" fmla="*/ 193517 w 321844"/>
                  <a:gd name="connsiteY38" fmla="*/ 213649 h 315577"/>
                  <a:gd name="connsiteX39" fmla="*/ 170030 w 321844"/>
                  <a:gd name="connsiteY39" fmla="*/ 240530 h 315577"/>
                  <a:gd name="connsiteX40" fmla="*/ 5991 w 321844"/>
                  <a:gd name="connsiteY40" fmla="*/ 315210 h 315577"/>
                  <a:gd name="connsiteX41" fmla="*/ 4247 w 321844"/>
                  <a:gd name="connsiteY41" fmla="*/ 315577 h 31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21844" h="315577">
                    <a:moveTo>
                      <a:pt x="4247" y="315486"/>
                    </a:moveTo>
                    <a:cubicBezTo>
                      <a:pt x="2688" y="315486"/>
                      <a:pt x="1128" y="314568"/>
                      <a:pt x="394" y="313008"/>
                    </a:cubicBezTo>
                    <a:cubicBezTo>
                      <a:pt x="-615" y="310898"/>
                      <a:pt x="394" y="308421"/>
                      <a:pt x="2504" y="307412"/>
                    </a:cubicBezTo>
                    <a:lnTo>
                      <a:pt x="166544" y="232732"/>
                    </a:lnTo>
                    <a:cubicBezTo>
                      <a:pt x="175718" y="228603"/>
                      <a:pt x="182507" y="220713"/>
                      <a:pt x="185443" y="211080"/>
                    </a:cubicBezTo>
                    <a:lnTo>
                      <a:pt x="213150" y="118693"/>
                    </a:lnTo>
                    <a:cubicBezTo>
                      <a:pt x="213425" y="117592"/>
                      <a:pt x="214159" y="116766"/>
                      <a:pt x="215169" y="116216"/>
                    </a:cubicBezTo>
                    <a:lnTo>
                      <a:pt x="264894" y="88784"/>
                    </a:lnTo>
                    <a:cubicBezTo>
                      <a:pt x="265995" y="88234"/>
                      <a:pt x="267188" y="88142"/>
                      <a:pt x="268381" y="88509"/>
                    </a:cubicBezTo>
                    <a:cubicBezTo>
                      <a:pt x="269481" y="88968"/>
                      <a:pt x="270399" y="89793"/>
                      <a:pt x="270858" y="90986"/>
                    </a:cubicBezTo>
                    <a:lnTo>
                      <a:pt x="278748" y="111445"/>
                    </a:lnTo>
                    <a:lnTo>
                      <a:pt x="311959" y="37682"/>
                    </a:lnTo>
                    <a:lnTo>
                      <a:pt x="236178" y="11077"/>
                    </a:lnTo>
                    <a:lnTo>
                      <a:pt x="244343" y="32453"/>
                    </a:lnTo>
                    <a:cubicBezTo>
                      <a:pt x="244802" y="33554"/>
                      <a:pt x="244710" y="34746"/>
                      <a:pt x="244160" y="35847"/>
                    </a:cubicBezTo>
                    <a:cubicBezTo>
                      <a:pt x="243609" y="36948"/>
                      <a:pt x="242692" y="37682"/>
                      <a:pt x="241591" y="38050"/>
                    </a:cubicBezTo>
                    <a:lnTo>
                      <a:pt x="182783" y="55481"/>
                    </a:lnTo>
                    <a:cubicBezTo>
                      <a:pt x="173058" y="58325"/>
                      <a:pt x="165076" y="65297"/>
                      <a:pt x="160947" y="74564"/>
                    </a:cubicBezTo>
                    <a:lnTo>
                      <a:pt x="122415" y="160437"/>
                    </a:lnTo>
                    <a:cubicBezTo>
                      <a:pt x="121956" y="161446"/>
                      <a:pt x="121038" y="162272"/>
                      <a:pt x="119938" y="162730"/>
                    </a:cubicBezTo>
                    <a:lnTo>
                      <a:pt x="104249" y="168235"/>
                    </a:lnTo>
                    <a:cubicBezTo>
                      <a:pt x="102047" y="168969"/>
                      <a:pt x="99662" y="167868"/>
                      <a:pt x="98836" y="165666"/>
                    </a:cubicBezTo>
                    <a:cubicBezTo>
                      <a:pt x="98102" y="163464"/>
                      <a:pt x="99203" y="161079"/>
                      <a:pt x="101405" y="160253"/>
                    </a:cubicBezTo>
                    <a:lnTo>
                      <a:pt x="115350" y="155299"/>
                    </a:lnTo>
                    <a:lnTo>
                      <a:pt x="153149" y="71077"/>
                    </a:lnTo>
                    <a:cubicBezTo>
                      <a:pt x="158287" y="59609"/>
                      <a:pt x="168195" y="50893"/>
                      <a:pt x="180306" y="47407"/>
                    </a:cubicBezTo>
                    <a:lnTo>
                      <a:pt x="234802" y="31352"/>
                    </a:lnTo>
                    <a:lnTo>
                      <a:pt x="224985" y="5755"/>
                    </a:lnTo>
                    <a:cubicBezTo>
                      <a:pt x="224435" y="4196"/>
                      <a:pt x="224710" y="2452"/>
                      <a:pt x="225903" y="1260"/>
                    </a:cubicBezTo>
                    <a:cubicBezTo>
                      <a:pt x="227095" y="67"/>
                      <a:pt x="228747" y="-300"/>
                      <a:pt x="230306" y="250"/>
                    </a:cubicBezTo>
                    <a:lnTo>
                      <a:pt x="319024" y="31444"/>
                    </a:lnTo>
                    <a:cubicBezTo>
                      <a:pt x="320125" y="31810"/>
                      <a:pt x="321042" y="32636"/>
                      <a:pt x="321501" y="33737"/>
                    </a:cubicBezTo>
                    <a:cubicBezTo>
                      <a:pt x="321959" y="34838"/>
                      <a:pt x="321959" y="36031"/>
                      <a:pt x="321501" y="37132"/>
                    </a:cubicBezTo>
                    <a:lnTo>
                      <a:pt x="282234" y="124289"/>
                    </a:lnTo>
                    <a:cubicBezTo>
                      <a:pt x="281500" y="125849"/>
                      <a:pt x="280032" y="126767"/>
                      <a:pt x="278289" y="126767"/>
                    </a:cubicBezTo>
                    <a:cubicBezTo>
                      <a:pt x="276546" y="126767"/>
                      <a:pt x="275078" y="125666"/>
                      <a:pt x="274436" y="124014"/>
                    </a:cubicBezTo>
                    <a:lnTo>
                      <a:pt x="264711" y="98693"/>
                    </a:lnTo>
                    <a:lnTo>
                      <a:pt x="220673" y="122913"/>
                    </a:lnTo>
                    <a:lnTo>
                      <a:pt x="193517" y="213649"/>
                    </a:lnTo>
                    <a:cubicBezTo>
                      <a:pt x="189939" y="225575"/>
                      <a:pt x="181406" y="235392"/>
                      <a:pt x="170030" y="240530"/>
                    </a:cubicBezTo>
                    <a:lnTo>
                      <a:pt x="5991" y="315210"/>
                    </a:lnTo>
                    <a:cubicBezTo>
                      <a:pt x="5440" y="315486"/>
                      <a:pt x="4798" y="315577"/>
                      <a:pt x="4247" y="315577"/>
                    </a:cubicBezTo>
                    <a:close/>
                  </a:path>
                </a:pathLst>
              </a:custGeom>
              <a:grpFill/>
              <a:ln w="9154" cap="flat">
                <a:solidFill>
                  <a:srgbClr val="0085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50" dirty="0"/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188AA3-A976-4229-9A65-9FC8F527E547}"/>
              </a:ext>
            </a:extLst>
          </p:cNvPr>
          <p:cNvGrpSpPr/>
          <p:nvPr/>
        </p:nvGrpSpPr>
        <p:grpSpPr>
          <a:xfrm>
            <a:off x="1771318" y="3068472"/>
            <a:ext cx="2659380" cy="1714500"/>
            <a:chOff x="2008895" y="2972561"/>
            <a:chExt cx="2659380" cy="1714500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4F543C50-5138-4ACD-AF3D-2445DDCE955E}"/>
                </a:ext>
              </a:extLst>
            </p:cNvPr>
            <p:cNvSpPr/>
            <p:nvPr/>
          </p:nvSpPr>
          <p:spPr>
            <a:xfrm>
              <a:off x="2008895" y="2972561"/>
              <a:ext cx="2659380" cy="1714500"/>
            </a:xfrm>
            <a:prstGeom prst="roundRect">
              <a:avLst>
                <a:gd name="adj" fmla="val 9887"/>
              </a:avLst>
            </a:prstGeom>
            <a:noFill/>
            <a:ln w="19050">
              <a:solidFill>
                <a:srgbClr val="008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890285-ACEF-4BED-82FC-D8AE0F98E52E}"/>
                </a:ext>
              </a:extLst>
            </p:cNvPr>
            <p:cNvSpPr txBox="1"/>
            <p:nvPr/>
          </p:nvSpPr>
          <p:spPr>
            <a:xfrm>
              <a:off x="2103891" y="3133007"/>
              <a:ext cx="2501094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Гарантированное трудоустройство </a:t>
              </a:r>
              <a:b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</a:b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на предприятия Эн+ </a:t>
              </a:r>
              <a:r>
                <a:rPr lang="en-US" sz="1200" dirty="0">
                  <a:latin typeface="Geologica Light" pitchFamily="2" charset="0"/>
                  <a:cs typeface="Arial" panose="020B0604020202020204" pitchFamily="34" charset="0"/>
                </a:rPr>
                <a:t>/</a:t>
              </a:r>
              <a:r>
                <a:rPr lang="ru-RU" sz="1200" dirty="0">
                  <a:latin typeface="Geologica Light" pitchFamily="2" charset="0"/>
                  <a:cs typeface="Arial" panose="020B0604020202020204" pitchFamily="34" charset="0"/>
                </a:rPr>
                <a:t> РУСАЛ после успешной защиты ВКР</a:t>
              </a:r>
            </a:p>
          </p:txBody>
        </p:sp>
        <p:grpSp>
          <p:nvGrpSpPr>
            <p:cNvPr id="48" name="Рисунок 1029">
              <a:extLst>
                <a:ext uri="{FF2B5EF4-FFF2-40B4-BE49-F238E27FC236}">
                  <a16:creationId xmlns:a16="http://schemas.microsoft.com/office/drawing/2014/main" id="{6F656AF8-9330-4AC3-926A-4384DD0FEBAE}"/>
                </a:ext>
              </a:extLst>
            </p:cNvPr>
            <p:cNvGrpSpPr/>
            <p:nvPr/>
          </p:nvGrpSpPr>
          <p:grpSpPr>
            <a:xfrm>
              <a:off x="4019865" y="4039542"/>
              <a:ext cx="490124" cy="493088"/>
              <a:chOff x="934587" y="2968080"/>
              <a:chExt cx="385383" cy="387713"/>
            </a:xfrm>
            <a:solidFill>
              <a:srgbClr val="00A5A9"/>
            </a:solidFill>
          </p:grpSpPr>
          <p:grpSp>
            <p:nvGrpSpPr>
              <p:cNvPr id="50" name="Рисунок 1029">
                <a:extLst>
                  <a:ext uri="{FF2B5EF4-FFF2-40B4-BE49-F238E27FC236}">
                    <a16:creationId xmlns:a16="http://schemas.microsoft.com/office/drawing/2014/main" id="{8EE04E73-97CB-499E-B7D7-E22FC67AD760}"/>
                  </a:ext>
                </a:extLst>
              </p:cNvPr>
              <p:cNvGrpSpPr/>
              <p:nvPr/>
            </p:nvGrpSpPr>
            <p:grpSpPr>
              <a:xfrm>
                <a:off x="934587" y="2968080"/>
                <a:ext cx="364318" cy="340373"/>
                <a:chOff x="934587" y="2968080"/>
                <a:chExt cx="364318" cy="340373"/>
              </a:xfrm>
              <a:grpFill/>
            </p:grpSpPr>
            <p:sp>
              <p:nvSpPr>
                <p:cNvPr id="54" name="Полилиния: фигура 53">
                  <a:extLst>
                    <a:ext uri="{FF2B5EF4-FFF2-40B4-BE49-F238E27FC236}">
                      <a16:creationId xmlns:a16="http://schemas.microsoft.com/office/drawing/2014/main" id="{B78665AE-132C-400A-B598-507511EF439C}"/>
                    </a:ext>
                  </a:extLst>
                </p:cNvPr>
                <p:cNvSpPr/>
                <p:nvPr/>
              </p:nvSpPr>
              <p:spPr>
                <a:xfrm>
                  <a:off x="949725" y="3183497"/>
                  <a:ext cx="102662" cy="124956"/>
                </a:xfrm>
                <a:custGeom>
                  <a:avLst/>
                  <a:gdLst>
                    <a:gd name="connsiteX0" fmla="*/ 98350 w 102662"/>
                    <a:gd name="connsiteY0" fmla="*/ 124865 h 124956"/>
                    <a:gd name="connsiteX1" fmla="*/ 42111 w 102662"/>
                    <a:gd name="connsiteY1" fmla="*/ 124865 h 124956"/>
                    <a:gd name="connsiteX2" fmla="*/ 0 w 102662"/>
                    <a:gd name="connsiteY2" fmla="*/ 82754 h 124956"/>
                    <a:gd name="connsiteX3" fmla="*/ 0 w 102662"/>
                    <a:gd name="connsiteY3" fmla="*/ 4220 h 124956"/>
                    <a:gd name="connsiteX4" fmla="*/ 4220 w 102662"/>
                    <a:gd name="connsiteY4" fmla="*/ 0 h 124956"/>
                    <a:gd name="connsiteX5" fmla="*/ 8441 w 102662"/>
                    <a:gd name="connsiteY5" fmla="*/ 4220 h 124956"/>
                    <a:gd name="connsiteX6" fmla="*/ 8441 w 102662"/>
                    <a:gd name="connsiteY6" fmla="*/ 82754 h 124956"/>
                    <a:gd name="connsiteX7" fmla="*/ 42203 w 102662"/>
                    <a:gd name="connsiteY7" fmla="*/ 116516 h 124956"/>
                    <a:gd name="connsiteX8" fmla="*/ 98442 w 102662"/>
                    <a:gd name="connsiteY8" fmla="*/ 116516 h 124956"/>
                    <a:gd name="connsiteX9" fmla="*/ 102662 w 102662"/>
                    <a:gd name="connsiteY9" fmla="*/ 120736 h 124956"/>
                    <a:gd name="connsiteX10" fmla="*/ 98442 w 102662"/>
                    <a:gd name="connsiteY10" fmla="*/ 124956 h 124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662" h="124956">
                      <a:moveTo>
                        <a:pt x="98350" y="124865"/>
                      </a:moveTo>
                      <a:lnTo>
                        <a:pt x="42111" y="124865"/>
                      </a:lnTo>
                      <a:cubicBezTo>
                        <a:pt x="18899" y="124865"/>
                        <a:pt x="0" y="105965"/>
                        <a:pt x="0" y="82754"/>
                      </a:cubicBezTo>
                      <a:lnTo>
                        <a:pt x="0" y="4220"/>
                      </a:lnTo>
                      <a:cubicBezTo>
                        <a:pt x="0" y="1927"/>
                        <a:pt x="1835" y="0"/>
                        <a:pt x="4220" y="0"/>
                      </a:cubicBezTo>
                      <a:cubicBezTo>
                        <a:pt x="6606" y="0"/>
                        <a:pt x="8441" y="1835"/>
                        <a:pt x="8441" y="4220"/>
                      </a:cubicBezTo>
                      <a:lnTo>
                        <a:pt x="8441" y="82754"/>
                      </a:lnTo>
                      <a:cubicBezTo>
                        <a:pt x="8441" y="101378"/>
                        <a:pt x="23578" y="116516"/>
                        <a:pt x="42203" y="116516"/>
                      </a:cubicBezTo>
                      <a:lnTo>
                        <a:pt x="98442" y="116516"/>
                      </a:lnTo>
                      <a:cubicBezTo>
                        <a:pt x="100736" y="116516"/>
                        <a:pt x="102662" y="118351"/>
                        <a:pt x="102662" y="120736"/>
                      </a:cubicBezTo>
                      <a:cubicBezTo>
                        <a:pt x="102662" y="123121"/>
                        <a:pt x="100827" y="124956"/>
                        <a:pt x="98442" y="124956"/>
                      </a:cubicBezTo>
                      <a:close/>
                    </a:path>
                  </a:pathLst>
                </a:custGeom>
                <a:grpFill/>
                <a:ln w="9146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55" name="Полилиния: фигура 54">
                  <a:extLst>
                    <a:ext uri="{FF2B5EF4-FFF2-40B4-BE49-F238E27FC236}">
                      <a16:creationId xmlns:a16="http://schemas.microsoft.com/office/drawing/2014/main" id="{D32024ED-5D25-4138-BF3B-7BF84449F23F}"/>
                    </a:ext>
                  </a:extLst>
                </p:cNvPr>
                <p:cNvSpPr/>
                <p:nvPr/>
              </p:nvSpPr>
              <p:spPr>
                <a:xfrm>
                  <a:off x="1275602" y="3175331"/>
                  <a:ext cx="8440" cy="24954"/>
                </a:xfrm>
                <a:custGeom>
                  <a:avLst/>
                  <a:gdLst>
                    <a:gd name="connsiteX0" fmla="*/ 4220 w 8440"/>
                    <a:gd name="connsiteY0" fmla="*/ 24955 h 24954"/>
                    <a:gd name="connsiteX1" fmla="*/ 0 w 8440"/>
                    <a:gd name="connsiteY1" fmla="*/ 20734 h 24954"/>
                    <a:gd name="connsiteX2" fmla="*/ 0 w 8440"/>
                    <a:gd name="connsiteY2" fmla="*/ 4220 h 24954"/>
                    <a:gd name="connsiteX3" fmla="*/ 4220 w 8440"/>
                    <a:gd name="connsiteY3" fmla="*/ 0 h 24954"/>
                    <a:gd name="connsiteX4" fmla="*/ 8440 w 8440"/>
                    <a:gd name="connsiteY4" fmla="*/ 4220 h 24954"/>
                    <a:gd name="connsiteX5" fmla="*/ 8440 w 8440"/>
                    <a:gd name="connsiteY5" fmla="*/ 20734 h 24954"/>
                    <a:gd name="connsiteX6" fmla="*/ 4220 w 8440"/>
                    <a:gd name="connsiteY6" fmla="*/ 24955 h 24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0" h="24954">
                      <a:moveTo>
                        <a:pt x="4220" y="24955"/>
                      </a:moveTo>
                      <a:cubicBezTo>
                        <a:pt x="1927" y="24955"/>
                        <a:pt x="0" y="23120"/>
                        <a:pt x="0" y="20734"/>
                      </a:cubicBezTo>
                      <a:lnTo>
                        <a:pt x="0" y="4220"/>
                      </a:lnTo>
                      <a:cubicBezTo>
                        <a:pt x="0" y="1927"/>
                        <a:pt x="1835" y="0"/>
                        <a:pt x="4220" y="0"/>
                      </a:cubicBezTo>
                      <a:cubicBezTo>
                        <a:pt x="6606" y="0"/>
                        <a:pt x="8440" y="1835"/>
                        <a:pt x="8440" y="4220"/>
                      </a:cubicBezTo>
                      <a:lnTo>
                        <a:pt x="8440" y="20734"/>
                      </a:lnTo>
                      <a:cubicBezTo>
                        <a:pt x="8440" y="23028"/>
                        <a:pt x="6606" y="24955"/>
                        <a:pt x="4220" y="24955"/>
                      </a:cubicBezTo>
                      <a:close/>
                    </a:path>
                  </a:pathLst>
                </a:custGeom>
                <a:grpFill/>
                <a:ln w="9146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grpSp>
              <p:nvGrpSpPr>
                <p:cNvPr id="56" name="Рисунок 1029">
                  <a:extLst>
                    <a:ext uri="{FF2B5EF4-FFF2-40B4-BE49-F238E27FC236}">
                      <a16:creationId xmlns:a16="http://schemas.microsoft.com/office/drawing/2014/main" id="{21D9494B-27B5-40F5-A123-9F27E1757B24}"/>
                    </a:ext>
                  </a:extLst>
                </p:cNvPr>
                <p:cNvGrpSpPr/>
                <p:nvPr/>
              </p:nvGrpSpPr>
              <p:grpSpPr>
                <a:xfrm>
                  <a:off x="934587" y="3033402"/>
                  <a:ext cx="364318" cy="155507"/>
                  <a:chOff x="934587" y="3033402"/>
                  <a:chExt cx="364318" cy="155507"/>
                </a:xfrm>
                <a:grpFill/>
              </p:grpSpPr>
              <p:sp>
                <p:nvSpPr>
                  <p:cNvPr id="58" name="Полилиния: фигура 57">
                    <a:extLst>
                      <a:ext uri="{FF2B5EF4-FFF2-40B4-BE49-F238E27FC236}">
                        <a16:creationId xmlns:a16="http://schemas.microsoft.com/office/drawing/2014/main" id="{DC20C4C6-19B4-4F7B-AC86-78F75B12D0B6}"/>
                      </a:ext>
                    </a:extLst>
                  </p:cNvPr>
                  <p:cNvSpPr/>
                  <p:nvPr/>
                </p:nvSpPr>
                <p:spPr>
                  <a:xfrm>
                    <a:off x="934587" y="3033402"/>
                    <a:ext cx="364318" cy="155507"/>
                  </a:xfrm>
                  <a:custGeom>
                    <a:avLst/>
                    <a:gdLst>
                      <a:gd name="connsiteX0" fmla="*/ 182205 w 364318"/>
                      <a:gd name="connsiteY0" fmla="*/ 155507 h 155507"/>
                      <a:gd name="connsiteX1" fmla="*/ 181471 w 364318"/>
                      <a:gd name="connsiteY1" fmla="*/ 155507 h 155507"/>
                      <a:gd name="connsiteX2" fmla="*/ 22936 w 364318"/>
                      <a:gd name="connsiteY2" fmla="*/ 128718 h 155507"/>
                      <a:gd name="connsiteX3" fmla="*/ 0 w 364318"/>
                      <a:gd name="connsiteY3" fmla="*/ 101561 h 155507"/>
                      <a:gd name="connsiteX4" fmla="*/ 0 w 364318"/>
                      <a:gd name="connsiteY4" fmla="*/ 42111 h 155507"/>
                      <a:gd name="connsiteX5" fmla="*/ 42111 w 364318"/>
                      <a:gd name="connsiteY5" fmla="*/ 0 h 155507"/>
                      <a:gd name="connsiteX6" fmla="*/ 322208 w 364318"/>
                      <a:gd name="connsiteY6" fmla="*/ 0 h 155507"/>
                      <a:gd name="connsiteX7" fmla="*/ 364318 w 364318"/>
                      <a:gd name="connsiteY7" fmla="*/ 42111 h 155507"/>
                      <a:gd name="connsiteX8" fmla="*/ 364318 w 364318"/>
                      <a:gd name="connsiteY8" fmla="*/ 101561 h 155507"/>
                      <a:gd name="connsiteX9" fmla="*/ 346428 w 364318"/>
                      <a:gd name="connsiteY9" fmla="*/ 127342 h 155507"/>
                      <a:gd name="connsiteX10" fmla="*/ 341015 w 364318"/>
                      <a:gd name="connsiteY10" fmla="*/ 124865 h 155507"/>
                      <a:gd name="connsiteX11" fmla="*/ 343492 w 364318"/>
                      <a:gd name="connsiteY11" fmla="*/ 119452 h 155507"/>
                      <a:gd name="connsiteX12" fmla="*/ 355970 w 364318"/>
                      <a:gd name="connsiteY12" fmla="*/ 101470 h 155507"/>
                      <a:gd name="connsiteX13" fmla="*/ 355970 w 364318"/>
                      <a:gd name="connsiteY13" fmla="*/ 42019 h 155507"/>
                      <a:gd name="connsiteX14" fmla="*/ 322208 w 364318"/>
                      <a:gd name="connsiteY14" fmla="*/ 8257 h 155507"/>
                      <a:gd name="connsiteX15" fmla="*/ 42203 w 364318"/>
                      <a:gd name="connsiteY15" fmla="*/ 8257 h 155507"/>
                      <a:gd name="connsiteX16" fmla="*/ 8441 w 364318"/>
                      <a:gd name="connsiteY16" fmla="*/ 42019 h 155507"/>
                      <a:gd name="connsiteX17" fmla="*/ 8441 w 364318"/>
                      <a:gd name="connsiteY17" fmla="*/ 101470 h 155507"/>
                      <a:gd name="connsiteX18" fmla="*/ 24404 w 364318"/>
                      <a:gd name="connsiteY18" fmla="*/ 120369 h 155507"/>
                      <a:gd name="connsiteX19" fmla="*/ 182205 w 364318"/>
                      <a:gd name="connsiteY19" fmla="*/ 146975 h 155507"/>
                      <a:gd name="connsiteX20" fmla="*/ 242757 w 364318"/>
                      <a:gd name="connsiteY20" fmla="*/ 136791 h 155507"/>
                      <a:gd name="connsiteX21" fmla="*/ 247619 w 364318"/>
                      <a:gd name="connsiteY21" fmla="*/ 140186 h 155507"/>
                      <a:gd name="connsiteX22" fmla="*/ 244225 w 364318"/>
                      <a:gd name="connsiteY22" fmla="*/ 144957 h 155507"/>
                      <a:gd name="connsiteX23" fmla="*/ 183031 w 364318"/>
                      <a:gd name="connsiteY23" fmla="*/ 155324 h 155507"/>
                      <a:gd name="connsiteX24" fmla="*/ 182297 w 364318"/>
                      <a:gd name="connsiteY24" fmla="*/ 155324 h 155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4318" h="155507">
                        <a:moveTo>
                          <a:pt x="182205" y="155507"/>
                        </a:moveTo>
                        <a:cubicBezTo>
                          <a:pt x="182205" y="155507"/>
                          <a:pt x="181746" y="155507"/>
                          <a:pt x="181471" y="155507"/>
                        </a:cubicBezTo>
                        <a:lnTo>
                          <a:pt x="22936" y="128718"/>
                        </a:lnTo>
                        <a:cubicBezTo>
                          <a:pt x="9633" y="126516"/>
                          <a:pt x="0" y="115048"/>
                          <a:pt x="0" y="101561"/>
                        </a:cubicBezTo>
                        <a:lnTo>
                          <a:pt x="0" y="42111"/>
                        </a:lnTo>
                        <a:cubicBezTo>
                          <a:pt x="0" y="18899"/>
                          <a:pt x="18899" y="0"/>
                          <a:pt x="42111" y="0"/>
                        </a:cubicBezTo>
                        <a:lnTo>
                          <a:pt x="322208" y="0"/>
                        </a:lnTo>
                        <a:cubicBezTo>
                          <a:pt x="345419" y="0"/>
                          <a:pt x="364318" y="18899"/>
                          <a:pt x="364318" y="42111"/>
                        </a:cubicBezTo>
                        <a:lnTo>
                          <a:pt x="364318" y="101561"/>
                        </a:lnTo>
                        <a:cubicBezTo>
                          <a:pt x="364318" y="113029"/>
                          <a:pt x="357071" y="123397"/>
                          <a:pt x="346428" y="127342"/>
                        </a:cubicBezTo>
                        <a:cubicBezTo>
                          <a:pt x="344318" y="128167"/>
                          <a:pt x="341841" y="127066"/>
                          <a:pt x="341015" y="124865"/>
                        </a:cubicBezTo>
                        <a:cubicBezTo>
                          <a:pt x="340190" y="122663"/>
                          <a:pt x="341290" y="120277"/>
                          <a:pt x="343492" y="119452"/>
                        </a:cubicBezTo>
                        <a:cubicBezTo>
                          <a:pt x="350924" y="116699"/>
                          <a:pt x="355970" y="109451"/>
                          <a:pt x="355970" y="101470"/>
                        </a:cubicBezTo>
                        <a:lnTo>
                          <a:pt x="355970" y="42019"/>
                        </a:lnTo>
                        <a:cubicBezTo>
                          <a:pt x="355970" y="23395"/>
                          <a:pt x="340832" y="8257"/>
                          <a:pt x="322208" y="8257"/>
                        </a:cubicBezTo>
                        <a:lnTo>
                          <a:pt x="42203" y="8257"/>
                        </a:lnTo>
                        <a:cubicBezTo>
                          <a:pt x="23578" y="8257"/>
                          <a:pt x="8441" y="23395"/>
                          <a:pt x="8441" y="42019"/>
                        </a:cubicBezTo>
                        <a:lnTo>
                          <a:pt x="8441" y="101470"/>
                        </a:lnTo>
                        <a:cubicBezTo>
                          <a:pt x="8441" y="110828"/>
                          <a:pt x="15138" y="118809"/>
                          <a:pt x="24404" y="120369"/>
                        </a:cubicBezTo>
                        <a:lnTo>
                          <a:pt x="182205" y="146975"/>
                        </a:lnTo>
                        <a:lnTo>
                          <a:pt x="242757" y="136791"/>
                        </a:lnTo>
                        <a:cubicBezTo>
                          <a:pt x="245050" y="136424"/>
                          <a:pt x="247160" y="137984"/>
                          <a:pt x="247619" y="140186"/>
                        </a:cubicBezTo>
                        <a:cubicBezTo>
                          <a:pt x="247986" y="142480"/>
                          <a:pt x="246426" y="144590"/>
                          <a:pt x="244225" y="144957"/>
                        </a:cubicBezTo>
                        <a:lnTo>
                          <a:pt x="183031" y="155324"/>
                        </a:lnTo>
                        <a:cubicBezTo>
                          <a:pt x="183031" y="155324"/>
                          <a:pt x="182572" y="155324"/>
                          <a:pt x="182297" y="155324"/>
                        </a:cubicBezTo>
                        <a:close/>
                      </a:path>
                    </a:pathLst>
                  </a:custGeom>
                  <a:grpFill/>
                  <a:ln w="9146" cap="flat">
                    <a:solidFill>
                      <a:srgbClr val="00858E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/>
                  </a:p>
                </p:txBody>
              </p:sp>
              <p:sp>
                <p:nvSpPr>
                  <p:cNvPr id="59" name="Полилиния: фигура 58">
                    <a:extLst>
                      <a:ext uri="{FF2B5EF4-FFF2-40B4-BE49-F238E27FC236}">
                        <a16:creationId xmlns:a16="http://schemas.microsoft.com/office/drawing/2014/main" id="{274D4144-E807-4F52-A2B0-FCDE3EFDD89D}"/>
                      </a:ext>
                    </a:extLst>
                  </p:cNvPr>
                  <p:cNvSpPr/>
                  <p:nvPr/>
                </p:nvSpPr>
                <p:spPr>
                  <a:xfrm>
                    <a:off x="977524" y="3066430"/>
                    <a:ext cx="33945" cy="8440"/>
                  </a:xfrm>
                  <a:custGeom>
                    <a:avLst/>
                    <a:gdLst>
                      <a:gd name="connsiteX0" fmla="*/ 29725 w 33945"/>
                      <a:gd name="connsiteY0" fmla="*/ 8441 h 8440"/>
                      <a:gd name="connsiteX1" fmla="*/ 4220 w 33945"/>
                      <a:gd name="connsiteY1" fmla="*/ 8441 h 8440"/>
                      <a:gd name="connsiteX2" fmla="*/ 0 w 33945"/>
                      <a:gd name="connsiteY2" fmla="*/ 4220 h 8440"/>
                      <a:gd name="connsiteX3" fmla="*/ 4220 w 33945"/>
                      <a:gd name="connsiteY3" fmla="*/ 0 h 8440"/>
                      <a:gd name="connsiteX4" fmla="*/ 29725 w 33945"/>
                      <a:gd name="connsiteY4" fmla="*/ 0 h 8440"/>
                      <a:gd name="connsiteX5" fmla="*/ 33946 w 33945"/>
                      <a:gd name="connsiteY5" fmla="*/ 4220 h 8440"/>
                      <a:gd name="connsiteX6" fmla="*/ 29725 w 33945"/>
                      <a:gd name="connsiteY6" fmla="*/ 8441 h 8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945" h="8440">
                        <a:moveTo>
                          <a:pt x="29725" y="8441"/>
                        </a:moveTo>
                        <a:lnTo>
                          <a:pt x="4220" y="8441"/>
                        </a:lnTo>
                        <a:cubicBezTo>
                          <a:pt x="1927" y="8441"/>
                          <a:pt x="0" y="6606"/>
                          <a:pt x="0" y="4220"/>
                        </a:cubicBezTo>
                        <a:cubicBezTo>
                          <a:pt x="0" y="1835"/>
                          <a:pt x="1835" y="0"/>
                          <a:pt x="4220" y="0"/>
                        </a:cubicBezTo>
                        <a:lnTo>
                          <a:pt x="29725" y="0"/>
                        </a:lnTo>
                        <a:cubicBezTo>
                          <a:pt x="32019" y="0"/>
                          <a:pt x="33946" y="1835"/>
                          <a:pt x="33946" y="4220"/>
                        </a:cubicBezTo>
                        <a:cubicBezTo>
                          <a:pt x="33946" y="6606"/>
                          <a:pt x="32111" y="8441"/>
                          <a:pt x="29725" y="8441"/>
                        </a:cubicBezTo>
                        <a:close/>
                      </a:path>
                    </a:pathLst>
                  </a:custGeom>
                  <a:grpFill/>
                  <a:ln w="9146" cap="flat">
                    <a:solidFill>
                      <a:srgbClr val="00858E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/>
                  </a:p>
                </p:txBody>
              </p:sp>
              <p:sp>
                <p:nvSpPr>
                  <p:cNvPr id="60" name="Полилиния: фигура 59">
                    <a:extLst>
                      <a:ext uri="{FF2B5EF4-FFF2-40B4-BE49-F238E27FC236}">
                        <a16:creationId xmlns:a16="http://schemas.microsoft.com/office/drawing/2014/main" id="{8A73F327-1207-4C57-8290-B6BF760ABFAE}"/>
                      </a:ext>
                    </a:extLst>
                  </p:cNvPr>
                  <p:cNvSpPr/>
                  <p:nvPr/>
                </p:nvSpPr>
                <p:spPr>
                  <a:xfrm>
                    <a:off x="1222207" y="3066430"/>
                    <a:ext cx="33945" cy="8440"/>
                  </a:xfrm>
                  <a:custGeom>
                    <a:avLst/>
                    <a:gdLst>
                      <a:gd name="connsiteX0" fmla="*/ 29725 w 33945"/>
                      <a:gd name="connsiteY0" fmla="*/ 8441 h 8440"/>
                      <a:gd name="connsiteX1" fmla="*/ 4220 w 33945"/>
                      <a:gd name="connsiteY1" fmla="*/ 8441 h 8440"/>
                      <a:gd name="connsiteX2" fmla="*/ 0 w 33945"/>
                      <a:gd name="connsiteY2" fmla="*/ 4220 h 8440"/>
                      <a:gd name="connsiteX3" fmla="*/ 4220 w 33945"/>
                      <a:gd name="connsiteY3" fmla="*/ 0 h 8440"/>
                      <a:gd name="connsiteX4" fmla="*/ 29725 w 33945"/>
                      <a:gd name="connsiteY4" fmla="*/ 0 h 8440"/>
                      <a:gd name="connsiteX5" fmla="*/ 33946 w 33945"/>
                      <a:gd name="connsiteY5" fmla="*/ 4220 h 8440"/>
                      <a:gd name="connsiteX6" fmla="*/ 29725 w 33945"/>
                      <a:gd name="connsiteY6" fmla="*/ 8441 h 8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945" h="8440">
                        <a:moveTo>
                          <a:pt x="29725" y="8441"/>
                        </a:moveTo>
                        <a:lnTo>
                          <a:pt x="4220" y="8441"/>
                        </a:lnTo>
                        <a:cubicBezTo>
                          <a:pt x="1927" y="8441"/>
                          <a:pt x="0" y="6606"/>
                          <a:pt x="0" y="4220"/>
                        </a:cubicBezTo>
                        <a:cubicBezTo>
                          <a:pt x="0" y="1835"/>
                          <a:pt x="1835" y="0"/>
                          <a:pt x="4220" y="0"/>
                        </a:cubicBezTo>
                        <a:lnTo>
                          <a:pt x="29725" y="0"/>
                        </a:lnTo>
                        <a:cubicBezTo>
                          <a:pt x="32019" y="0"/>
                          <a:pt x="33946" y="1835"/>
                          <a:pt x="33946" y="4220"/>
                        </a:cubicBezTo>
                        <a:cubicBezTo>
                          <a:pt x="33946" y="6606"/>
                          <a:pt x="32111" y="8441"/>
                          <a:pt x="29725" y="8441"/>
                        </a:cubicBezTo>
                        <a:close/>
                      </a:path>
                    </a:pathLst>
                  </a:custGeom>
                  <a:grpFill/>
                  <a:ln w="9146" cap="flat">
                    <a:solidFill>
                      <a:srgbClr val="00858E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350" dirty="0"/>
                  </a:p>
                </p:txBody>
              </p:sp>
            </p:grpSp>
            <p:sp>
              <p:nvSpPr>
                <p:cNvPr id="57" name="Полилиния: фигура 56">
                  <a:extLst>
                    <a:ext uri="{FF2B5EF4-FFF2-40B4-BE49-F238E27FC236}">
                      <a16:creationId xmlns:a16="http://schemas.microsoft.com/office/drawing/2014/main" id="{5E01333E-542F-4CF9-9842-83BF47D1784B}"/>
                    </a:ext>
                  </a:extLst>
                </p:cNvPr>
                <p:cNvSpPr/>
                <p:nvPr/>
              </p:nvSpPr>
              <p:spPr>
                <a:xfrm>
                  <a:off x="1041286" y="2968080"/>
                  <a:ext cx="151011" cy="43670"/>
                </a:xfrm>
                <a:custGeom>
                  <a:avLst/>
                  <a:gdLst>
                    <a:gd name="connsiteX0" fmla="*/ 146883 w 151011"/>
                    <a:gd name="connsiteY0" fmla="*/ 43671 h 43670"/>
                    <a:gd name="connsiteX1" fmla="*/ 142663 w 151011"/>
                    <a:gd name="connsiteY1" fmla="*/ 39542 h 43670"/>
                    <a:gd name="connsiteX2" fmla="*/ 110828 w 151011"/>
                    <a:gd name="connsiteY2" fmla="*/ 8257 h 43670"/>
                    <a:gd name="connsiteX3" fmla="*/ 40184 w 151011"/>
                    <a:gd name="connsiteY3" fmla="*/ 8257 h 43670"/>
                    <a:gd name="connsiteX4" fmla="*/ 8349 w 151011"/>
                    <a:gd name="connsiteY4" fmla="*/ 39542 h 43670"/>
                    <a:gd name="connsiteX5" fmla="*/ 4129 w 151011"/>
                    <a:gd name="connsiteY5" fmla="*/ 43671 h 43670"/>
                    <a:gd name="connsiteX6" fmla="*/ 0 w 151011"/>
                    <a:gd name="connsiteY6" fmla="*/ 39450 h 43670"/>
                    <a:gd name="connsiteX7" fmla="*/ 40184 w 151011"/>
                    <a:gd name="connsiteY7" fmla="*/ 0 h 43670"/>
                    <a:gd name="connsiteX8" fmla="*/ 110828 w 151011"/>
                    <a:gd name="connsiteY8" fmla="*/ 0 h 43670"/>
                    <a:gd name="connsiteX9" fmla="*/ 151012 w 151011"/>
                    <a:gd name="connsiteY9" fmla="*/ 39450 h 43670"/>
                    <a:gd name="connsiteX10" fmla="*/ 146883 w 151011"/>
                    <a:gd name="connsiteY10" fmla="*/ 43671 h 43670"/>
                    <a:gd name="connsiteX11" fmla="*/ 146883 w 151011"/>
                    <a:gd name="connsiteY11" fmla="*/ 43671 h 4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1011" h="43670">
                      <a:moveTo>
                        <a:pt x="146883" y="43671"/>
                      </a:moveTo>
                      <a:cubicBezTo>
                        <a:pt x="144590" y="43671"/>
                        <a:pt x="142755" y="41836"/>
                        <a:pt x="142663" y="39542"/>
                      </a:cubicBezTo>
                      <a:cubicBezTo>
                        <a:pt x="142388" y="22294"/>
                        <a:pt x="128076" y="8257"/>
                        <a:pt x="110828" y="8257"/>
                      </a:cubicBezTo>
                      <a:lnTo>
                        <a:pt x="40184" y="8257"/>
                      </a:lnTo>
                      <a:cubicBezTo>
                        <a:pt x="22936" y="8257"/>
                        <a:pt x="8624" y="22294"/>
                        <a:pt x="8349" y="39542"/>
                      </a:cubicBezTo>
                      <a:cubicBezTo>
                        <a:pt x="8349" y="41836"/>
                        <a:pt x="6514" y="43579"/>
                        <a:pt x="4129" y="43671"/>
                      </a:cubicBezTo>
                      <a:cubicBezTo>
                        <a:pt x="1835" y="43671"/>
                        <a:pt x="0" y="41744"/>
                        <a:pt x="0" y="39450"/>
                      </a:cubicBezTo>
                      <a:cubicBezTo>
                        <a:pt x="367" y="17707"/>
                        <a:pt x="18349" y="0"/>
                        <a:pt x="40184" y="0"/>
                      </a:cubicBezTo>
                      <a:lnTo>
                        <a:pt x="110828" y="0"/>
                      </a:lnTo>
                      <a:cubicBezTo>
                        <a:pt x="132571" y="0"/>
                        <a:pt x="150645" y="17707"/>
                        <a:pt x="151012" y="39450"/>
                      </a:cubicBezTo>
                      <a:cubicBezTo>
                        <a:pt x="151012" y="41744"/>
                        <a:pt x="149177" y="43671"/>
                        <a:pt x="146883" y="43671"/>
                      </a:cubicBezTo>
                      <a:lnTo>
                        <a:pt x="146883" y="43671"/>
                      </a:lnTo>
                      <a:close/>
                    </a:path>
                  </a:pathLst>
                </a:custGeom>
                <a:grpFill/>
                <a:ln w="9146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</p:grpSp>
          <p:grpSp>
            <p:nvGrpSpPr>
              <p:cNvPr id="51" name="Рисунок 1029">
                <a:extLst>
                  <a:ext uri="{FF2B5EF4-FFF2-40B4-BE49-F238E27FC236}">
                    <a16:creationId xmlns:a16="http://schemas.microsoft.com/office/drawing/2014/main" id="{F36CC27C-DC6B-492A-8159-D9AE24A43B41}"/>
                  </a:ext>
                </a:extLst>
              </p:cNvPr>
              <p:cNvGrpSpPr/>
              <p:nvPr/>
            </p:nvGrpSpPr>
            <p:grpSpPr>
              <a:xfrm>
                <a:off x="1071745" y="3128358"/>
                <a:ext cx="248224" cy="227435"/>
                <a:chOff x="1071745" y="3128358"/>
                <a:chExt cx="248224" cy="227435"/>
              </a:xfrm>
              <a:grpFill/>
            </p:grpSpPr>
            <p:sp>
              <p:nvSpPr>
                <p:cNvPr id="52" name="Полилиния: фигура 51">
                  <a:extLst>
                    <a:ext uri="{FF2B5EF4-FFF2-40B4-BE49-F238E27FC236}">
                      <a16:creationId xmlns:a16="http://schemas.microsoft.com/office/drawing/2014/main" id="{E1A9E225-A25F-48B0-81B5-165F4D44206A}"/>
                    </a:ext>
                  </a:extLst>
                </p:cNvPr>
                <p:cNvSpPr/>
                <p:nvPr/>
              </p:nvSpPr>
              <p:spPr>
                <a:xfrm>
                  <a:off x="1150829" y="3128358"/>
                  <a:ext cx="169140" cy="227435"/>
                </a:xfrm>
                <a:custGeom>
                  <a:avLst/>
                  <a:gdLst>
                    <a:gd name="connsiteX0" fmla="*/ 124222 w 169140"/>
                    <a:gd name="connsiteY0" fmla="*/ 227344 h 227435"/>
                    <a:gd name="connsiteX1" fmla="*/ 30276 w 169140"/>
                    <a:gd name="connsiteY1" fmla="*/ 227344 h 227435"/>
                    <a:gd name="connsiteX2" fmla="*/ 0 w 169140"/>
                    <a:gd name="connsiteY2" fmla="*/ 197068 h 227435"/>
                    <a:gd name="connsiteX3" fmla="*/ 0 w 169140"/>
                    <a:gd name="connsiteY3" fmla="*/ 118626 h 227435"/>
                    <a:gd name="connsiteX4" fmla="*/ 16789 w 169140"/>
                    <a:gd name="connsiteY4" fmla="*/ 91561 h 227435"/>
                    <a:gd name="connsiteX5" fmla="*/ 40092 w 169140"/>
                    <a:gd name="connsiteY5" fmla="*/ 70368 h 227435"/>
                    <a:gd name="connsiteX6" fmla="*/ 47065 w 169140"/>
                    <a:gd name="connsiteY6" fmla="*/ 59451 h 227435"/>
                    <a:gd name="connsiteX7" fmla="*/ 53304 w 169140"/>
                    <a:gd name="connsiteY7" fmla="*/ 36606 h 227435"/>
                    <a:gd name="connsiteX8" fmla="*/ 53304 w 169140"/>
                    <a:gd name="connsiteY8" fmla="*/ 25964 h 227435"/>
                    <a:gd name="connsiteX9" fmla="*/ 79267 w 169140"/>
                    <a:gd name="connsiteY9" fmla="*/ 0 h 227435"/>
                    <a:gd name="connsiteX10" fmla="*/ 97616 w 169140"/>
                    <a:gd name="connsiteY10" fmla="*/ 7615 h 227435"/>
                    <a:gd name="connsiteX11" fmla="*/ 105231 w 169140"/>
                    <a:gd name="connsiteY11" fmla="*/ 25964 h 227435"/>
                    <a:gd name="connsiteX12" fmla="*/ 105231 w 169140"/>
                    <a:gd name="connsiteY12" fmla="*/ 49542 h 227435"/>
                    <a:gd name="connsiteX13" fmla="*/ 92570 w 169140"/>
                    <a:gd name="connsiteY13" fmla="*/ 88442 h 227435"/>
                    <a:gd name="connsiteX14" fmla="*/ 142938 w 169140"/>
                    <a:gd name="connsiteY14" fmla="*/ 88442 h 227435"/>
                    <a:gd name="connsiteX15" fmla="*/ 163948 w 169140"/>
                    <a:gd name="connsiteY15" fmla="*/ 97708 h 227435"/>
                    <a:gd name="connsiteX16" fmla="*/ 168902 w 169140"/>
                    <a:gd name="connsiteY16" fmla="*/ 115048 h 227435"/>
                    <a:gd name="connsiteX17" fmla="*/ 153672 w 169140"/>
                    <a:gd name="connsiteY17" fmla="*/ 202205 h 227435"/>
                    <a:gd name="connsiteX18" fmla="*/ 124406 w 169140"/>
                    <a:gd name="connsiteY18" fmla="*/ 227435 h 227435"/>
                    <a:gd name="connsiteX19" fmla="*/ 79176 w 169140"/>
                    <a:gd name="connsiteY19" fmla="*/ 8257 h 227435"/>
                    <a:gd name="connsiteX20" fmla="*/ 61561 w 169140"/>
                    <a:gd name="connsiteY20" fmla="*/ 25872 h 227435"/>
                    <a:gd name="connsiteX21" fmla="*/ 61561 w 169140"/>
                    <a:gd name="connsiteY21" fmla="*/ 36515 h 227435"/>
                    <a:gd name="connsiteX22" fmla="*/ 54221 w 169140"/>
                    <a:gd name="connsiteY22" fmla="*/ 63579 h 227435"/>
                    <a:gd name="connsiteX23" fmla="*/ 46973 w 169140"/>
                    <a:gd name="connsiteY23" fmla="*/ 74955 h 227435"/>
                    <a:gd name="connsiteX24" fmla="*/ 20551 w 169140"/>
                    <a:gd name="connsiteY24" fmla="*/ 98901 h 227435"/>
                    <a:gd name="connsiteX25" fmla="*/ 8441 w 169140"/>
                    <a:gd name="connsiteY25" fmla="*/ 118534 h 227435"/>
                    <a:gd name="connsiteX26" fmla="*/ 8441 w 169140"/>
                    <a:gd name="connsiteY26" fmla="*/ 196976 h 227435"/>
                    <a:gd name="connsiteX27" fmla="*/ 30368 w 169140"/>
                    <a:gd name="connsiteY27" fmla="*/ 218903 h 227435"/>
                    <a:gd name="connsiteX28" fmla="*/ 124314 w 169140"/>
                    <a:gd name="connsiteY28" fmla="*/ 218903 h 227435"/>
                    <a:gd name="connsiteX29" fmla="*/ 145324 w 169140"/>
                    <a:gd name="connsiteY29" fmla="*/ 200371 h 227435"/>
                    <a:gd name="connsiteX30" fmla="*/ 160553 w 169140"/>
                    <a:gd name="connsiteY30" fmla="*/ 113488 h 227435"/>
                    <a:gd name="connsiteX31" fmla="*/ 160553 w 169140"/>
                    <a:gd name="connsiteY31" fmla="*/ 113488 h 227435"/>
                    <a:gd name="connsiteX32" fmla="*/ 157526 w 169140"/>
                    <a:gd name="connsiteY32" fmla="*/ 102846 h 227435"/>
                    <a:gd name="connsiteX33" fmla="*/ 142847 w 169140"/>
                    <a:gd name="connsiteY33" fmla="*/ 96516 h 227435"/>
                    <a:gd name="connsiteX34" fmla="*/ 82662 w 169140"/>
                    <a:gd name="connsiteY34" fmla="*/ 96516 h 227435"/>
                    <a:gd name="connsiteX35" fmla="*/ 78717 w 169140"/>
                    <a:gd name="connsiteY35" fmla="*/ 93763 h 227435"/>
                    <a:gd name="connsiteX36" fmla="*/ 80001 w 169140"/>
                    <a:gd name="connsiteY36" fmla="*/ 89084 h 227435"/>
                    <a:gd name="connsiteX37" fmla="*/ 96699 w 169140"/>
                    <a:gd name="connsiteY37" fmla="*/ 48992 h 227435"/>
                    <a:gd name="connsiteX38" fmla="*/ 96699 w 169140"/>
                    <a:gd name="connsiteY38" fmla="*/ 25780 h 227435"/>
                    <a:gd name="connsiteX39" fmla="*/ 91561 w 169140"/>
                    <a:gd name="connsiteY39" fmla="*/ 13395 h 227435"/>
                    <a:gd name="connsiteX40" fmla="*/ 79176 w 169140"/>
                    <a:gd name="connsiteY40" fmla="*/ 8257 h 22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69140" h="227435">
                      <a:moveTo>
                        <a:pt x="124222" y="227344"/>
                      </a:moveTo>
                      <a:lnTo>
                        <a:pt x="30276" y="227344"/>
                      </a:lnTo>
                      <a:cubicBezTo>
                        <a:pt x="13578" y="227344"/>
                        <a:pt x="0" y="213765"/>
                        <a:pt x="0" y="197068"/>
                      </a:cubicBezTo>
                      <a:lnTo>
                        <a:pt x="0" y="118626"/>
                      </a:lnTo>
                      <a:cubicBezTo>
                        <a:pt x="0" y="107158"/>
                        <a:pt x="6422" y="96699"/>
                        <a:pt x="16789" y="91561"/>
                      </a:cubicBezTo>
                      <a:cubicBezTo>
                        <a:pt x="26056" y="86882"/>
                        <a:pt x="33212" y="80368"/>
                        <a:pt x="40092" y="70368"/>
                      </a:cubicBezTo>
                      <a:cubicBezTo>
                        <a:pt x="42661" y="66607"/>
                        <a:pt x="44955" y="62937"/>
                        <a:pt x="47065" y="59451"/>
                      </a:cubicBezTo>
                      <a:cubicBezTo>
                        <a:pt x="51102" y="52570"/>
                        <a:pt x="53304" y="44588"/>
                        <a:pt x="53304" y="36606"/>
                      </a:cubicBezTo>
                      <a:lnTo>
                        <a:pt x="53304" y="25964"/>
                      </a:lnTo>
                      <a:cubicBezTo>
                        <a:pt x="53304" y="11652"/>
                        <a:pt x="64955" y="0"/>
                        <a:pt x="79267" y="0"/>
                      </a:cubicBezTo>
                      <a:cubicBezTo>
                        <a:pt x="86240" y="0"/>
                        <a:pt x="92754" y="2752"/>
                        <a:pt x="97616" y="7615"/>
                      </a:cubicBezTo>
                      <a:cubicBezTo>
                        <a:pt x="102571" y="12477"/>
                        <a:pt x="105231" y="18991"/>
                        <a:pt x="105231" y="25964"/>
                      </a:cubicBezTo>
                      <a:cubicBezTo>
                        <a:pt x="105231" y="48992"/>
                        <a:pt x="105231" y="49359"/>
                        <a:pt x="105231" y="49542"/>
                      </a:cubicBezTo>
                      <a:cubicBezTo>
                        <a:pt x="105139" y="53854"/>
                        <a:pt x="103855" y="73671"/>
                        <a:pt x="92570" y="88442"/>
                      </a:cubicBezTo>
                      <a:lnTo>
                        <a:pt x="142938" y="88442"/>
                      </a:lnTo>
                      <a:cubicBezTo>
                        <a:pt x="151104" y="88442"/>
                        <a:pt x="158994" y="91928"/>
                        <a:pt x="163948" y="97708"/>
                      </a:cubicBezTo>
                      <a:cubicBezTo>
                        <a:pt x="168076" y="102571"/>
                        <a:pt x="169820" y="108718"/>
                        <a:pt x="168902" y="115048"/>
                      </a:cubicBezTo>
                      <a:cubicBezTo>
                        <a:pt x="168535" y="117525"/>
                        <a:pt x="154223" y="198811"/>
                        <a:pt x="153672" y="202205"/>
                      </a:cubicBezTo>
                      <a:cubicBezTo>
                        <a:pt x="150278" y="217802"/>
                        <a:pt x="139085" y="227435"/>
                        <a:pt x="124406" y="227435"/>
                      </a:cubicBezTo>
                      <a:close/>
                      <a:moveTo>
                        <a:pt x="79176" y="8257"/>
                      </a:moveTo>
                      <a:cubicBezTo>
                        <a:pt x="69451" y="8257"/>
                        <a:pt x="61561" y="16147"/>
                        <a:pt x="61561" y="25872"/>
                      </a:cubicBezTo>
                      <a:lnTo>
                        <a:pt x="61561" y="36515"/>
                      </a:lnTo>
                      <a:cubicBezTo>
                        <a:pt x="61561" y="46056"/>
                        <a:pt x="58992" y="55414"/>
                        <a:pt x="54221" y="63579"/>
                      </a:cubicBezTo>
                      <a:cubicBezTo>
                        <a:pt x="52111" y="67249"/>
                        <a:pt x="49634" y="71102"/>
                        <a:pt x="46973" y="74955"/>
                      </a:cubicBezTo>
                      <a:cubicBezTo>
                        <a:pt x="39267" y="86240"/>
                        <a:pt x="31101" y="93580"/>
                        <a:pt x="20551" y="98901"/>
                      </a:cubicBezTo>
                      <a:cubicBezTo>
                        <a:pt x="13028" y="102662"/>
                        <a:pt x="8441" y="110186"/>
                        <a:pt x="8441" y="118534"/>
                      </a:cubicBezTo>
                      <a:lnTo>
                        <a:pt x="8441" y="196976"/>
                      </a:lnTo>
                      <a:cubicBezTo>
                        <a:pt x="8441" y="209086"/>
                        <a:pt x="18257" y="218903"/>
                        <a:pt x="30368" y="218903"/>
                      </a:cubicBezTo>
                      <a:lnTo>
                        <a:pt x="124314" y="218903"/>
                      </a:lnTo>
                      <a:cubicBezTo>
                        <a:pt x="134957" y="218903"/>
                        <a:pt x="142847" y="212022"/>
                        <a:pt x="145324" y="200371"/>
                      </a:cubicBezTo>
                      <a:cubicBezTo>
                        <a:pt x="150461" y="171287"/>
                        <a:pt x="160186" y="115415"/>
                        <a:pt x="160553" y="113488"/>
                      </a:cubicBezTo>
                      <a:lnTo>
                        <a:pt x="160553" y="113488"/>
                      </a:lnTo>
                      <a:cubicBezTo>
                        <a:pt x="161287" y="108534"/>
                        <a:pt x="159361" y="104956"/>
                        <a:pt x="157526" y="102846"/>
                      </a:cubicBezTo>
                      <a:cubicBezTo>
                        <a:pt x="154223" y="98901"/>
                        <a:pt x="148535" y="96516"/>
                        <a:pt x="142847" y="96516"/>
                      </a:cubicBezTo>
                      <a:lnTo>
                        <a:pt x="82662" y="96516"/>
                      </a:lnTo>
                      <a:cubicBezTo>
                        <a:pt x="80919" y="96516"/>
                        <a:pt x="79267" y="95415"/>
                        <a:pt x="78717" y="93763"/>
                      </a:cubicBezTo>
                      <a:cubicBezTo>
                        <a:pt x="78167" y="92112"/>
                        <a:pt x="78717" y="90277"/>
                        <a:pt x="80001" y="89084"/>
                      </a:cubicBezTo>
                      <a:cubicBezTo>
                        <a:pt x="95506" y="76607"/>
                        <a:pt x="96607" y="51744"/>
                        <a:pt x="96699" y="48992"/>
                      </a:cubicBezTo>
                      <a:cubicBezTo>
                        <a:pt x="96699" y="48258"/>
                        <a:pt x="96699" y="34680"/>
                        <a:pt x="96699" y="25780"/>
                      </a:cubicBezTo>
                      <a:cubicBezTo>
                        <a:pt x="96699" y="21101"/>
                        <a:pt x="94864" y="16698"/>
                        <a:pt x="91561" y="13395"/>
                      </a:cubicBezTo>
                      <a:cubicBezTo>
                        <a:pt x="88258" y="10092"/>
                        <a:pt x="83855" y="8257"/>
                        <a:pt x="79176" y="8257"/>
                      </a:cubicBezTo>
                      <a:close/>
                    </a:path>
                  </a:pathLst>
                </a:custGeom>
                <a:grpFill/>
                <a:ln w="9146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53" name="Полилиния: фигура 52">
                  <a:extLst>
                    <a:ext uri="{FF2B5EF4-FFF2-40B4-BE49-F238E27FC236}">
                      <a16:creationId xmlns:a16="http://schemas.microsoft.com/office/drawing/2014/main" id="{E01C886B-B64E-4FDF-8C0C-B604B2B2FA3C}"/>
                    </a:ext>
                  </a:extLst>
                </p:cNvPr>
                <p:cNvSpPr/>
                <p:nvPr/>
              </p:nvSpPr>
              <p:spPr>
                <a:xfrm>
                  <a:off x="1071745" y="3214598"/>
                  <a:ext cx="60735" cy="141103"/>
                </a:xfrm>
                <a:custGeom>
                  <a:avLst/>
                  <a:gdLst>
                    <a:gd name="connsiteX0" fmla="*/ 30368 w 60735"/>
                    <a:gd name="connsiteY0" fmla="*/ 141103 h 141103"/>
                    <a:gd name="connsiteX1" fmla="*/ 0 w 60735"/>
                    <a:gd name="connsiteY1" fmla="*/ 110736 h 141103"/>
                    <a:gd name="connsiteX2" fmla="*/ 0 w 60735"/>
                    <a:gd name="connsiteY2" fmla="*/ 30367 h 141103"/>
                    <a:gd name="connsiteX3" fmla="*/ 30368 w 60735"/>
                    <a:gd name="connsiteY3" fmla="*/ 0 h 141103"/>
                    <a:gd name="connsiteX4" fmla="*/ 60735 w 60735"/>
                    <a:gd name="connsiteY4" fmla="*/ 30367 h 141103"/>
                    <a:gd name="connsiteX5" fmla="*/ 60735 w 60735"/>
                    <a:gd name="connsiteY5" fmla="*/ 110736 h 141103"/>
                    <a:gd name="connsiteX6" fmla="*/ 30368 w 60735"/>
                    <a:gd name="connsiteY6" fmla="*/ 141103 h 141103"/>
                    <a:gd name="connsiteX7" fmla="*/ 30368 w 60735"/>
                    <a:gd name="connsiteY7" fmla="*/ 8349 h 141103"/>
                    <a:gd name="connsiteX8" fmla="*/ 8349 w 60735"/>
                    <a:gd name="connsiteY8" fmla="*/ 30367 h 141103"/>
                    <a:gd name="connsiteX9" fmla="*/ 8349 w 60735"/>
                    <a:gd name="connsiteY9" fmla="*/ 110736 h 141103"/>
                    <a:gd name="connsiteX10" fmla="*/ 30368 w 60735"/>
                    <a:gd name="connsiteY10" fmla="*/ 132755 h 141103"/>
                    <a:gd name="connsiteX11" fmla="*/ 52386 w 60735"/>
                    <a:gd name="connsiteY11" fmla="*/ 110736 h 141103"/>
                    <a:gd name="connsiteX12" fmla="*/ 52386 w 60735"/>
                    <a:gd name="connsiteY12" fmla="*/ 30367 h 141103"/>
                    <a:gd name="connsiteX13" fmla="*/ 30368 w 60735"/>
                    <a:gd name="connsiteY13" fmla="*/ 8349 h 14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0735" h="141103">
                      <a:moveTo>
                        <a:pt x="30368" y="141103"/>
                      </a:moveTo>
                      <a:cubicBezTo>
                        <a:pt x="13578" y="141103"/>
                        <a:pt x="0" y="127433"/>
                        <a:pt x="0" y="110736"/>
                      </a:cubicBezTo>
                      <a:lnTo>
                        <a:pt x="0" y="30367"/>
                      </a:lnTo>
                      <a:cubicBezTo>
                        <a:pt x="0" y="13578"/>
                        <a:pt x="13670" y="0"/>
                        <a:pt x="30368" y="0"/>
                      </a:cubicBezTo>
                      <a:cubicBezTo>
                        <a:pt x="47065" y="0"/>
                        <a:pt x="60735" y="13670"/>
                        <a:pt x="60735" y="30367"/>
                      </a:cubicBezTo>
                      <a:lnTo>
                        <a:pt x="60735" y="110736"/>
                      </a:lnTo>
                      <a:cubicBezTo>
                        <a:pt x="60735" y="127525"/>
                        <a:pt x="47065" y="141103"/>
                        <a:pt x="30368" y="141103"/>
                      </a:cubicBezTo>
                      <a:close/>
                      <a:moveTo>
                        <a:pt x="30368" y="8349"/>
                      </a:moveTo>
                      <a:cubicBezTo>
                        <a:pt x="18257" y="8349"/>
                        <a:pt x="8349" y="18257"/>
                        <a:pt x="8349" y="30367"/>
                      </a:cubicBezTo>
                      <a:lnTo>
                        <a:pt x="8349" y="110736"/>
                      </a:lnTo>
                      <a:cubicBezTo>
                        <a:pt x="8349" y="122846"/>
                        <a:pt x="18257" y="132755"/>
                        <a:pt x="30368" y="132755"/>
                      </a:cubicBezTo>
                      <a:cubicBezTo>
                        <a:pt x="42478" y="132755"/>
                        <a:pt x="52386" y="122846"/>
                        <a:pt x="52386" y="110736"/>
                      </a:cubicBezTo>
                      <a:lnTo>
                        <a:pt x="52386" y="30367"/>
                      </a:lnTo>
                      <a:cubicBezTo>
                        <a:pt x="52386" y="18257"/>
                        <a:pt x="42478" y="8349"/>
                        <a:pt x="30368" y="8349"/>
                      </a:cubicBezTo>
                      <a:close/>
                    </a:path>
                  </a:pathLst>
                </a:custGeom>
                <a:grpFill/>
                <a:ln w="9146" cap="flat">
                  <a:solidFill>
                    <a:srgbClr val="0085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</p:grpSp>
        </p:grp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B2DE194-6ABF-4B76-BA20-EAD8BB9735F6}"/>
              </a:ext>
            </a:extLst>
          </p:cNvPr>
          <p:cNvGrpSpPr/>
          <p:nvPr/>
        </p:nvGrpSpPr>
        <p:grpSpPr>
          <a:xfrm>
            <a:off x="291560" y="1131590"/>
            <a:ext cx="2659380" cy="1714500"/>
            <a:chOff x="485776" y="1035679"/>
            <a:chExt cx="2659380" cy="17145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522A5EC-8FC2-4D3A-9E35-BE00B9886EB1}"/>
                </a:ext>
              </a:extLst>
            </p:cNvPr>
            <p:cNvSpPr/>
            <p:nvPr/>
          </p:nvSpPr>
          <p:spPr>
            <a:xfrm>
              <a:off x="485776" y="1035679"/>
              <a:ext cx="2659380" cy="1714500"/>
            </a:xfrm>
            <a:prstGeom prst="roundRect">
              <a:avLst>
                <a:gd name="adj" fmla="val 12147"/>
              </a:avLst>
            </a:prstGeom>
            <a:noFill/>
            <a:ln w="19050">
              <a:solidFill>
                <a:srgbClr val="00C9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7D69CA-5610-4882-B1A9-30525C522EE6}"/>
                </a:ext>
              </a:extLst>
            </p:cNvPr>
            <p:cNvSpPr txBox="1"/>
            <p:nvPr/>
          </p:nvSpPr>
          <p:spPr>
            <a:xfrm>
              <a:off x="596786" y="1209966"/>
              <a:ext cx="2310833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>
                  <a:latin typeface="Geologica Light" pitchFamily="2" charset="0"/>
                  <a:cs typeface="Arial" panose="020B0604020202020204" pitchFamily="34" charset="0"/>
                </a:rPr>
                <a:t>Стипендия со второго этапа обучения</a:t>
              </a:r>
              <a:endParaRPr lang="ru-RU" sz="1200" dirty="0">
                <a:latin typeface="Geologica Light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Рисунок 1029">
              <a:extLst>
                <a:ext uri="{FF2B5EF4-FFF2-40B4-BE49-F238E27FC236}">
                  <a16:creationId xmlns:a16="http://schemas.microsoft.com/office/drawing/2014/main" id="{15A5FF56-BFE3-4943-BDA5-BB5686F0570D}"/>
                </a:ext>
              </a:extLst>
            </p:cNvPr>
            <p:cNvGrpSpPr/>
            <p:nvPr/>
          </p:nvGrpSpPr>
          <p:grpSpPr>
            <a:xfrm>
              <a:off x="2464380" y="2082561"/>
              <a:ext cx="451436" cy="515711"/>
              <a:chOff x="1647482" y="3722038"/>
              <a:chExt cx="345655" cy="394869"/>
            </a:xfrm>
            <a:solidFill>
              <a:srgbClr val="00B3B7"/>
            </a:solidFill>
          </p:grpSpPr>
          <p:grpSp>
            <p:nvGrpSpPr>
              <p:cNvPr id="62" name="Рисунок 1029">
                <a:extLst>
                  <a:ext uri="{FF2B5EF4-FFF2-40B4-BE49-F238E27FC236}">
                    <a16:creationId xmlns:a16="http://schemas.microsoft.com/office/drawing/2014/main" id="{971488E2-6C13-46E1-9464-AE944216483A}"/>
                  </a:ext>
                </a:extLst>
              </p:cNvPr>
              <p:cNvGrpSpPr/>
              <p:nvPr/>
            </p:nvGrpSpPr>
            <p:grpSpPr>
              <a:xfrm>
                <a:off x="1772033" y="3722038"/>
                <a:ext cx="193030" cy="307711"/>
                <a:chOff x="1772033" y="3722038"/>
                <a:chExt cx="193030" cy="307711"/>
              </a:xfrm>
              <a:grpFill/>
            </p:grpSpPr>
            <p:sp>
              <p:nvSpPr>
                <p:cNvPr id="68" name="Полилиния: фигура 67">
                  <a:extLst>
                    <a:ext uri="{FF2B5EF4-FFF2-40B4-BE49-F238E27FC236}">
                      <a16:creationId xmlns:a16="http://schemas.microsoft.com/office/drawing/2014/main" id="{F597E982-7E68-4EF3-8F6D-6B08987328AC}"/>
                    </a:ext>
                  </a:extLst>
                </p:cNvPr>
                <p:cNvSpPr/>
                <p:nvPr/>
              </p:nvSpPr>
              <p:spPr>
                <a:xfrm>
                  <a:off x="1772033" y="3722038"/>
                  <a:ext cx="193030" cy="307711"/>
                </a:xfrm>
                <a:custGeom>
                  <a:avLst/>
                  <a:gdLst>
                    <a:gd name="connsiteX0" fmla="*/ 177251 w 193030"/>
                    <a:gd name="connsiteY0" fmla="*/ 307712 h 307711"/>
                    <a:gd name="connsiteX1" fmla="*/ 34037 w 193030"/>
                    <a:gd name="connsiteY1" fmla="*/ 307712 h 307711"/>
                    <a:gd name="connsiteX2" fmla="*/ 29817 w 193030"/>
                    <a:gd name="connsiteY2" fmla="*/ 303492 h 307711"/>
                    <a:gd name="connsiteX3" fmla="*/ 34037 w 193030"/>
                    <a:gd name="connsiteY3" fmla="*/ 299271 h 307711"/>
                    <a:gd name="connsiteX4" fmla="*/ 177251 w 193030"/>
                    <a:gd name="connsiteY4" fmla="*/ 299271 h 307711"/>
                    <a:gd name="connsiteX5" fmla="*/ 184774 w 193030"/>
                    <a:gd name="connsiteY5" fmla="*/ 291748 h 307711"/>
                    <a:gd name="connsiteX6" fmla="*/ 184774 w 193030"/>
                    <a:gd name="connsiteY6" fmla="*/ 15872 h 307711"/>
                    <a:gd name="connsiteX7" fmla="*/ 177251 w 193030"/>
                    <a:gd name="connsiteY7" fmla="*/ 8349 h 307711"/>
                    <a:gd name="connsiteX8" fmla="*/ 15964 w 193030"/>
                    <a:gd name="connsiteY8" fmla="*/ 8349 h 307711"/>
                    <a:gd name="connsiteX9" fmla="*/ 8440 w 193030"/>
                    <a:gd name="connsiteY9" fmla="*/ 15872 h 307711"/>
                    <a:gd name="connsiteX10" fmla="*/ 8440 w 193030"/>
                    <a:gd name="connsiteY10" fmla="*/ 192389 h 307711"/>
                    <a:gd name="connsiteX11" fmla="*/ 4220 w 193030"/>
                    <a:gd name="connsiteY11" fmla="*/ 196609 h 307711"/>
                    <a:gd name="connsiteX12" fmla="*/ 0 w 193030"/>
                    <a:gd name="connsiteY12" fmla="*/ 192389 h 307711"/>
                    <a:gd name="connsiteX13" fmla="*/ 0 w 193030"/>
                    <a:gd name="connsiteY13" fmla="*/ 15872 h 307711"/>
                    <a:gd name="connsiteX14" fmla="*/ 15872 w 193030"/>
                    <a:gd name="connsiteY14" fmla="*/ 0 h 307711"/>
                    <a:gd name="connsiteX15" fmla="*/ 177159 w 193030"/>
                    <a:gd name="connsiteY15" fmla="*/ 0 h 307711"/>
                    <a:gd name="connsiteX16" fmla="*/ 193031 w 193030"/>
                    <a:gd name="connsiteY16" fmla="*/ 15872 h 307711"/>
                    <a:gd name="connsiteX17" fmla="*/ 193031 w 193030"/>
                    <a:gd name="connsiteY17" fmla="*/ 291748 h 307711"/>
                    <a:gd name="connsiteX18" fmla="*/ 177159 w 193030"/>
                    <a:gd name="connsiteY18" fmla="*/ 307620 h 3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3030" h="307711">
                      <a:moveTo>
                        <a:pt x="177251" y="307712"/>
                      </a:moveTo>
                      <a:lnTo>
                        <a:pt x="34037" y="307712"/>
                      </a:lnTo>
                      <a:cubicBezTo>
                        <a:pt x="31744" y="307712"/>
                        <a:pt x="29817" y="305877"/>
                        <a:pt x="29817" y="303492"/>
                      </a:cubicBezTo>
                      <a:cubicBezTo>
                        <a:pt x="29817" y="301106"/>
                        <a:pt x="31652" y="299271"/>
                        <a:pt x="34037" y="299271"/>
                      </a:cubicBezTo>
                      <a:lnTo>
                        <a:pt x="177251" y="299271"/>
                      </a:lnTo>
                      <a:cubicBezTo>
                        <a:pt x="181379" y="299271"/>
                        <a:pt x="184774" y="295877"/>
                        <a:pt x="184774" y="291748"/>
                      </a:cubicBezTo>
                      <a:lnTo>
                        <a:pt x="184774" y="15872"/>
                      </a:lnTo>
                      <a:cubicBezTo>
                        <a:pt x="184774" y="11743"/>
                        <a:pt x="181379" y="8349"/>
                        <a:pt x="177251" y="8349"/>
                      </a:cubicBezTo>
                      <a:lnTo>
                        <a:pt x="15964" y="8349"/>
                      </a:lnTo>
                      <a:cubicBezTo>
                        <a:pt x="11835" y="8349"/>
                        <a:pt x="8440" y="11743"/>
                        <a:pt x="8440" y="15872"/>
                      </a:cubicBezTo>
                      <a:lnTo>
                        <a:pt x="8440" y="192389"/>
                      </a:lnTo>
                      <a:cubicBezTo>
                        <a:pt x="8440" y="194682"/>
                        <a:pt x="6606" y="196609"/>
                        <a:pt x="4220" y="196609"/>
                      </a:cubicBezTo>
                      <a:cubicBezTo>
                        <a:pt x="1835" y="196609"/>
                        <a:pt x="0" y="194774"/>
                        <a:pt x="0" y="192389"/>
                      </a:cubicBezTo>
                      <a:lnTo>
                        <a:pt x="0" y="15872"/>
                      </a:lnTo>
                      <a:cubicBezTo>
                        <a:pt x="0" y="7064"/>
                        <a:pt x="7156" y="0"/>
                        <a:pt x="15872" y="0"/>
                      </a:cubicBezTo>
                      <a:lnTo>
                        <a:pt x="177159" y="0"/>
                      </a:lnTo>
                      <a:cubicBezTo>
                        <a:pt x="185967" y="0"/>
                        <a:pt x="193031" y="7156"/>
                        <a:pt x="193031" y="15872"/>
                      </a:cubicBezTo>
                      <a:lnTo>
                        <a:pt x="193031" y="291748"/>
                      </a:lnTo>
                      <a:cubicBezTo>
                        <a:pt x="193031" y="300556"/>
                        <a:pt x="185875" y="307620"/>
                        <a:pt x="177159" y="307620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69" name="Полилиния: фигура 68">
                  <a:extLst>
                    <a:ext uri="{FF2B5EF4-FFF2-40B4-BE49-F238E27FC236}">
                      <a16:creationId xmlns:a16="http://schemas.microsoft.com/office/drawing/2014/main" id="{D4601348-FB44-4FB3-8E8B-E5B7EF9B4208}"/>
                    </a:ext>
                  </a:extLst>
                </p:cNvPr>
                <p:cNvSpPr/>
                <p:nvPr/>
              </p:nvSpPr>
              <p:spPr>
                <a:xfrm>
                  <a:off x="1820199" y="3827361"/>
                  <a:ext cx="97065" cy="97065"/>
                </a:xfrm>
                <a:custGeom>
                  <a:avLst/>
                  <a:gdLst>
                    <a:gd name="connsiteX0" fmla="*/ 48533 w 97065"/>
                    <a:gd name="connsiteY0" fmla="*/ 97066 h 97065"/>
                    <a:gd name="connsiteX1" fmla="*/ 0 w 97065"/>
                    <a:gd name="connsiteY1" fmla="*/ 48533 h 97065"/>
                    <a:gd name="connsiteX2" fmla="*/ 48533 w 97065"/>
                    <a:gd name="connsiteY2" fmla="*/ 0 h 97065"/>
                    <a:gd name="connsiteX3" fmla="*/ 97066 w 97065"/>
                    <a:gd name="connsiteY3" fmla="*/ 48533 h 97065"/>
                    <a:gd name="connsiteX4" fmla="*/ 48533 w 97065"/>
                    <a:gd name="connsiteY4" fmla="*/ 97066 h 97065"/>
                    <a:gd name="connsiteX5" fmla="*/ 48533 w 97065"/>
                    <a:gd name="connsiteY5" fmla="*/ 8257 h 97065"/>
                    <a:gd name="connsiteX6" fmla="*/ 8349 w 97065"/>
                    <a:gd name="connsiteY6" fmla="*/ 48441 h 97065"/>
                    <a:gd name="connsiteX7" fmla="*/ 48533 w 97065"/>
                    <a:gd name="connsiteY7" fmla="*/ 88625 h 97065"/>
                    <a:gd name="connsiteX8" fmla="*/ 88717 w 97065"/>
                    <a:gd name="connsiteY8" fmla="*/ 48441 h 97065"/>
                    <a:gd name="connsiteX9" fmla="*/ 48533 w 97065"/>
                    <a:gd name="connsiteY9" fmla="*/ 8257 h 9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065" h="97065">
                      <a:moveTo>
                        <a:pt x="48533" y="97066"/>
                      </a:moveTo>
                      <a:cubicBezTo>
                        <a:pt x="21743" y="97066"/>
                        <a:pt x="0" y="75231"/>
                        <a:pt x="0" y="48533"/>
                      </a:cubicBezTo>
                      <a:cubicBezTo>
                        <a:pt x="0" y="21835"/>
                        <a:pt x="21835" y="0"/>
                        <a:pt x="48533" y="0"/>
                      </a:cubicBezTo>
                      <a:cubicBezTo>
                        <a:pt x="75231" y="0"/>
                        <a:pt x="97066" y="21835"/>
                        <a:pt x="97066" y="48533"/>
                      </a:cubicBezTo>
                      <a:cubicBezTo>
                        <a:pt x="97066" y="75231"/>
                        <a:pt x="75231" y="97066"/>
                        <a:pt x="48533" y="97066"/>
                      </a:cubicBezTo>
                      <a:close/>
                      <a:moveTo>
                        <a:pt x="48533" y="8257"/>
                      </a:moveTo>
                      <a:cubicBezTo>
                        <a:pt x="26331" y="8257"/>
                        <a:pt x="8349" y="26331"/>
                        <a:pt x="8349" y="48441"/>
                      </a:cubicBezTo>
                      <a:cubicBezTo>
                        <a:pt x="8349" y="70552"/>
                        <a:pt x="26422" y="88625"/>
                        <a:pt x="48533" y="88625"/>
                      </a:cubicBezTo>
                      <a:cubicBezTo>
                        <a:pt x="70643" y="88625"/>
                        <a:pt x="88717" y="70552"/>
                        <a:pt x="88717" y="48441"/>
                      </a:cubicBezTo>
                      <a:cubicBezTo>
                        <a:pt x="88717" y="26331"/>
                        <a:pt x="70643" y="8257"/>
                        <a:pt x="48533" y="825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70" name="Полилиния: фигура 69">
                  <a:extLst>
                    <a:ext uri="{FF2B5EF4-FFF2-40B4-BE49-F238E27FC236}">
                      <a16:creationId xmlns:a16="http://schemas.microsoft.com/office/drawing/2014/main" id="{250D5A18-F5DA-42D3-A458-5A0A31578111}"/>
                    </a:ext>
                  </a:extLst>
                </p:cNvPr>
                <p:cNvSpPr/>
                <p:nvPr/>
              </p:nvSpPr>
              <p:spPr>
                <a:xfrm>
                  <a:off x="1799177" y="3748961"/>
                  <a:ext cx="47953" cy="48033"/>
                </a:xfrm>
                <a:custGeom>
                  <a:avLst/>
                  <a:gdLst>
                    <a:gd name="connsiteX0" fmla="*/ 4141 w 47953"/>
                    <a:gd name="connsiteY0" fmla="*/ 48033 h 48033"/>
                    <a:gd name="connsiteX1" fmla="*/ 288 w 47953"/>
                    <a:gd name="connsiteY1" fmla="*/ 45373 h 48033"/>
                    <a:gd name="connsiteX2" fmla="*/ 2581 w 47953"/>
                    <a:gd name="connsiteY2" fmla="*/ 39960 h 48033"/>
                    <a:gd name="connsiteX3" fmla="*/ 39921 w 47953"/>
                    <a:gd name="connsiteY3" fmla="*/ 2619 h 48033"/>
                    <a:gd name="connsiteX4" fmla="*/ 45334 w 47953"/>
                    <a:gd name="connsiteY4" fmla="*/ 326 h 48033"/>
                    <a:gd name="connsiteX5" fmla="*/ 47628 w 47953"/>
                    <a:gd name="connsiteY5" fmla="*/ 5739 h 48033"/>
                    <a:gd name="connsiteX6" fmla="*/ 5701 w 47953"/>
                    <a:gd name="connsiteY6" fmla="*/ 47666 h 48033"/>
                    <a:gd name="connsiteX7" fmla="*/ 4141 w 47953"/>
                    <a:gd name="connsiteY7" fmla="*/ 47941 h 48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953" h="48033">
                      <a:moveTo>
                        <a:pt x="4141" y="48033"/>
                      </a:moveTo>
                      <a:cubicBezTo>
                        <a:pt x="2490" y="48033"/>
                        <a:pt x="930" y="47024"/>
                        <a:pt x="288" y="45373"/>
                      </a:cubicBezTo>
                      <a:cubicBezTo>
                        <a:pt x="-538" y="43262"/>
                        <a:pt x="471" y="40785"/>
                        <a:pt x="2581" y="39960"/>
                      </a:cubicBezTo>
                      <a:cubicBezTo>
                        <a:pt x="19462" y="33170"/>
                        <a:pt x="33132" y="19592"/>
                        <a:pt x="39921" y="2619"/>
                      </a:cubicBezTo>
                      <a:cubicBezTo>
                        <a:pt x="40747" y="509"/>
                        <a:pt x="43224" y="-592"/>
                        <a:pt x="45334" y="326"/>
                      </a:cubicBezTo>
                      <a:cubicBezTo>
                        <a:pt x="47444" y="1151"/>
                        <a:pt x="48545" y="3628"/>
                        <a:pt x="47628" y="5739"/>
                      </a:cubicBezTo>
                      <a:cubicBezTo>
                        <a:pt x="40013" y="24730"/>
                        <a:pt x="24692" y="40051"/>
                        <a:pt x="5701" y="47666"/>
                      </a:cubicBezTo>
                      <a:cubicBezTo>
                        <a:pt x="5150" y="47850"/>
                        <a:pt x="4691" y="47941"/>
                        <a:pt x="4141" y="4794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71" name="Полилиния: фигура 70">
                  <a:extLst>
                    <a:ext uri="{FF2B5EF4-FFF2-40B4-BE49-F238E27FC236}">
                      <a16:creationId xmlns:a16="http://schemas.microsoft.com/office/drawing/2014/main" id="{6901DF3B-CE55-4FBD-9D52-F5DD5FD5B6C3}"/>
                    </a:ext>
                  </a:extLst>
                </p:cNvPr>
                <p:cNvSpPr/>
                <p:nvPr/>
              </p:nvSpPr>
              <p:spPr>
                <a:xfrm>
                  <a:off x="1890242" y="3954874"/>
                  <a:ext cx="47953" cy="47994"/>
                </a:xfrm>
                <a:custGeom>
                  <a:avLst/>
                  <a:gdLst>
                    <a:gd name="connsiteX0" fmla="*/ 4179 w 47953"/>
                    <a:gd name="connsiteY0" fmla="*/ 47903 h 47994"/>
                    <a:gd name="connsiteX1" fmla="*/ 2619 w 47953"/>
                    <a:gd name="connsiteY1" fmla="*/ 47628 h 47994"/>
                    <a:gd name="connsiteX2" fmla="*/ 326 w 47953"/>
                    <a:gd name="connsiteY2" fmla="*/ 42215 h 47994"/>
                    <a:gd name="connsiteX3" fmla="*/ 42253 w 47953"/>
                    <a:gd name="connsiteY3" fmla="*/ 288 h 47994"/>
                    <a:gd name="connsiteX4" fmla="*/ 47666 w 47953"/>
                    <a:gd name="connsiteY4" fmla="*/ 2581 h 47994"/>
                    <a:gd name="connsiteX5" fmla="*/ 45372 w 47953"/>
                    <a:gd name="connsiteY5" fmla="*/ 7994 h 47994"/>
                    <a:gd name="connsiteX6" fmla="*/ 8032 w 47953"/>
                    <a:gd name="connsiteY6" fmla="*/ 45334 h 47994"/>
                    <a:gd name="connsiteX7" fmla="*/ 4179 w 47953"/>
                    <a:gd name="connsiteY7" fmla="*/ 47995 h 47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953" h="47994">
                      <a:moveTo>
                        <a:pt x="4179" y="47903"/>
                      </a:moveTo>
                      <a:cubicBezTo>
                        <a:pt x="3629" y="47903"/>
                        <a:pt x="3170" y="47811"/>
                        <a:pt x="2619" y="47628"/>
                      </a:cubicBezTo>
                      <a:cubicBezTo>
                        <a:pt x="509" y="46802"/>
                        <a:pt x="-592" y="44325"/>
                        <a:pt x="326" y="42215"/>
                      </a:cubicBezTo>
                      <a:cubicBezTo>
                        <a:pt x="7941" y="23224"/>
                        <a:pt x="23262" y="7902"/>
                        <a:pt x="42253" y="288"/>
                      </a:cubicBezTo>
                      <a:cubicBezTo>
                        <a:pt x="44363" y="-538"/>
                        <a:pt x="46840" y="471"/>
                        <a:pt x="47666" y="2581"/>
                      </a:cubicBezTo>
                      <a:cubicBezTo>
                        <a:pt x="48492" y="4691"/>
                        <a:pt x="47483" y="7169"/>
                        <a:pt x="45372" y="7994"/>
                      </a:cubicBezTo>
                      <a:cubicBezTo>
                        <a:pt x="28491" y="14783"/>
                        <a:pt x="14821" y="28362"/>
                        <a:pt x="8032" y="45334"/>
                      </a:cubicBezTo>
                      <a:cubicBezTo>
                        <a:pt x="7390" y="46986"/>
                        <a:pt x="5830" y="47995"/>
                        <a:pt x="4179" y="4799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</p:grp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BE4AE4E4-1D7E-42DE-8BE0-BE4DCF975AE6}"/>
                  </a:ext>
                </a:extLst>
              </p:cNvPr>
              <p:cNvSpPr/>
              <p:nvPr/>
            </p:nvSpPr>
            <p:spPr>
              <a:xfrm>
                <a:off x="1840842" y="3758094"/>
                <a:ext cx="152296" cy="299455"/>
              </a:xfrm>
              <a:custGeom>
                <a:avLst/>
                <a:gdLst>
                  <a:gd name="connsiteX0" fmla="*/ 136333 w 152296"/>
                  <a:gd name="connsiteY0" fmla="*/ 299455 h 299455"/>
                  <a:gd name="connsiteX1" fmla="*/ 4220 w 152296"/>
                  <a:gd name="connsiteY1" fmla="*/ 299455 h 299455"/>
                  <a:gd name="connsiteX2" fmla="*/ 0 w 152296"/>
                  <a:gd name="connsiteY2" fmla="*/ 295235 h 299455"/>
                  <a:gd name="connsiteX3" fmla="*/ 4220 w 152296"/>
                  <a:gd name="connsiteY3" fmla="*/ 291014 h 299455"/>
                  <a:gd name="connsiteX4" fmla="*/ 136333 w 152296"/>
                  <a:gd name="connsiteY4" fmla="*/ 291014 h 299455"/>
                  <a:gd name="connsiteX5" fmla="*/ 143856 w 152296"/>
                  <a:gd name="connsiteY5" fmla="*/ 283491 h 299455"/>
                  <a:gd name="connsiteX6" fmla="*/ 143856 w 152296"/>
                  <a:gd name="connsiteY6" fmla="*/ 4220 h 299455"/>
                  <a:gd name="connsiteX7" fmla="*/ 148076 w 152296"/>
                  <a:gd name="connsiteY7" fmla="*/ 0 h 299455"/>
                  <a:gd name="connsiteX8" fmla="*/ 152296 w 152296"/>
                  <a:gd name="connsiteY8" fmla="*/ 4220 h 299455"/>
                  <a:gd name="connsiteX9" fmla="*/ 152296 w 152296"/>
                  <a:gd name="connsiteY9" fmla="*/ 283491 h 299455"/>
                  <a:gd name="connsiteX10" fmla="*/ 136424 w 152296"/>
                  <a:gd name="connsiteY10" fmla="*/ 299363 h 29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96" h="299455">
                    <a:moveTo>
                      <a:pt x="136333" y="299455"/>
                    </a:moveTo>
                    <a:lnTo>
                      <a:pt x="4220" y="299455"/>
                    </a:lnTo>
                    <a:cubicBezTo>
                      <a:pt x="1927" y="299455"/>
                      <a:pt x="0" y="297620"/>
                      <a:pt x="0" y="295235"/>
                    </a:cubicBezTo>
                    <a:cubicBezTo>
                      <a:pt x="0" y="292849"/>
                      <a:pt x="1835" y="291014"/>
                      <a:pt x="4220" y="291014"/>
                    </a:cubicBezTo>
                    <a:lnTo>
                      <a:pt x="136333" y="291014"/>
                    </a:lnTo>
                    <a:cubicBezTo>
                      <a:pt x="140461" y="291014"/>
                      <a:pt x="143856" y="287620"/>
                      <a:pt x="143856" y="283491"/>
                    </a:cubicBezTo>
                    <a:lnTo>
                      <a:pt x="143856" y="4220"/>
                    </a:lnTo>
                    <a:cubicBezTo>
                      <a:pt x="143856" y="1927"/>
                      <a:pt x="145691" y="0"/>
                      <a:pt x="148076" y="0"/>
                    </a:cubicBezTo>
                    <a:cubicBezTo>
                      <a:pt x="150461" y="0"/>
                      <a:pt x="152296" y="1835"/>
                      <a:pt x="152296" y="4220"/>
                    </a:cubicBezTo>
                    <a:lnTo>
                      <a:pt x="152296" y="283491"/>
                    </a:lnTo>
                    <a:cubicBezTo>
                      <a:pt x="152296" y="292299"/>
                      <a:pt x="145140" y="299363"/>
                      <a:pt x="136424" y="29936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00B3B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50" dirty="0"/>
              </a:p>
            </p:txBody>
          </p:sp>
          <p:grpSp>
            <p:nvGrpSpPr>
              <p:cNvPr id="64" name="Рисунок 1029">
                <a:extLst>
                  <a:ext uri="{FF2B5EF4-FFF2-40B4-BE49-F238E27FC236}">
                    <a16:creationId xmlns:a16="http://schemas.microsoft.com/office/drawing/2014/main" id="{17349CB0-7189-4A2F-877E-ABD694F14CAA}"/>
                  </a:ext>
                </a:extLst>
              </p:cNvPr>
              <p:cNvGrpSpPr/>
              <p:nvPr/>
            </p:nvGrpSpPr>
            <p:grpSpPr>
              <a:xfrm>
                <a:off x="1647482" y="3880745"/>
                <a:ext cx="177777" cy="236162"/>
                <a:chOff x="1647482" y="3880745"/>
                <a:chExt cx="177777" cy="236162"/>
              </a:xfrm>
              <a:grpFill/>
            </p:grpSpPr>
            <p:sp>
              <p:nvSpPr>
                <p:cNvPr id="65" name="Полилиния: фигура 64">
                  <a:extLst>
                    <a:ext uri="{FF2B5EF4-FFF2-40B4-BE49-F238E27FC236}">
                      <a16:creationId xmlns:a16="http://schemas.microsoft.com/office/drawing/2014/main" id="{8232FD98-6824-4A5E-B170-DE528E806663}"/>
                    </a:ext>
                  </a:extLst>
                </p:cNvPr>
                <p:cNvSpPr/>
                <p:nvPr/>
              </p:nvSpPr>
              <p:spPr>
                <a:xfrm>
                  <a:off x="1647482" y="3880745"/>
                  <a:ext cx="105112" cy="175703"/>
                </a:xfrm>
                <a:custGeom>
                  <a:avLst/>
                  <a:gdLst>
                    <a:gd name="connsiteX0" fmla="*/ 4182 w 105112"/>
                    <a:gd name="connsiteY0" fmla="*/ 175703 h 175703"/>
                    <a:gd name="connsiteX1" fmla="*/ 3540 w 105112"/>
                    <a:gd name="connsiteY1" fmla="*/ 175703 h 175703"/>
                    <a:gd name="connsiteX2" fmla="*/ 54 w 105112"/>
                    <a:gd name="connsiteY2" fmla="*/ 170932 h 175703"/>
                    <a:gd name="connsiteX3" fmla="*/ 6017 w 105112"/>
                    <a:gd name="connsiteY3" fmla="*/ 134418 h 175703"/>
                    <a:gd name="connsiteX4" fmla="*/ 50697 w 105112"/>
                    <a:gd name="connsiteY4" fmla="*/ 47902 h 175703"/>
                    <a:gd name="connsiteX5" fmla="*/ 98037 w 105112"/>
                    <a:gd name="connsiteY5" fmla="*/ 1204 h 175703"/>
                    <a:gd name="connsiteX6" fmla="*/ 103909 w 105112"/>
                    <a:gd name="connsiteY6" fmla="*/ 1204 h 175703"/>
                    <a:gd name="connsiteX7" fmla="*/ 103909 w 105112"/>
                    <a:gd name="connsiteY7" fmla="*/ 7076 h 175703"/>
                    <a:gd name="connsiteX8" fmla="*/ 56568 w 105112"/>
                    <a:gd name="connsiteY8" fmla="*/ 53774 h 175703"/>
                    <a:gd name="connsiteX9" fmla="*/ 14182 w 105112"/>
                    <a:gd name="connsiteY9" fmla="*/ 135702 h 175703"/>
                    <a:gd name="connsiteX10" fmla="*/ 8219 w 105112"/>
                    <a:gd name="connsiteY10" fmla="*/ 172217 h 175703"/>
                    <a:gd name="connsiteX11" fmla="*/ 4090 w 105112"/>
                    <a:gd name="connsiteY11" fmla="*/ 175703 h 175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5112" h="175703">
                      <a:moveTo>
                        <a:pt x="4182" y="175703"/>
                      </a:moveTo>
                      <a:cubicBezTo>
                        <a:pt x="4182" y="175703"/>
                        <a:pt x="3723" y="175703"/>
                        <a:pt x="3540" y="175703"/>
                      </a:cubicBezTo>
                      <a:cubicBezTo>
                        <a:pt x="1246" y="175336"/>
                        <a:pt x="-313" y="173226"/>
                        <a:pt x="54" y="170932"/>
                      </a:cubicBezTo>
                      <a:lnTo>
                        <a:pt x="6017" y="134418"/>
                      </a:lnTo>
                      <a:cubicBezTo>
                        <a:pt x="11430" y="101390"/>
                        <a:pt x="26935" y="71481"/>
                        <a:pt x="50697" y="47902"/>
                      </a:cubicBezTo>
                      <a:lnTo>
                        <a:pt x="98037" y="1204"/>
                      </a:lnTo>
                      <a:cubicBezTo>
                        <a:pt x="99688" y="-447"/>
                        <a:pt x="102349" y="-355"/>
                        <a:pt x="103909" y="1204"/>
                      </a:cubicBezTo>
                      <a:cubicBezTo>
                        <a:pt x="105560" y="2856"/>
                        <a:pt x="105468" y="5516"/>
                        <a:pt x="103909" y="7076"/>
                      </a:cubicBezTo>
                      <a:lnTo>
                        <a:pt x="56568" y="53774"/>
                      </a:lnTo>
                      <a:cubicBezTo>
                        <a:pt x="33999" y="76068"/>
                        <a:pt x="19320" y="104326"/>
                        <a:pt x="14182" y="135702"/>
                      </a:cubicBezTo>
                      <a:lnTo>
                        <a:pt x="8219" y="172217"/>
                      </a:lnTo>
                      <a:cubicBezTo>
                        <a:pt x="7852" y="174235"/>
                        <a:pt x="6109" y="175703"/>
                        <a:pt x="4090" y="175703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66" name="Полилиния: фигура 65">
                  <a:extLst>
                    <a:ext uri="{FF2B5EF4-FFF2-40B4-BE49-F238E27FC236}">
                      <a16:creationId xmlns:a16="http://schemas.microsoft.com/office/drawing/2014/main" id="{38A39A9F-AEE0-4735-8170-29E8585E77FA}"/>
                    </a:ext>
                  </a:extLst>
                </p:cNvPr>
                <p:cNvSpPr/>
                <p:nvPr/>
              </p:nvSpPr>
              <p:spPr>
                <a:xfrm>
                  <a:off x="1714826" y="3930883"/>
                  <a:ext cx="110432" cy="122169"/>
                </a:xfrm>
                <a:custGeom>
                  <a:avLst/>
                  <a:gdLst>
                    <a:gd name="connsiteX0" fmla="*/ 37665 w 110432"/>
                    <a:gd name="connsiteY0" fmla="*/ 122170 h 122169"/>
                    <a:gd name="connsiteX1" fmla="*/ 35096 w 110432"/>
                    <a:gd name="connsiteY1" fmla="*/ 121253 h 122169"/>
                    <a:gd name="connsiteX2" fmla="*/ 34362 w 110432"/>
                    <a:gd name="connsiteY2" fmla="*/ 115381 h 122169"/>
                    <a:gd name="connsiteX3" fmla="*/ 98767 w 110432"/>
                    <a:gd name="connsiteY3" fmla="*/ 33086 h 122169"/>
                    <a:gd name="connsiteX4" fmla="*/ 100510 w 110432"/>
                    <a:gd name="connsiteY4" fmla="*/ 17122 h 122169"/>
                    <a:gd name="connsiteX5" fmla="*/ 91427 w 110432"/>
                    <a:gd name="connsiteY5" fmla="*/ 9141 h 122169"/>
                    <a:gd name="connsiteX6" fmla="*/ 79409 w 110432"/>
                    <a:gd name="connsiteY6" fmla="*/ 10241 h 122169"/>
                    <a:gd name="connsiteX7" fmla="*/ 65372 w 110432"/>
                    <a:gd name="connsiteY7" fmla="*/ 17856 h 122169"/>
                    <a:gd name="connsiteX8" fmla="*/ 32160 w 110432"/>
                    <a:gd name="connsiteY8" fmla="*/ 43636 h 122169"/>
                    <a:gd name="connsiteX9" fmla="*/ 7206 w 110432"/>
                    <a:gd name="connsiteY9" fmla="*/ 70518 h 122169"/>
                    <a:gd name="connsiteX10" fmla="*/ 1334 w 110432"/>
                    <a:gd name="connsiteY10" fmla="*/ 70701 h 122169"/>
                    <a:gd name="connsiteX11" fmla="*/ 1151 w 110432"/>
                    <a:gd name="connsiteY11" fmla="*/ 64829 h 122169"/>
                    <a:gd name="connsiteX12" fmla="*/ 26105 w 110432"/>
                    <a:gd name="connsiteY12" fmla="*/ 37948 h 122169"/>
                    <a:gd name="connsiteX13" fmla="*/ 61427 w 110432"/>
                    <a:gd name="connsiteY13" fmla="*/ 10517 h 122169"/>
                    <a:gd name="connsiteX14" fmla="*/ 75464 w 110432"/>
                    <a:gd name="connsiteY14" fmla="*/ 2902 h 122169"/>
                    <a:gd name="connsiteX15" fmla="*/ 94088 w 110432"/>
                    <a:gd name="connsiteY15" fmla="*/ 1158 h 122169"/>
                    <a:gd name="connsiteX16" fmla="*/ 108125 w 110432"/>
                    <a:gd name="connsiteY16" fmla="*/ 13453 h 122169"/>
                    <a:gd name="connsiteX17" fmla="*/ 105373 w 110432"/>
                    <a:gd name="connsiteY17" fmla="*/ 38132 h 122169"/>
                    <a:gd name="connsiteX18" fmla="*/ 40968 w 110432"/>
                    <a:gd name="connsiteY18" fmla="*/ 120427 h 122169"/>
                    <a:gd name="connsiteX19" fmla="*/ 37665 w 110432"/>
                    <a:gd name="connsiteY19" fmla="*/ 121986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0432" h="122169">
                      <a:moveTo>
                        <a:pt x="37665" y="122170"/>
                      </a:moveTo>
                      <a:cubicBezTo>
                        <a:pt x="36748" y="122170"/>
                        <a:pt x="35830" y="121895"/>
                        <a:pt x="35096" y="121253"/>
                      </a:cubicBezTo>
                      <a:cubicBezTo>
                        <a:pt x="33261" y="119876"/>
                        <a:pt x="32986" y="117216"/>
                        <a:pt x="34362" y="115381"/>
                      </a:cubicBezTo>
                      <a:lnTo>
                        <a:pt x="98767" y="33086"/>
                      </a:lnTo>
                      <a:cubicBezTo>
                        <a:pt x="102345" y="28499"/>
                        <a:pt x="103079" y="22352"/>
                        <a:pt x="100510" y="17122"/>
                      </a:cubicBezTo>
                      <a:cubicBezTo>
                        <a:pt x="98675" y="13269"/>
                        <a:pt x="95464" y="10425"/>
                        <a:pt x="91427" y="9141"/>
                      </a:cubicBezTo>
                      <a:cubicBezTo>
                        <a:pt x="87391" y="7856"/>
                        <a:pt x="83079" y="8223"/>
                        <a:pt x="79409" y="10241"/>
                      </a:cubicBezTo>
                      <a:lnTo>
                        <a:pt x="65372" y="17856"/>
                      </a:lnTo>
                      <a:cubicBezTo>
                        <a:pt x="52986" y="24554"/>
                        <a:pt x="41794" y="33269"/>
                        <a:pt x="32160" y="43636"/>
                      </a:cubicBezTo>
                      <a:lnTo>
                        <a:pt x="7206" y="70518"/>
                      </a:lnTo>
                      <a:cubicBezTo>
                        <a:pt x="5646" y="72169"/>
                        <a:pt x="2986" y="72352"/>
                        <a:pt x="1334" y="70701"/>
                      </a:cubicBezTo>
                      <a:cubicBezTo>
                        <a:pt x="-317" y="69141"/>
                        <a:pt x="-501" y="66481"/>
                        <a:pt x="1151" y="64829"/>
                      </a:cubicBezTo>
                      <a:lnTo>
                        <a:pt x="26105" y="37948"/>
                      </a:lnTo>
                      <a:cubicBezTo>
                        <a:pt x="36289" y="26939"/>
                        <a:pt x="48216" y="17673"/>
                        <a:pt x="61427" y="10517"/>
                      </a:cubicBezTo>
                      <a:lnTo>
                        <a:pt x="75464" y="2902"/>
                      </a:lnTo>
                      <a:cubicBezTo>
                        <a:pt x="81244" y="-218"/>
                        <a:pt x="87849" y="-860"/>
                        <a:pt x="94088" y="1158"/>
                      </a:cubicBezTo>
                      <a:cubicBezTo>
                        <a:pt x="100327" y="3177"/>
                        <a:pt x="105281" y="7581"/>
                        <a:pt x="108125" y="13453"/>
                      </a:cubicBezTo>
                      <a:cubicBezTo>
                        <a:pt x="111978" y="21618"/>
                        <a:pt x="110969" y="31067"/>
                        <a:pt x="105373" y="38132"/>
                      </a:cubicBezTo>
                      <a:lnTo>
                        <a:pt x="40968" y="120427"/>
                      </a:lnTo>
                      <a:cubicBezTo>
                        <a:pt x="40142" y="121436"/>
                        <a:pt x="38949" y="121986"/>
                        <a:pt x="37665" y="121986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  <p:sp>
              <p:nvSpPr>
                <p:cNvPr id="67" name="Полилиния: фигура 66">
                  <a:extLst>
                    <a:ext uri="{FF2B5EF4-FFF2-40B4-BE49-F238E27FC236}">
                      <a16:creationId xmlns:a16="http://schemas.microsoft.com/office/drawing/2014/main" id="{DF3B494C-E608-44A1-BC9F-9FA2E55D6DB4}"/>
                    </a:ext>
                  </a:extLst>
                </p:cNvPr>
                <p:cNvSpPr/>
                <p:nvPr/>
              </p:nvSpPr>
              <p:spPr>
                <a:xfrm>
                  <a:off x="1738831" y="4049193"/>
                  <a:ext cx="81099" cy="67714"/>
                </a:xfrm>
                <a:custGeom>
                  <a:avLst/>
                  <a:gdLst>
                    <a:gd name="connsiteX0" fmla="*/ 4211 w 81099"/>
                    <a:gd name="connsiteY0" fmla="*/ 67715 h 67714"/>
                    <a:gd name="connsiteX1" fmla="*/ 724 w 81099"/>
                    <a:gd name="connsiteY1" fmla="*/ 65880 h 67714"/>
                    <a:gd name="connsiteX2" fmla="*/ 1825 w 81099"/>
                    <a:gd name="connsiteY2" fmla="*/ 60100 h 67714"/>
                    <a:gd name="connsiteX3" fmla="*/ 37973 w 81099"/>
                    <a:gd name="connsiteY3" fmla="*/ 35604 h 67714"/>
                    <a:gd name="connsiteX4" fmla="*/ 73570 w 81099"/>
                    <a:gd name="connsiteY4" fmla="*/ 1658 h 67714"/>
                    <a:gd name="connsiteX5" fmla="*/ 79441 w 81099"/>
                    <a:gd name="connsiteY5" fmla="*/ 833 h 67714"/>
                    <a:gd name="connsiteX6" fmla="*/ 80267 w 81099"/>
                    <a:gd name="connsiteY6" fmla="*/ 6704 h 67714"/>
                    <a:gd name="connsiteX7" fmla="*/ 42652 w 81099"/>
                    <a:gd name="connsiteY7" fmla="*/ 42485 h 67714"/>
                    <a:gd name="connsiteX8" fmla="*/ 6504 w 81099"/>
                    <a:gd name="connsiteY8" fmla="*/ 66981 h 67714"/>
                    <a:gd name="connsiteX9" fmla="*/ 4211 w 81099"/>
                    <a:gd name="connsiteY9" fmla="*/ 67715 h 67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1099" h="67714">
                      <a:moveTo>
                        <a:pt x="4211" y="67715"/>
                      </a:moveTo>
                      <a:cubicBezTo>
                        <a:pt x="2834" y="67715"/>
                        <a:pt x="1550" y="67072"/>
                        <a:pt x="724" y="65880"/>
                      </a:cubicBezTo>
                      <a:cubicBezTo>
                        <a:pt x="-560" y="63953"/>
                        <a:pt x="-102" y="61384"/>
                        <a:pt x="1825" y="60100"/>
                      </a:cubicBezTo>
                      <a:lnTo>
                        <a:pt x="37973" y="35604"/>
                      </a:lnTo>
                      <a:cubicBezTo>
                        <a:pt x="51643" y="26338"/>
                        <a:pt x="63661" y="14870"/>
                        <a:pt x="73570" y="1658"/>
                      </a:cubicBezTo>
                      <a:cubicBezTo>
                        <a:pt x="74946" y="-177"/>
                        <a:pt x="77606" y="-543"/>
                        <a:pt x="79441" y="833"/>
                      </a:cubicBezTo>
                      <a:cubicBezTo>
                        <a:pt x="81276" y="2209"/>
                        <a:pt x="81643" y="4869"/>
                        <a:pt x="80267" y="6704"/>
                      </a:cubicBezTo>
                      <a:cubicBezTo>
                        <a:pt x="69808" y="20650"/>
                        <a:pt x="57147" y="32668"/>
                        <a:pt x="42652" y="42485"/>
                      </a:cubicBezTo>
                      <a:lnTo>
                        <a:pt x="6504" y="66981"/>
                      </a:lnTo>
                      <a:cubicBezTo>
                        <a:pt x="5770" y="67439"/>
                        <a:pt x="4944" y="67715"/>
                        <a:pt x="4211" y="6771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B3B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3053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3549</TotalTime>
  <Words>638</Words>
  <Application>Microsoft Office PowerPoint</Application>
  <DocSecurity>0</DocSecurity>
  <PresentationFormat>Экран (16:9)</PresentationFormat>
  <Paragraphs>165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Geologica Medium</vt:lpstr>
      <vt:lpstr>Geologica SemiBold</vt:lpstr>
      <vt:lpstr>Geologica ExtraLight</vt:lpstr>
      <vt:lpstr>Gilroy Bold</vt:lpstr>
      <vt:lpstr>Gilroy Medium</vt:lpstr>
      <vt:lpstr>Calibri</vt:lpstr>
      <vt:lpstr>Geologica</vt:lpstr>
      <vt:lpstr>Geologica Light</vt:lpstr>
      <vt:lpstr>Geologica ExtraBold</vt:lpstr>
      <vt:lpstr>Arial</vt:lpstr>
      <vt:lpstr>Wingdings</vt:lpstr>
      <vt:lpstr>Тема Office</vt:lpstr>
      <vt:lpstr>ОБРАЗОВАТЕЛЬНАЯ ПРОГРАММА «АКАДЕМИЯ ИТ»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РЕАЛИЗАЦИИ ПРОГРАММЫ</vt:lpstr>
      <vt:lpstr>РЕЗУЛЬТАТЫ РЕАЛИЗАЦИИ ПРОГРАММЫ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Лоскуток</dc:creator>
  <cp:keywords/>
  <dc:description/>
  <cp:lastModifiedBy>Raspopina Irina</cp:lastModifiedBy>
  <cp:revision>213</cp:revision>
  <dcterms:created xsi:type="dcterms:W3CDTF">2023-11-27T00:34:18Z</dcterms:created>
  <dcterms:modified xsi:type="dcterms:W3CDTF">2024-08-14T02:44:49Z</dcterms:modified>
  <cp:category/>
  <dc:identifier/>
  <cp:contentStatus/>
  <dc:language/>
  <cp:version/>
</cp:coreProperties>
</file>