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62" r:id="rId2"/>
    <p:sldId id="258" r:id="rId3"/>
    <p:sldId id="273" r:id="rId4"/>
    <p:sldId id="261" r:id="rId5"/>
    <p:sldId id="349" r:id="rId6"/>
    <p:sldId id="350" r:id="rId7"/>
    <p:sldId id="346" r:id="rId8"/>
    <p:sldId id="268" r:id="rId9"/>
    <p:sldId id="288" r:id="rId10"/>
    <p:sldId id="272" r:id="rId11"/>
    <p:sldId id="303" r:id="rId12"/>
  </p:sldIdLst>
  <p:sldSz cx="9144000" cy="5143500" type="screen16x9"/>
  <p:notesSz cx="6858000" cy="9144000"/>
  <p:embeddedFontLst>
    <p:embeddedFont>
      <p:font typeface="Rubik" panose="020B0604020202020204" charset="-79"/>
      <p:regular r:id="rId14"/>
      <p:bold r:id="rId15"/>
      <p:italic r:id="rId16"/>
      <p:boldItalic r:id="rId17"/>
    </p:embeddedFont>
    <p:embeddedFont>
      <p:font typeface="Rubik SemiBold" panose="020B0604020202020204" charset="-79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13">
          <p15:clr>
            <a:srgbClr val="747775"/>
          </p15:clr>
        </p15:guide>
        <p15:guide id="2" pos="227">
          <p15:clr>
            <a:srgbClr val="747775"/>
          </p15:clr>
        </p15:guide>
        <p15:guide id="3" orient="horz" pos="226">
          <p15:clr>
            <a:srgbClr val="747775"/>
          </p15:clr>
        </p15:guide>
        <p15:guide id="4" pos="5533">
          <p15:clr>
            <a:srgbClr val="747775"/>
          </p15:clr>
        </p15:guide>
        <p15:guide id="5" orient="horz" pos="454">
          <p15:clr>
            <a:srgbClr val="747775"/>
          </p15:clr>
        </p15:guide>
        <p15:guide id="6" orient="horz" pos="194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F88"/>
    <a:srgbClr val="165C7D"/>
    <a:srgbClr val="F55F4C"/>
    <a:srgbClr val="00664F"/>
    <a:srgbClr val="5FB9CF"/>
    <a:srgbClr val="953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C6A72F-5BBA-4892-B22F-6C2B470CA126}">
  <a:tblStyle styleId="{DBC6A72F-5BBA-4892-B22F-6C2B470CA1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17" autoAdjust="0"/>
  </p:normalViewPr>
  <p:slideViewPr>
    <p:cSldViewPr snapToGrid="0">
      <p:cViewPr varScale="1">
        <p:scale>
          <a:sx n="72" d="100"/>
          <a:sy n="72" d="100"/>
        </p:scale>
        <p:origin x="1098" y="60"/>
      </p:cViewPr>
      <p:guideLst>
        <p:guide orient="horz" pos="3013"/>
        <p:guide pos="227"/>
        <p:guide orient="horz" pos="226"/>
        <p:guide pos="5533"/>
        <p:guide orient="horz" pos="454"/>
        <p:guide orient="horz" pos="19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3b531af97_8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d3b531af97_8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(Дополнительно) обложка раздела. Зеленый градиент на фото под текст.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470995b6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d470995b6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f5717ae3c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f5717ae3c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Финальный слайд.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470995b6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470995b6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470995b6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d470995b6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835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470995b6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d470995b6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470995b6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d470995b6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470995b6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d470995b6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f5717ae3c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f5717ae3c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Текстовый слайд (с большим количеством контента)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2652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470995b6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470995b6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f57305c158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f57305c158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(Дополнительно) слайд с цифрами (вариант 3)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4F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r="6751"/>
          <a:stretch/>
        </p:blipFill>
        <p:spPr>
          <a:xfrm>
            <a:off x="1947701" y="0"/>
            <a:ext cx="71962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496707" y="1260000"/>
            <a:ext cx="4669200" cy="293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Амбассадоры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ИНК</a:t>
            </a:r>
            <a:br>
              <a:rPr lang="ru" sz="40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</a:br>
            <a:endParaRPr lang="ru" sz="4000" b="1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4000" b="1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" sz="40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ru" sz="12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Иркутская обл.</a:t>
            </a:r>
            <a:endParaRPr sz="1200" b="1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000" y="360000"/>
            <a:ext cx="1042165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E2A8CC-BB7A-43AF-9542-0973BFC55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5ac8d55-453a-46c3-b57a-f89f474d58d9">
            <a:hlinkClick r:id="" action="ppaction://media"/>
            <a:extLst>
              <a:ext uri="{FF2B5EF4-FFF2-40B4-BE49-F238E27FC236}">
                <a16:creationId xmlns:a16="http://schemas.microsoft.com/office/drawing/2014/main" id="{80A99B34-1F9B-49B5-A227-1ED1EA5886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9104" y="607366"/>
            <a:ext cx="2369745" cy="4213981"/>
          </a:xfrm>
          <a:prstGeom prst="rect">
            <a:avLst/>
          </a:prstGeom>
        </p:spPr>
      </p:pic>
      <p:pic>
        <p:nvPicPr>
          <p:cNvPr id="3" name="Clip by @kogku">
            <a:hlinkClick r:id="" action="ppaction://media"/>
            <a:extLst>
              <a:ext uri="{FF2B5EF4-FFF2-40B4-BE49-F238E27FC236}">
                <a16:creationId xmlns:a16="http://schemas.microsoft.com/office/drawing/2014/main" id="{A88B0CDF-0B1B-4A75-8FDF-1F99AC8FD4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1146" y="607366"/>
            <a:ext cx="2379022" cy="42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0"/>
          <p:cNvSpPr txBox="1"/>
          <p:nvPr/>
        </p:nvSpPr>
        <p:spPr>
          <a:xfrm>
            <a:off x="2700675" y="1237188"/>
            <a:ext cx="3554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Спасибо </a:t>
            </a:r>
            <a:br>
              <a:rPr lang="ru" sz="30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ru" sz="30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за внимание!</a:t>
            </a:r>
            <a:endParaRPr sz="30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668" name="Google Shape;66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8207" y="2476163"/>
            <a:ext cx="519350" cy="6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FF2D74-6A5F-4AA9-8070-E503251F6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9144000" cy="51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8280EC-53CA-406A-8001-3EAFC298D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" y="0"/>
            <a:ext cx="9137236" cy="51473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E0486B-7245-4EF6-98F7-F7FE4DE60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" y="0"/>
            <a:ext cx="913047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A0EABE-C4FA-4245-9E77-4AA3CBC5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810"/>
            <a:ext cx="9144001" cy="51511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4"/>
          <p:cNvPicPr preferRelativeResize="0"/>
          <p:nvPr/>
        </p:nvPicPr>
        <p:blipFill rotWithShape="1">
          <a:blip r:embed="rId3">
            <a:alphaModFix/>
          </a:blip>
          <a:srcRect r="77723"/>
          <a:stretch/>
        </p:blipFill>
        <p:spPr>
          <a:xfrm>
            <a:off x="360000" y="360000"/>
            <a:ext cx="30915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4"/>
          <p:cNvSpPr txBox="1"/>
          <p:nvPr/>
        </p:nvSpPr>
        <p:spPr>
          <a:xfrm>
            <a:off x="962043" y="350668"/>
            <a:ext cx="74961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664F"/>
                </a:solidFill>
                <a:latin typeface="Rubik"/>
                <a:ea typeface="Rubik"/>
                <a:cs typeface="Rubik"/>
                <a:sym typeface="Rubik"/>
              </a:rPr>
              <a:t>Задачи</a:t>
            </a:r>
          </a:p>
        </p:txBody>
      </p:sp>
      <p:sp>
        <p:nvSpPr>
          <p:cNvPr id="261" name="Google Shape;261;p34"/>
          <p:cNvSpPr txBox="1"/>
          <p:nvPr/>
        </p:nvSpPr>
        <p:spPr>
          <a:xfrm>
            <a:off x="1147782" y="807804"/>
            <a:ext cx="7696181" cy="21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rgbClr val="666666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200" dirty="0">
              <a:solidFill>
                <a:srgbClr val="66666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4833B-31A0-42EB-8549-FDBC5AB3021C}"/>
              </a:ext>
            </a:extLst>
          </p:cNvPr>
          <p:cNvSpPr txBox="1"/>
          <p:nvPr/>
        </p:nvSpPr>
        <p:spPr>
          <a:xfrm>
            <a:off x="669151" y="1300855"/>
            <a:ext cx="7843837" cy="265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tx1"/>
                </a:solidFill>
                <a:latin typeface="Rubik SemiBold"/>
                <a:cs typeface="Rubik SemiBold"/>
              </a:rPr>
              <a:t>HR </a:t>
            </a:r>
            <a:r>
              <a:rPr lang="ru-RU" sz="1600" dirty="0">
                <a:solidFill>
                  <a:schemeClr val="tx1"/>
                </a:solidFill>
                <a:latin typeface="Rubik SemiBold"/>
                <a:cs typeface="Rubik SemiBold"/>
              </a:rPr>
              <a:t>бренд;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tx1"/>
              </a:solidFill>
              <a:latin typeface="Rubik SemiBold"/>
              <a:cs typeface="Rubik SemiBold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Rubik SemiBold"/>
                <a:cs typeface="Rubik SemiBold"/>
              </a:rPr>
              <a:t>Популяризация региона;</a:t>
            </a:r>
          </a:p>
          <a:p>
            <a:pPr marL="257175" indent="-257175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tx1"/>
              </a:solidFill>
              <a:latin typeface="Rubik SemiBold"/>
              <a:cs typeface="Rubik SemiBold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Rubik SemiBold"/>
                <a:cs typeface="Rubik SemiBold"/>
              </a:rPr>
              <a:t>Участие во внешних мероприятиях </a:t>
            </a:r>
            <a:r>
              <a:rPr lang="ru-RU" sz="1600" dirty="0">
                <a:solidFill>
                  <a:srgbClr val="399F88"/>
                </a:solidFill>
                <a:latin typeface="Rubik SemiBold"/>
                <a:cs typeface="Rubik SemiBold"/>
              </a:rPr>
              <a:t>в нужное время и в нужном месте</a:t>
            </a:r>
            <a:r>
              <a:rPr lang="ru-RU" sz="1600" dirty="0">
                <a:solidFill>
                  <a:schemeClr val="tx1"/>
                </a:solidFill>
                <a:latin typeface="Rubik SemiBold"/>
                <a:cs typeface="Rubik SemiBold"/>
              </a:rPr>
              <a:t> для ИНК;</a:t>
            </a:r>
          </a:p>
          <a:p>
            <a:pPr marL="257175" indent="-257175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tx1"/>
              </a:solidFill>
              <a:latin typeface="Rubik SemiBold"/>
              <a:cs typeface="Rubik SemiBold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Rubik SemiBold"/>
                <a:cs typeface="Rubik SemiBold"/>
              </a:rPr>
              <a:t>Проведение </a:t>
            </a:r>
            <a:r>
              <a:rPr lang="ru-RU" sz="1600" dirty="0">
                <a:solidFill>
                  <a:srgbClr val="399F88"/>
                </a:solidFill>
                <a:latin typeface="Rubik SemiBold"/>
                <a:cs typeface="Rubik SemiBold"/>
              </a:rPr>
              <a:t>маркетинговых исследований </a:t>
            </a:r>
            <a:r>
              <a:rPr lang="ru-RU" sz="1600" dirty="0">
                <a:solidFill>
                  <a:schemeClr val="tx1"/>
                </a:solidFill>
                <a:latin typeface="Rubik SemiBold"/>
                <a:cs typeface="Rubik SemiBold"/>
              </a:rPr>
              <a:t>(анализ ёмкости рынка, в т.ч. опытных соискателей, изучение основ конкурентов (ценностные предложения, маркетинговая тактика,  и пр.)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tx1"/>
              </a:solidFill>
              <a:latin typeface="Rubik SemiBold"/>
              <a:cs typeface="Rubik SemiBold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Rubik SemiBold"/>
                <a:cs typeface="Rubik SemiBold"/>
              </a:rPr>
              <a:t>Формирование резерва;</a:t>
            </a:r>
          </a:p>
          <a:p>
            <a:pPr marL="257175" indent="-257175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tx1"/>
              </a:solidFill>
              <a:latin typeface="Rubik SemiBold"/>
              <a:cs typeface="Rubik SemiBold"/>
            </a:endParaRP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  <a:latin typeface="Rubik SemiBold"/>
                <a:cs typeface="Rubik SemiBold"/>
              </a:rPr>
              <a:t>Закрытие прогнозных вакансий.</a:t>
            </a:r>
          </a:p>
        </p:txBody>
      </p:sp>
    </p:spTree>
    <p:extLst>
      <p:ext uri="{BB962C8B-B14F-4D97-AF65-F5344CB8AC3E}">
        <p14:creationId xmlns:p14="http://schemas.microsoft.com/office/powerpoint/2010/main" val="333846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11751C-68B1-410D-A3EC-099448B67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09"/>
            <a:ext cx="9137236" cy="51473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4F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5"/>
          <p:cNvSpPr txBox="1"/>
          <p:nvPr/>
        </p:nvSpPr>
        <p:spPr>
          <a:xfrm>
            <a:off x="1219593" y="396198"/>
            <a:ext cx="5597888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Результаты программы</a:t>
            </a:r>
            <a:endParaRPr sz="2800" b="1" dirty="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3" name="Google Shape;373;p45"/>
          <p:cNvSpPr txBox="1"/>
          <p:nvPr/>
        </p:nvSpPr>
        <p:spPr>
          <a:xfrm>
            <a:off x="449044" y="1143802"/>
            <a:ext cx="2340337" cy="113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lt1"/>
                </a:solidFill>
                <a:latin typeface="Rubik SemiBold"/>
                <a:cs typeface="Rubik SemiBold"/>
                <a:sym typeface="Rubik SemiBold"/>
              </a:rPr>
              <a:t>122 435+</a:t>
            </a:r>
            <a:endParaRPr lang="ru-RU" dirty="0">
              <a:solidFill>
                <a:schemeClr val="lt1"/>
              </a:solidFill>
              <a:latin typeface="Rubik"/>
              <a:cs typeface="Rubik"/>
              <a:sym typeface="Rubik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olidFill>
                <a:schemeClr val="lt1"/>
              </a:solidFill>
              <a:latin typeface="Rubik"/>
              <a:cs typeface="Rubik"/>
              <a:sym typeface="Rubik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Rubik"/>
                <a:cs typeface="Rubik"/>
                <a:sym typeface="Rubik SemiBold"/>
              </a:rPr>
              <a:t>С</a:t>
            </a:r>
            <a:r>
              <a:rPr lang="ru" dirty="0">
                <a:solidFill>
                  <a:schemeClr val="lt1"/>
                </a:solidFill>
                <a:latin typeface="Rubik"/>
                <a:cs typeface="Rubik"/>
                <a:sym typeface="Rubik SemiBold"/>
              </a:rPr>
              <a:t>уммартный охват просмотров</a:t>
            </a:r>
            <a:endParaRPr dirty="0">
              <a:solidFill>
                <a:schemeClr val="lt1"/>
              </a:solidFill>
              <a:latin typeface="Rubik"/>
              <a:cs typeface="Rubik"/>
              <a:sym typeface="Rubik SemiBold"/>
            </a:endParaRPr>
          </a:p>
        </p:txBody>
      </p:sp>
      <p:cxnSp>
        <p:nvCxnSpPr>
          <p:cNvPr id="376" name="Google Shape;376;p45"/>
          <p:cNvCxnSpPr/>
          <p:nvPr/>
        </p:nvCxnSpPr>
        <p:spPr>
          <a:xfrm>
            <a:off x="330668" y="2827712"/>
            <a:ext cx="8353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7" name="Google Shape;377;p45"/>
          <p:cNvSpPr txBox="1"/>
          <p:nvPr/>
        </p:nvSpPr>
        <p:spPr>
          <a:xfrm>
            <a:off x="3191524" y="1102112"/>
            <a:ext cx="1545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lt1"/>
                </a:solidFill>
                <a:latin typeface="Rubik SemiBold"/>
                <a:cs typeface="Rubik SemiBold"/>
                <a:sym typeface="Rubik SemiBold"/>
              </a:rPr>
              <a:t>93</a:t>
            </a:r>
            <a:r>
              <a:rPr lang="ru" sz="4800" dirty="0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 </a:t>
            </a:r>
            <a:endParaRPr sz="4800" dirty="0">
              <a:solidFill>
                <a:schemeClr val="lt1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378" name="Google Shape;378;p45"/>
          <p:cNvSpPr txBox="1"/>
          <p:nvPr/>
        </p:nvSpPr>
        <p:spPr>
          <a:xfrm>
            <a:off x="2935027" y="3953882"/>
            <a:ext cx="172397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" dirty="0">
                <a:solidFill>
                  <a:schemeClr val="lt1"/>
                </a:solidFill>
                <a:latin typeface="Rubik"/>
                <a:cs typeface="Rubik"/>
                <a:sym typeface="Rubik"/>
              </a:rPr>
              <a:t>Благотворительных акций</a:t>
            </a:r>
            <a:endParaRPr dirty="0">
              <a:solidFill>
                <a:schemeClr val="lt1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6817481" y="1183351"/>
            <a:ext cx="1545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lt1"/>
                </a:solidFill>
                <a:latin typeface="Rubik SemiBold"/>
                <a:cs typeface="Rubik SemiBold"/>
                <a:sym typeface="Rubik SemiBold"/>
              </a:rPr>
              <a:t>531</a:t>
            </a:r>
            <a:endParaRPr sz="4000" dirty="0">
              <a:solidFill>
                <a:schemeClr val="lt1"/>
              </a:solidFill>
              <a:latin typeface="Rubik SemiBold"/>
              <a:cs typeface="Rubik SemiBold"/>
              <a:sym typeface="Rubik SemiBold"/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5164959" y="3932337"/>
            <a:ext cx="1545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  <a:latin typeface="Rubik"/>
                <a:cs typeface="Rubik"/>
                <a:sym typeface="Rubik"/>
              </a:rPr>
              <a:t>Опроса</a:t>
            </a:r>
            <a:endParaRPr dirty="0">
              <a:solidFill>
                <a:schemeClr val="lt1"/>
              </a:solidFill>
              <a:latin typeface="Rubik"/>
              <a:cs typeface="Rubik"/>
              <a:sym typeface="Rubik"/>
            </a:endParaRPr>
          </a:p>
        </p:txBody>
      </p:sp>
      <p:sp>
        <p:nvSpPr>
          <p:cNvPr id="381" name="Google Shape;381;p45"/>
          <p:cNvSpPr txBox="1"/>
          <p:nvPr/>
        </p:nvSpPr>
        <p:spPr>
          <a:xfrm>
            <a:off x="5333862" y="3227067"/>
            <a:ext cx="85380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lt1"/>
                </a:solidFill>
                <a:latin typeface="Rubik SemiBold"/>
                <a:cs typeface="Rubik SemiBold"/>
                <a:sym typeface="Rubik SemiBold"/>
              </a:rPr>
              <a:t>2</a:t>
            </a:r>
            <a:endParaRPr sz="4000" dirty="0">
              <a:solidFill>
                <a:schemeClr val="lt1"/>
              </a:solidFill>
              <a:latin typeface="Rubik SemiBold"/>
              <a:cs typeface="Rubik SemiBold"/>
              <a:sym typeface="Rubik SemiBold"/>
            </a:endParaRPr>
          </a:p>
        </p:txBody>
      </p:sp>
      <p:sp>
        <p:nvSpPr>
          <p:cNvPr id="382" name="Google Shape;382;p45"/>
          <p:cNvSpPr txBox="1"/>
          <p:nvPr/>
        </p:nvSpPr>
        <p:spPr>
          <a:xfrm>
            <a:off x="6945459" y="3227067"/>
            <a:ext cx="1545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" sz="4000" dirty="0">
                <a:solidFill>
                  <a:schemeClr val="lt1"/>
                </a:solidFill>
                <a:latin typeface="Rubik SemiBold"/>
                <a:cs typeface="Rubik SemiBold"/>
                <a:sym typeface="Rubik"/>
              </a:rPr>
              <a:t>1</a:t>
            </a:r>
            <a:endParaRPr sz="4000" dirty="0">
              <a:solidFill>
                <a:schemeClr val="lt1"/>
              </a:solidFill>
              <a:latin typeface="Rubik SemiBold"/>
              <a:cs typeface="Rubik SemiBold"/>
              <a:sym typeface="Rubik"/>
            </a:endParaRPr>
          </a:p>
        </p:txBody>
      </p:sp>
      <p:pic>
        <p:nvPicPr>
          <p:cNvPr id="383" name="Google Shape;38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40" y="359450"/>
            <a:ext cx="309150" cy="3611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92F046-DFE3-4228-9A07-B565220FBC94}"/>
              </a:ext>
            </a:extLst>
          </p:cNvPr>
          <p:cNvSpPr txBox="1"/>
          <p:nvPr/>
        </p:nvSpPr>
        <p:spPr>
          <a:xfrm>
            <a:off x="2820024" y="1832962"/>
            <a:ext cx="208265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Rubik"/>
                <a:cs typeface="Rubik"/>
                <a:sym typeface="Rubik SemiBold"/>
              </a:rPr>
              <a:t>Опубликованных вакансий</a:t>
            </a:r>
            <a:endParaRPr lang="ru-RU" sz="1400" dirty="0">
              <a:solidFill>
                <a:schemeClr val="lt1"/>
              </a:solidFill>
              <a:latin typeface="Rubik"/>
              <a:cs typeface="Rubik"/>
              <a:sym typeface="Rubik Semi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477E3-B811-46CF-ADF9-FFFD296C83DF}"/>
              </a:ext>
            </a:extLst>
          </p:cNvPr>
          <p:cNvSpPr txBox="1"/>
          <p:nvPr/>
        </p:nvSpPr>
        <p:spPr>
          <a:xfrm>
            <a:off x="6548653" y="1852853"/>
            <a:ext cx="208265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Rubik"/>
                <a:cs typeface="Rubik"/>
                <a:sym typeface="Rubik SemiBold"/>
              </a:rPr>
              <a:t>Кадровый резерв</a:t>
            </a:r>
            <a:endParaRPr lang="ru-RU" sz="1400" dirty="0">
              <a:solidFill>
                <a:schemeClr val="lt1"/>
              </a:solidFill>
              <a:latin typeface="Rubik"/>
              <a:cs typeface="Rubik"/>
              <a:sym typeface="Rubik SemiBold"/>
            </a:endParaRPr>
          </a:p>
        </p:txBody>
      </p:sp>
      <p:sp>
        <p:nvSpPr>
          <p:cNvPr id="19" name="Google Shape;377;p45">
            <a:extLst>
              <a:ext uri="{FF2B5EF4-FFF2-40B4-BE49-F238E27FC236}">
                <a16:creationId xmlns:a16="http://schemas.microsoft.com/office/drawing/2014/main" id="{3E055737-9035-436D-9A09-B1777A8508F8}"/>
              </a:ext>
            </a:extLst>
          </p:cNvPr>
          <p:cNvSpPr txBox="1"/>
          <p:nvPr/>
        </p:nvSpPr>
        <p:spPr>
          <a:xfrm>
            <a:off x="5179977" y="1130001"/>
            <a:ext cx="15450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lt1"/>
                </a:solidFill>
                <a:latin typeface="Rubik SemiBold"/>
                <a:cs typeface="Rubik SemiBold"/>
                <a:sym typeface="Rubik SemiBold"/>
              </a:rPr>
              <a:t>3</a:t>
            </a:r>
            <a:r>
              <a:rPr lang="ru" sz="4800" dirty="0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 </a:t>
            </a:r>
            <a:endParaRPr sz="4800" dirty="0">
              <a:solidFill>
                <a:schemeClr val="lt1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1E8A97-C7F0-4C84-9D3B-E37927139692}"/>
              </a:ext>
            </a:extLst>
          </p:cNvPr>
          <p:cNvSpPr txBox="1"/>
          <p:nvPr/>
        </p:nvSpPr>
        <p:spPr>
          <a:xfrm>
            <a:off x="4627303" y="1844414"/>
            <a:ext cx="208265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Rubik"/>
                <a:cs typeface="Rubik"/>
                <a:sym typeface="Rubik SemiBold"/>
              </a:rPr>
              <a:t>Закрыто вакансий</a:t>
            </a:r>
            <a:endParaRPr lang="ru-RU" sz="1400" dirty="0">
              <a:solidFill>
                <a:schemeClr val="lt1"/>
              </a:solidFill>
              <a:latin typeface="Rubik"/>
              <a:cs typeface="Rubik"/>
              <a:sym typeface="Rubik SemiBold"/>
            </a:endParaRPr>
          </a:p>
        </p:txBody>
      </p:sp>
      <p:sp>
        <p:nvSpPr>
          <p:cNvPr id="21" name="Google Shape;377;p45">
            <a:extLst>
              <a:ext uri="{FF2B5EF4-FFF2-40B4-BE49-F238E27FC236}">
                <a16:creationId xmlns:a16="http://schemas.microsoft.com/office/drawing/2014/main" id="{A2D454D6-3140-40DB-9E1B-9EB812AA68F9}"/>
              </a:ext>
            </a:extLst>
          </p:cNvPr>
          <p:cNvSpPr txBox="1"/>
          <p:nvPr/>
        </p:nvSpPr>
        <p:spPr>
          <a:xfrm>
            <a:off x="513215" y="3132066"/>
            <a:ext cx="915534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lt1"/>
                </a:solidFill>
                <a:latin typeface="Rubik SemiBold"/>
                <a:cs typeface="Rubik SemiBold"/>
                <a:sym typeface="Rubik SemiBold"/>
              </a:rPr>
              <a:t>17 </a:t>
            </a:r>
            <a:r>
              <a:rPr lang="ru" sz="4800" dirty="0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 </a:t>
            </a:r>
            <a:endParaRPr sz="4800" dirty="0">
              <a:solidFill>
                <a:schemeClr val="lt1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40E5F-30BC-42F9-AE7F-6A28D92DCC8D}"/>
              </a:ext>
            </a:extLst>
          </p:cNvPr>
          <p:cNvSpPr txBox="1"/>
          <p:nvPr/>
        </p:nvSpPr>
        <p:spPr>
          <a:xfrm>
            <a:off x="330668" y="3861453"/>
            <a:ext cx="208265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Rubik"/>
                <a:cs typeface="Rubik"/>
                <a:sym typeface="Rubik SemiBold"/>
              </a:rPr>
              <a:t>Внешних мероприятий</a:t>
            </a:r>
            <a:endParaRPr lang="ru-RU" sz="1400" dirty="0">
              <a:solidFill>
                <a:schemeClr val="lt1"/>
              </a:solidFill>
              <a:latin typeface="Rubik"/>
              <a:cs typeface="Rubik"/>
              <a:sym typeface="Rubik SemiBold"/>
            </a:endParaRPr>
          </a:p>
        </p:txBody>
      </p:sp>
      <p:sp>
        <p:nvSpPr>
          <p:cNvPr id="25" name="Google Shape;377;p45">
            <a:extLst>
              <a:ext uri="{FF2B5EF4-FFF2-40B4-BE49-F238E27FC236}">
                <a16:creationId xmlns:a16="http://schemas.microsoft.com/office/drawing/2014/main" id="{7647A094-0B6C-4656-81FF-07A35DE077B7}"/>
              </a:ext>
            </a:extLst>
          </p:cNvPr>
          <p:cNvSpPr txBox="1"/>
          <p:nvPr/>
        </p:nvSpPr>
        <p:spPr>
          <a:xfrm>
            <a:off x="3136989" y="3173771"/>
            <a:ext cx="915534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lt1"/>
                </a:solidFill>
                <a:latin typeface="Rubik SemiBold"/>
                <a:cs typeface="Rubik SemiBold"/>
                <a:sym typeface="Rubik SemiBold"/>
              </a:rPr>
              <a:t>13 </a:t>
            </a:r>
            <a:r>
              <a:rPr lang="ru" sz="4800" dirty="0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 </a:t>
            </a:r>
            <a:endParaRPr sz="4800" dirty="0">
              <a:solidFill>
                <a:schemeClr val="lt1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26" name="Google Shape;380;p45">
            <a:extLst>
              <a:ext uri="{FF2B5EF4-FFF2-40B4-BE49-F238E27FC236}">
                <a16:creationId xmlns:a16="http://schemas.microsoft.com/office/drawing/2014/main" id="{866ECEE9-B26B-40E4-A968-6F85F24F1D78}"/>
              </a:ext>
            </a:extLst>
          </p:cNvPr>
          <p:cNvSpPr txBox="1"/>
          <p:nvPr/>
        </p:nvSpPr>
        <p:spPr>
          <a:xfrm>
            <a:off x="6817481" y="3861453"/>
            <a:ext cx="1545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  <a:latin typeface="Rubik"/>
                <a:cs typeface="Rubik"/>
                <a:sym typeface="Rubik"/>
              </a:rPr>
              <a:t>Фильм –подарок к НГ</a:t>
            </a:r>
            <a:endParaRPr dirty="0">
              <a:solidFill>
                <a:schemeClr val="lt1"/>
              </a:solidFill>
              <a:latin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136</Words>
  <Application>Microsoft Office PowerPoint</Application>
  <PresentationFormat>Экран (16:9)</PresentationFormat>
  <Paragraphs>40</Paragraphs>
  <Slides>11</Slides>
  <Notes>11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Rubik SemiBold</vt:lpstr>
      <vt:lpstr>Rubik</vt:lpstr>
      <vt:lpstr>Wingdings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Баженова Оксана Михайловна</dc:creator>
  <cp:lastModifiedBy>Дубровина Анастасия Сергеевна</cp:lastModifiedBy>
  <cp:revision>50</cp:revision>
  <dcterms:modified xsi:type="dcterms:W3CDTF">2025-08-29T07:10:34Z</dcterms:modified>
</cp:coreProperties>
</file>