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0" r:id="rId2"/>
    <p:sldId id="633" r:id="rId3"/>
    <p:sldId id="630" r:id="rId4"/>
    <p:sldId id="675" r:id="rId5"/>
    <p:sldId id="661" r:id="rId6"/>
    <p:sldId id="662" r:id="rId7"/>
    <p:sldId id="666" r:id="rId8"/>
    <p:sldId id="638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64" r:id="rId17"/>
    <p:sldId id="665" r:id="rId18"/>
    <p:sldId id="648" r:id="rId19"/>
    <p:sldId id="649" r:id="rId20"/>
    <p:sldId id="656" r:id="rId21"/>
    <p:sldId id="654" r:id="rId22"/>
    <p:sldId id="655" r:id="rId23"/>
    <p:sldId id="660" r:id="rId24"/>
    <p:sldId id="658" r:id="rId25"/>
    <p:sldId id="659" r:id="rId26"/>
    <p:sldId id="657" r:id="rId27"/>
    <p:sldId id="676" r:id="rId28"/>
    <p:sldId id="63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purtov\Desktop\&#1051;&#1080;&#1089;&#1090;%20Microsoft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upiter.autograd.local\&#1040;&#1074;&#1090;&#1086;&#1075;&#1088;&#1072;&#1076;\&#1044;&#1086;&#1082;&#1091;&#1084;&#1077;&#1085;&#1090;&#1086;&#1086;&#1073;&#1086;&#1088;&#1086;&#1090;\&#1059;&#1095;&#1077;&#1073;&#1085;&#1099;&#1081;%20&#1094;&#1077;&#1085;&#1090;&#1088;\&#1062;&#1055;&#1050;\0%20&#1058;&#1088;&#1072;&#1077;&#1082;&#1090;&#1086;&#1088;&#1080;&#1103;%20&#1089;&#1090;&#1091;&#1076;&#1077;&#1085;&#1090;&#1072;\0%20&#1057;&#1087;&#1080;&#1089;&#1086;&#1082;%20&#1074;&#1099;&#1087;&#1091;&#1089;&#1082;&#1085;&#1080;&#1082;&#1086;&#1074;%20&#1062;&#1055;&#1050;%20&#1089;%2001.21%20&#1087;&#1086;%20&#1085;&#1072;&#1089;&#1090;&#1086;&#1103;&#1097;&#1077;&#1077;%20&#1074;&#1088;&#1077;&#1084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upiter\&#1040;&#1074;&#1090;&#1086;&#1075;&#1088;&#1072;&#1076;\&#1044;&#1086;&#1082;&#1091;&#1084;&#1077;&#1085;&#1090;&#1086;&#1086;&#1073;&#1086;&#1088;&#1086;&#1090;\&#1059;&#1095;&#1077;&#1073;&#1085;&#1099;&#1081;%20&#1094;&#1077;&#1085;&#1090;&#1088;\&#1062;&#1055;&#1050;\0%20&#1058;&#1088;&#1072;&#1077;&#1082;&#1090;&#1086;&#1088;&#1080;&#1103;%20&#1089;&#1090;&#1091;&#1076;&#1077;&#1085;&#1090;&#1072;\0%20&#1057;&#1087;&#1080;&#1089;&#1086;&#1082;%20&#1074;&#1099;&#1087;&#1091;&#1089;&#1082;&#1085;&#1080;&#1082;&#1086;&#1074;%20&#1062;&#1055;&#1050;%20&#1089;%2001.21%20&#1087;&#1086;%20&#1085;&#1072;&#1089;&#1090;&#1086;&#1103;&#1097;&#1077;&#1077;%20&#1074;&#1088;&#1077;&#1084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00569810685417E-2"/>
          <c:y val="9.0347782994871909E-2"/>
          <c:w val="0.83499886037862914"/>
          <c:h val="0.823945731176068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C5-46BB-84FA-46F63DA66C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C5-46BB-84FA-46F63DA66C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C5-46BB-84FA-46F63DA66C8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C5-46BB-84FA-46F63DA66C8F}"/>
              </c:ext>
            </c:extLst>
          </c:dPt>
          <c:dLbls>
            <c:dLbl>
              <c:idx val="0"/>
              <c:layout>
                <c:manualLayout>
                  <c:x val="-2.395839179380985E-2"/>
                  <c:y val="-0.1319893549839491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Шиномонтаж</a:t>
                    </a:r>
                    <a:br>
                      <a:rPr lang="ru-RU" sz="1600" dirty="0">
                        <a:solidFill>
                          <a:schemeClr val="tx1"/>
                        </a:solidFill>
                      </a:rPr>
                    </a:br>
                    <a:r>
                      <a:rPr lang="ru-RU" sz="1600" dirty="0">
                        <a:solidFill>
                          <a:schemeClr val="tx1"/>
                        </a:solidFill>
                      </a:rPr>
                      <a:t>14 человек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330664863125173"/>
                      <c:h val="0.29025521287108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4C5-46BB-84FA-46F63DA66C8F}"/>
                </c:ext>
              </c:extLst>
            </c:dLbl>
            <c:dLbl>
              <c:idx val="1"/>
              <c:layout>
                <c:manualLayout>
                  <c:x val="-1.4545921014503542E-2"/>
                  <c:y val="8.122270040170975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Покраска в кузовном </a:t>
                    </a:r>
                    <a:br>
                      <a:rPr lang="ru-RU" sz="1600" dirty="0">
                        <a:solidFill>
                          <a:schemeClr val="tx1"/>
                        </a:solidFill>
                      </a:rPr>
                    </a:br>
                    <a:r>
                      <a:rPr lang="ru-RU" sz="1600" dirty="0">
                        <a:solidFill>
                          <a:schemeClr val="tx1"/>
                        </a:solidFill>
                      </a:rPr>
                      <a:t>2 человека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C5-46BB-84FA-46F63DA66C8F}"/>
                </c:ext>
              </c:extLst>
            </c:dLbl>
            <c:dLbl>
              <c:idx val="2"/>
              <c:layout>
                <c:manualLayout>
                  <c:x val="-0.23818945661249558"/>
                  <c:y val="4.641297165811986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ru-RU" sz="1600" dirty="0">
                        <a:solidFill>
                          <a:schemeClr val="tx1"/>
                        </a:solidFill>
                      </a:rPr>
                    </a:br>
                    <a:r>
                      <a:rPr lang="ru-RU" sz="1600" dirty="0">
                        <a:solidFill>
                          <a:schemeClr val="tx1"/>
                        </a:solidFill>
                      </a:rPr>
                      <a:t>Мойка и детейлинг </a:t>
                    </a:r>
                  </a:p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2 человека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367326883496336"/>
                      <c:h val="0.233596486355317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4C5-46BB-84FA-46F63DA66C8F}"/>
                </c:ext>
              </c:extLst>
            </c:dLbl>
            <c:dLbl>
              <c:idx val="3"/>
              <c:layout>
                <c:manualLayout>
                  <c:x val="1.0000320697471187E-2"/>
                  <c:y val="-0.3573798817675228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/>
                        </a:solidFill>
                      </a:rPr>
                      <a:t>Разнорабочие 22 человека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634030354015649"/>
                      <c:h val="0.176937942567784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4C5-46BB-84FA-46F63DA66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Срочно!$A$1:$A$4</c:f>
              <c:strCache>
                <c:ptCount val="4"/>
                <c:pt idx="0">
                  <c:v>Шиномонтажный спецназ14 чел</c:v>
                </c:pt>
                <c:pt idx="1">
                  <c:v>Покраска в кузовном 2 чел</c:v>
                </c:pt>
                <c:pt idx="2">
                  <c:v>Мойка и детейлинг 2 чел.</c:v>
                </c:pt>
                <c:pt idx="3">
                  <c:v>Разнорабочии 22 чел</c:v>
                </c:pt>
              </c:strCache>
            </c:strRef>
          </c:cat>
          <c:val>
            <c:numRef>
              <c:f>Срочно!$B$1:$B$4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  <c:pt idx="2">
                  <c:v>2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C5-46BB-84FA-46F63DA66C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51340137721358"/>
          <c:y val="0.27414315076102658"/>
          <c:w val="0.47109841197534758"/>
          <c:h val="0.63910607154760579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20-42E1-916E-1940E0AC1649}"/>
              </c:ext>
            </c:extLst>
          </c:dPt>
          <c:dLbls>
            <c:dLbl>
              <c:idx val="0"/>
              <c:layout>
                <c:manualLayout>
                  <c:x val="0.10381679975380852"/>
                  <c:y val="-3.31261804243972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</a:t>
                    </a:r>
                    <a:br>
                      <a:rPr lang="ru-RU" dirty="0"/>
                    </a:br>
                    <a:r>
                      <a:rPr lang="ru-RU" dirty="0"/>
                      <a:t>4 чел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20-42E1-916E-1940E0AC1649}"/>
                </c:ext>
              </c:extLst>
            </c:dLbl>
            <c:dLbl>
              <c:idx val="1"/>
              <c:layout>
                <c:manualLayout>
                  <c:x val="0.11962167892612401"/>
                  <c:y val="-1.76044675591600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Тюменский</a:t>
                    </a:r>
                    <a:r>
                      <a:rPr lang="ru-RU" baseline="0" dirty="0"/>
                      <a:t> колледж транспортных технологий и сервиса</a:t>
                    </a:r>
                    <a:br>
                      <a:rPr lang="ru-RU" baseline="0" dirty="0"/>
                    </a:br>
                    <a:r>
                      <a:rPr lang="ru-RU" baseline="0" dirty="0"/>
                      <a:t>5</a:t>
                    </a:r>
                    <a:r>
                      <a:rPr lang="ru-RU" dirty="0"/>
                      <a:t>9 чел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0-42E1-916E-1940E0AC1649}"/>
                </c:ext>
              </c:extLst>
            </c:dLbl>
            <c:dLbl>
              <c:idx val="2"/>
              <c:layout>
                <c:manualLayout>
                  <c:x val="-6.2722655182849002E-2"/>
                  <c:y val="9.6357522775247118E-2"/>
                </c:manualLayout>
              </c:layout>
              <c:tx>
                <c:rich>
                  <a:bodyPr/>
                  <a:lstStyle/>
                  <a:p>
                    <a:pPr>
                      <a:defRPr sz="1350" b="1">
                        <a:latin typeface="+mn-lt"/>
                      </a:defRPr>
                    </a:pPr>
                    <a:r>
                      <a:rPr lang="ru-RU" sz="1350" dirty="0"/>
                      <a:t>ТИУ Многопрофильный</a:t>
                    </a:r>
                    <a:r>
                      <a:rPr lang="ru-RU" sz="1350" baseline="0" dirty="0"/>
                      <a:t> колледж</a:t>
                    </a:r>
                    <a:br>
                      <a:rPr lang="ru-RU" sz="1350" baseline="0" dirty="0"/>
                    </a:br>
                    <a:r>
                      <a:rPr lang="ru-RU" sz="1350" dirty="0"/>
                      <a:t>4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20-42E1-916E-1940E0AC1649}"/>
                </c:ext>
              </c:extLst>
            </c:dLbl>
            <c:dLbl>
              <c:idx val="3"/>
              <c:layout>
                <c:manualLayout>
                  <c:x val="-0.11091374276956466"/>
                  <c:y val="-5.25828727363626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ТИУ Институт</a:t>
                    </a:r>
                    <a:r>
                      <a:rPr lang="ru-RU" baseline="0" dirty="0"/>
                      <a:t> Транспорта</a:t>
                    </a:r>
                    <a:br>
                      <a:rPr lang="ru-RU" baseline="0" dirty="0"/>
                    </a:br>
                    <a:r>
                      <a:rPr lang="ru-RU" dirty="0"/>
                      <a:t>7 чел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20-42E1-916E-1940E0AC1649}"/>
                </c:ext>
              </c:extLst>
            </c:dLbl>
            <c:dLbl>
              <c:idx val="4"/>
              <c:layout>
                <c:manualLayout>
                  <c:x val="-4.0439894536890659E-3"/>
                  <c:y val="-3.37096225419397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Тюменский</a:t>
                    </a:r>
                    <a:r>
                      <a:rPr lang="ru-RU" baseline="0" dirty="0"/>
                      <a:t> колледж производственных и социальных технологий</a:t>
                    </a:r>
                    <a:br>
                      <a:rPr lang="ru-RU" baseline="0" dirty="0"/>
                    </a:br>
                    <a:r>
                      <a:rPr lang="ru-RU" dirty="0"/>
                      <a:t>3 чел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20-42E1-916E-1940E0AC1649}"/>
                </c:ext>
              </c:extLst>
            </c:dLbl>
            <c:dLbl>
              <c:idx val="5"/>
              <c:layout>
                <c:manualLayout>
                  <c:x val="6.2887593241506296E-3"/>
                  <c:y val="7.5030284675953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20-42E1-916E-1940E0AC1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Диаграммы!$B$2:$B$8</c:f>
              <c:strCache>
                <c:ptCount val="7"/>
                <c:pt idx="0">
                  <c:v>ОСТАЛЬНЫЕ</c:v>
                </c:pt>
                <c:pt idx="1">
                  <c:v>ТКТТС</c:v>
                </c:pt>
                <c:pt idx="2">
                  <c:v>ТИУ МПК</c:v>
                </c:pt>
                <c:pt idx="3">
                  <c:v>ТИУ ИТ</c:v>
                </c:pt>
                <c:pt idx="4">
                  <c:v>ТКПСТ</c:v>
                </c:pt>
                <c:pt idx="5">
                  <c:v>ТюмГУ</c:v>
                </c:pt>
                <c:pt idx="6">
                  <c:v>Российский государственный торгово-экономический университет</c:v>
                </c:pt>
              </c:strCache>
            </c:strRef>
          </c:cat>
          <c:val>
            <c:numRef>
              <c:f>Диаграммы!$C$2:$C$8</c:f>
              <c:numCache>
                <c:formatCode>General</c:formatCode>
                <c:ptCount val="7"/>
                <c:pt idx="0">
                  <c:v>4</c:v>
                </c:pt>
                <c:pt idx="1">
                  <c:v>59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20-42E1-916E-1940E0AC1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4461659117751"/>
          <c:y val="3.9474926215034498E-3"/>
          <c:w val="0.52499596484465227"/>
          <c:h val="0.996052507378496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C3-44E9-880C-77F638D627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Диаграммы!$B$44:$B$45</c:f>
              <c:strCache>
                <c:ptCount val="2"/>
                <c:pt idx="0">
                  <c:v>студенты</c:v>
                </c:pt>
                <c:pt idx="1">
                  <c:v>выпускники</c:v>
                </c:pt>
              </c:strCache>
            </c:strRef>
          </c:cat>
          <c:val>
            <c:numRef>
              <c:f>Диаграммы!$C$44:$C$45</c:f>
              <c:numCache>
                <c:formatCode>General</c:formatCode>
                <c:ptCount val="2"/>
                <c:pt idx="0">
                  <c:v>59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C3-44E9-880C-77F638D62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32560288802015"/>
          <c:y val="4.7562827944425408E-2"/>
          <c:w val="0.28892863364140342"/>
          <c:h val="0.90151250841120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708E-113A-4E2C-9494-DDC078824636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98BDF-F11F-462F-8A1B-5807F3B2B2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05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6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556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60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автор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высказывания? (Сталин В.И.)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C602-1966-417D-9EB6-CD433735FED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3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3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6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1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4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5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2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9E93-29EE-4BFD-B0F5-555A98B3EF1A}" type="datetimeFigureOut">
              <a:rPr lang="ru-RU" smtClean="0"/>
              <a:pPr/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CED7-3448-4C8F-A01F-5A5A7DCC7D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504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 descr="набор элементы_curv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214313"/>
              <a:ext cx="1747838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79512" y="508518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Заместитель технического директора ГК «Автоград»,</a:t>
            </a:r>
            <a:br>
              <a:rPr lang="ru-RU" sz="2400" dirty="0"/>
            </a:br>
            <a:r>
              <a:rPr lang="ru-RU" sz="2400" dirty="0"/>
              <a:t>руководитель базовой кафедры И</a:t>
            </a:r>
            <a:r>
              <a:rPr lang="ru-RU" sz="2400" dirty="0" smtClean="0"/>
              <a:t>нститута </a:t>
            </a:r>
            <a:r>
              <a:rPr lang="ru-RU" sz="2400" dirty="0"/>
              <a:t>транспорта </a:t>
            </a:r>
            <a:r>
              <a:rPr lang="ru-RU" sz="2400" dirty="0" smtClean="0"/>
              <a:t>ТИУ,</a:t>
            </a:r>
            <a:br>
              <a:rPr lang="ru-RU" sz="2400" dirty="0" smtClean="0"/>
            </a:br>
            <a:r>
              <a:rPr lang="ru-RU" sz="2400" dirty="0" smtClean="0"/>
              <a:t>руководитель корпоративного учебного центра</a:t>
            </a:r>
            <a:endParaRPr lang="ru-RU" sz="2400" dirty="0"/>
          </a:p>
          <a:p>
            <a:r>
              <a:rPr lang="ru-RU" sz="2400" b="1" dirty="0"/>
              <a:t>Покрышкин Иван Александрович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2" y="630932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Август </a:t>
            </a:r>
            <a:r>
              <a:rPr lang="ru-RU" dirty="0"/>
              <a:t>2024 г.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1556792"/>
            <a:ext cx="9108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Impact" panose="020B0806030902050204" pitchFamily="34" charset="0"/>
              </a:rPr>
              <a:t>Практика трудоустройства </a:t>
            </a:r>
            <a:r>
              <a:rPr lang="ru-RU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молодежи</a:t>
            </a:r>
            <a:r>
              <a:rPr lang="en-US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в группе компаний «Автоград» г. Тюмень. </a:t>
            </a:r>
            <a:br>
              <a:rPr lang="ru-RU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Опыт длиною в 10 лет </a:t>
            </a:r>
            <a:endParaRPr lang="ru-RU" sz="4400" b="1" dirty="0">
              <a:solidFill>
                <a:srgbClr val="C00000"/>
              </a:solidFill>
              <a:latin typeface="Impac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403648" y="0"/>
            <a:ext cx="774035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4 ШАГ: ПОДДЕРЖАНИЕ МОТИВАЦИИ КАДРОВОГО РЕЗЕРВА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908" y="5373216"/>
            <a:ext cx="86045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РЕГУЛЯРНО ФОРМИРУЕМ И ПОДАЕМ В ВУЗЫ И ССУЗЫ СПИСКИ ТАКИХ СТУДЕНТОВ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908" y="4933268"/>
            <a:ext cx="86045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 ИТОГУ РАБОТЫ ФИКСИРУЕМ ОБРАТНУЮ СВЯЗЬ ПО КАЖДОМУ СТУДЕНТУ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908" y="4509120"/>
            <a:ext cx="86045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КАЖДЫЙ СТУДЕНТ В РЕЗЕРВЕ МОЖЕТ ЗАРАБОТАТЬ СОВМЕЩАЯ С УЧЕБОЙ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ipokryshkin\Pictures\1\Сей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6148" y="908720"/>
            <a:ext cx="1547634" cy="18315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699793" y="2646997"/>
            <a:ext cx="3594990" cy="4583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ЛЕГКИЙ ВХОД В КОМПАНИЮ ЧЕРЕЗ ОФИЦИАЛЬНУЮ ПОДРАБОТКУ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87624" y="3202837"/>
            <a:ext cx="6768752" cy="123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ПРОЕКТЫ СРОЧНЫХ ТРУДОВЫХ ДОГОВОРОВ:</a:t>
            </a:r>
            <a:b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«ШИНОМОНТАЖНЫЙ СПЕЦНАЗ» =  230 ЧЕЛ В ГОД</a:t>
            </a:r>
            <a:b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«АГЕНСТКИЙ СПЕЦНАЗ» = 10 ЧЕЛ В ГОД</a:t>
            </a:r>
            <a:b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«СПЕЦНАЗ АВТОМОЙКИ»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ГОД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КОРОТКИЕ ПОДРАБОТКИ ПО 2-3 ДНЯ = 150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 В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908" y="5805264"/>
            <a:ext cx="86045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ПОМОГАЕМ РЕШИТЬ ВОПРОСЫ С ЗАДОЛЖЕННОСТЯМИ В УЧЕБНОМ ЗАВЕДЕНИИ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7908" y="6250267"/>
            <a:ext cx="86045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ОБУЧАЕМ ПРОХОЖДЕНИЮ КАСТИНГА. ФОРМИРУЕМ БАЗУ </a:t>
            </a:r>
            <a:r>
              <a:rPr lang="ru-RU" sz="1600" b="1" dirty="0" smtClean="0">
                <a:solidFill>
                  <a:schemeClr val="tx1"/>
                </a:solidFill>
              </a:rPr>
              <a:t>ВИДЕОРЕЗЮМЕ СТУДЕНТОВ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5 ШАГ: РАЗВИТИЕ КАДРОВОГО РЕЗЕРВА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48" y="6093296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УЧАСТИЕ АВТОГРАДА В ОБУЧЕНИИ И В ПРОЕКТНОЙ РАБОТЕ (БАЗОВАЯ </a:t>
            </a:r>
            <a:r>
              <a:rPr lang="ru-RU" sz="1600" b="1" dirty="0" smtClean="0">
                <a:solidFill>
                  <a:schemeClr val="tx1"/>
                </a:solidFill>
              </a:rPr>
              <a:t>КАФЕДРА ТИУ ИТ)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648" y="5373216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СОВМЕСТНЫЕ ЕЖЕГОДНЫЕ ВСТРЕЧИ АВТОГРАД + </a:t>
            </a:r>
            <a:r>
              <a:rPr lang="ru-RU" sz="1600" b="1" dirty="0">
                <a:solidFill>
                  <a:schemeClr val="tx1"/>
                </a:solidFill>
              </a:rPr>
              <a:t>ВУЗ СО </a:t>
            </a:r>
            <a:r>
              <a:rPr lang="ru-RU" sz="1600" b="1" dirty="0" smtClean="0">
                <a:solidFill>
                  <a:schemeClr val="tx1"/>
                </a:solidFill>
              </a:rPr>
              <a:t>СТУДЕНТАМИ И ПРЕПОДАВАТЕЛЯМИ СПО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648" y="5013176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СОЗДАНИЕ ОБРАЗОВАТЕЛЬНЫХ ПРОГРАММ В УЗ ПОД ЗАПРОСЫ АВТОГРАДА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576" y="6453336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 </a:t>
            </a:r>
            <a:r>
              <a:rPr lang="ru-RU" sz="1600" b="1" dirty="0" smtClean="0">
                <a:solidFill>
                  <a:schemeClr val="tx1"/>
                </a:solidFill>
              </a:rPr>
              <a:t>СТУДЕНТОВ ПРОЕКТА </a:t>
            </a:r>
            <a:r>
              <a:rPr lang="ru-RU" sz="1600" b="1" dirty="0" smtClean="0">
                <a:solidFill>
                  <a:schemeClr val="tx1"/>
                </a:solidFill>
              </a:rPr>
              <a:t>ФОРМИРУЕМ </a:t>
            </a:r>
            <a:r>
              <a:rPr lang="ru-RU" sz="1600" b="1" dirty="0" smtClean="0">
                <a:solidFill>
                  <a:schemeClr val="tx1"/>
                </a:solidFill>
              </a:rPr>
              <a:t>СПИСОК АМБАССАДОРОВ КОМПАНИИ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376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2576" y="5733256"/>
            <a:ext cx="89188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ПОМОЩЬ ПРОФИЛЬНЫМ ВЫПУСКНИКАМ СПО ПОСТУПИТЬ В ПРОФИЛЬНЫЙ ВУЗ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/>
          <p:cNvSpPr txBox="1">
            <a:spLocks/>
          </p:cNvSpPr>
          <p:nvPr/>
        </p:nvSpPr>
        <p:spPr bwMode="auto">
          <a:xfrm>
            <a:off x="0" y="44624"/>
            <a:ext cx="9144001" cy="91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6 ШАГ: СОПРОВОЖДЕНИЕ РЕКРУТА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 ДО И ПОСЛЕ ТРУДОУСТРОЙСТВА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4" y="4437112"/>
            <a:ext cx="88569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ГК - САМЫЙ КРУПНЫЙ РАБОТОДАТЕЛЬ В ОТРАСЛИ В ТЮМЕНИ И РЕГИОНЕ, ИМЕЮЩИЙ 30 СОБСТВЕННЫХ ПОДРАЗДЕЛЕНИЙ = САМОЕ БОЛЬШОЕ КОЛИЧЕСТВО И СПЕКТР ВАКАНСИЙ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5085184"/>
            <a:ext cx="88569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ДОПОЛНИТЕЛЬНО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 ОРГАНИЗАЦИЙ – ПАРТНЕРОВ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ПРОЕКТА ПРЕТЕНДУЮТ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КАДРОВЫЙ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РЕЗЕРВ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. БОЛЬШАЯ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ЧАСТЬ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ИЗ НИХ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ВЫСТУПАЮТ С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ОТКРЫТЫМИ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ЛЕКЦИЯМИ (22 ЭКСПЕРТА ОТРАСЛИ)</a:t>
            </a:r>
            <a:endParaRPr lang="ru-RU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45" y="972889"/>
            <a:ext cx="5407159" cy="34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перфолента 13"/>
          <p:cNvSpPr/>
          <p:nvPr/>
        </p:nvSpPr>
        <p:spPr>
          <a:xfrm>
            <a:off x="6156176" y="14847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860032" y="198884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5012432" y="214124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355976" y="272330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923928" y="2307902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3986318" y="1196752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2436788" y="141295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2846709" y="1077550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3563888" y="105273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460404" y="32849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5422889" y="105273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5948542" y="16371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5858532" y="2780928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5192452" y="3284984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3986318" y="3012976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2267744" y="2113632"/>
            <a:ext cx="349064" cy="235248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4" y="6165304"/>
            <a:ext cx="88569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СВОИХ НЕ БРОСАЕМ! РЕКРУТЕР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ЛИЧНО СОПРОВОЖДАЕТ ЗВОНКАМИ ВЕСЬ ПРОЦЕСС ОТ ПРОФОРИЕНТАЦИИ ДО УСПЕШНОГО ОКОНЧАНИЯ ИСПЫТАТЕЛЬНОГО СРОКА РЕКРУТА</a:t>
            </a:r>
          </a:p>
        </p:txBody>
      </p:sp>
      <p:sp>
        <p:nvSpPr>
          <p:cNvPr id="33" name="Блок-схема: перфолента 32"/>
          <p:cNvSpPr/>
          <p:nvPr/>
        </p:nvSpPr>
        <p:spPr>
          <a:xfrm>
            <a:off x="6264188" y="2636912"/>
            <a:ext cx="180020" cy="14401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733256"/>
            <a:ext cx="88569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ДОГОВОРЕННОСТИ С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УЗ О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СОВМЕЩЕНИИ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СТУДЕНТАМИ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</a:rPr>
              <a:t>РАБОТЫ С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УЧЕБОЙ ПО ГРАФИКУ 2 / 2</a:t>
            </a:r>
          </a:p>
        </p:txBody>
      </p:sp>
    </p:spTree>
    <p:extLst>
      <p:ext uri="{BB962C8B-B14F-4D97-AF65-F5344CB8AC3E}">
        <p14:creationId xmlns:p14="http://schemas.microsoft.com/office/powerpoint/2010/main" val="29255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pokryshkin\Pictures\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2629"/>
          <a:stretch/>
        </p:blipFill>
        <p:spPr bwMode="auto">
          <a:xfrm>
            <a:off x="782637" y="1772816"/>
            <a:ext cx="80546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5085184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ДОПОЛНИТЕЛЬНОЕ ОБРАЗОВАНИЕ НАСТАВНИКОВ В ВУЗЕ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53136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РАЗВИТИЕ ТРЕНЕРСКИХ КОМПЕТЕНЦИЙ </a:t>
            </a:r>
            <a:r>
              <a:rPr lang="ru-RU" sz="2000" b="1" dirty="0">
                <a:solidFill>
                  <a:schemeClr val="tx1"/>
                </a:solidFill>
              </a:rPr>
              <a:t>В ГРУППЕ </a:t>
            </a:r>
            <a:r>
              <a:rPr lang="ru-RU" sz="2000" b="1" dirty="0" smtClean="0">
                <a:solidFill>
                  <a:schemeClr val="tx1"/>
                </a:solidFill>
              </a:rPr>
              <a:t>НАСТАВНИКОВ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28988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ВЫДЕЛЕНИЕ ГРУППЫ ПРОФЕССИОНАЛЬНЫХ НАСТАВНИКОВ АВТОГРАДА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5072" y="5517232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ОЩУТИМАЯ ДОПЛАТА ЗА НАСТАВНИЧЕСТВО И ТРЕНЕРСКУЮ ДЕЯТЕЛЬНОСТЬ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5072" y="5949280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ПОВЫШЕНИЕ УРОВНЯ ОТВЕТСТВЕННОСТИ НАСТАВНИКА ЗА УСПЕХ УЧЕНИКА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072" y="6381328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УЧАСТИЕ НАСТАВНИКОВ В ДЕМОЭКЗАМЕНАХ И РУКОВОДСТВАХ ВКР В ССУЗах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475656" y="188640"/>
            <a:ext cx="7668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7 ШАГ: РАЗВИТИЕ ИНСТИТУТА НАСТАВНИЧЕСТВА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 bwMode="auto">
          <a:xfrm>
            <a:off x="2339628" y="136099"/>
            <a:ext cx="6804372" cy="8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КТО РЕАЛИЗУЕТ НАСТАВНИЧЕСТВО?</a:t>
            </a:r>
            <a:b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СТАНДАРТНАЯ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СИТУАЦИЯ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47664" y="1124744"/>
            <a:ext cx="66967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УЧАСТНИКИ СИСТЕМЫ НАСТАВНИЧЕСТВА НА МАЛОМ ПРЕДПРИЯТИИ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pokryshkin\Pictures\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79" y="2225427"/>
            <a:ext cx="1707629" cy="17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черная пешка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8" descr="черная пешка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0" descr="пешка PNG рисунок, картинки и пнг прозрачный для бесплатной загрузки |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62" y="2852936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915816" y="4149080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РУКОВОДИТЕЛЬ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49751" y="4149080"/>
            <a:ext cx="1738473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НАСТАВНИК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 bwMode="auto">
          <a:xfrm>
            <a:off x="2339628" y="136099"/>
            <a:ext cx="6804372" cy="8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ВОЗМОЖНОСТЬ ДЕКОМПОЗИЦИИ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47664" y="1124744"/>
            <a:ext cx="66967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УЧАСТНИКИ СИСТЕМЫ НАСТАВНИЧЕСТВА НА СРЕДНЕМ ПРЕДПРИЯТИИ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pokryshkin\Pictures\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54" y="2225427"/>
            <a:ext cx="1707629" cy="17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черная пешка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8" descr="черная пешка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0" descr="пешка PNG рисунок, картинки и пнг прозрачный для бесплатной загрузки |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83" y="2852936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609391" y="4149080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РУКОВОДИТЕЛЬ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4149080"/>
            <a:ext cx="1738473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НАСТАВНИК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83" y="2852936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020272" y="4149080"/>
            <a:ext cx="1738473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НАСТАВНИК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3" y="2852936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419872" y="4149080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НАСТАВНИК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 bwMode="auto">
          <a:xfrm>
            <a:off x="2339628" y="136099"/>
            <a:ext cx="6804372" cy="8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РОЛЬ ТЕХНОЛОГА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547664" y="1124744"/>
            <a:ext cx="66967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УЧАСТНИКИ СИСТЕМЫ НАСТАВНИЧЕСТВА НА БОЛЬШОМ ПРЕДПРИЯТИИ</a:t>
            </a:r>
          </a:p>
        </p:txBody>
      </p:sp>
      <p:pic>
        <p:nvPicPr>
          <p:cNvPr id="1026" name="Picture 2" descr="C:\Users\ipokryshkin\Pictures\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8" y="3161531"/>
            <a:ext cx="1707629" cy="17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черная пешка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8" descr="черная пешка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0" descr="пешка PNG рисунок, картинки и пнг прозрачный для бесплатной загрузки |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34" y="2923862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0665" y="5085184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РУКОВОДИТЕЛЬ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97823" y="4220006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НАСТАВНИК</a:t>
            </a:r>
          </a:p>
        </p:txBody>
      </p:sp>
      <p:pic>
        <p:nvPicPr>
          <p:cNvPr id="14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34" y="2923862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98023" y="4220006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НАСТАВНИК</a:t>
            </a:r>
          </a:p>
        </p:txBody>
      </p:sp>
      <p:pic>
        <p:nvPicPr>
          <p:cNvPr id="17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4" y="2923862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97623" y="4220006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НАСТАВНИК</a:t>
            </a:r>
          </a:p>
        </p:txBody>
      </p:sp>
      <p:pic>
        <p:nvPicPr>
          <p:cNvPr id="20" name="Picture 4" descr="Как ходят шахматные фигуры? | Академия Шахмат Жансаи Абдумалик - г. Алма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24" y="3449563"/>
            <a:ext cx="1463556" cy="14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890865" y="5085184"/>
            <a:ext cx="1738473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ТЕХНОЛОГ</a:t>
            </a:r>
          </a:p>
        </p:txBody>
      </p:sp>
      <p:pic>
        <p:nvPicPr>
          <p:cNvPr id="23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34" y="4797152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497823" y="6093296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НАСТАВНИК</a:t>
            </a:r>
          </a:p>
        </p:txBody>
      </p:sp>
      <p:pic>
        <p:nvPicPr>
          <p:cNvPr id="25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34" y="4797152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298023" y="6093296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НАСТАВНИК</a:t>
            </a:r>
          </a:p>
        </p:txBody>
      </p:sp>
      <p:pic>
        <p:nvPicPr>
          <p:cNvPr id="27" name="Picture 12" descr="C:\Users\ipokryshkin\Pictures\0 Касти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4" y="4797152"/>
            <a:ext cx="1162430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697623" y="6093296"/>
            <a:ext cx="173847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НАСТАВНИК</a:t>
            </a:r>
          </a:p>
        </p:txBody>
      </p:sp>
    </p:spTree>
    <p:extLst>
      <p:ext uri="{BB962C8B-B14F-4D97-AF65-F5344CB8AC3E}">
        <p14:creationId xmlns:p14="http://schemas.microsoft.com/office/powerpoint/2010/main" val="39894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 bwMode="auto">
          <a:xfrm>
            <a:off x="2339628" y="136099"/>
            <a:ext cx="6804372" cy="8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ПРОВЕРЕННАЯ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ВОЗМОЖНОСТЬ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УДЕРЖАТЬ И РАЗВИВАТЬ КОЛЛЕКТИВ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547664" y="1124744"/>
            <a:ext cx="669674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ВАЖНЕЙШЕЕ ЗВЕНО ПРИ РАСШИРЕНИИ БИЗНЕСА И ПОДДЕРЖАНИИ КАДРОВОГО ОБЕСПЕЧЕНИЯ СРЕДНИХ И БОЛЬШИХ ПРЕДПРИЯТИЙ</a:t>
            </a:r>
          </a:p>
        </p:txBody>
      </p:sp>
      <p:sp>
        <p:nvSpPr>
          <p:cNvPr id="2" name="AutoShape 6" descr="черная пешка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8" descr="черная пешка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0" descr="пешка PNG рисунок, картинки и пнг прозрачный для бесплатной загрузки |  Png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85655" y="4149080"/>
            <a:ext cx="1738473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ТЕХНОЛОГ</a:t>
            </a:r>
          </a:p>
        </p:txBody>
      </p:sp>
      <p:pic>
        <p:nvPicPr>
          <p:cNvPr id="12" name="Picture 4" descr="Как ходят шахматные фигуры? | Академия Шахмат Жансаи Абдумалик - г. Алма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13" y="2389348"/>
            <a:ext cx="1463556" cy="14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65275" y="4725144"/>
            <a:ext cx="669674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Технолог – важный элемент института наставничества – СУПЕРКОМПЕТЕНТ, обеспечивающий реализацию технологий производителя в рамках конкретного предприятия, способный обучать наставников и новобранцев и управлять институтом наставничества на </a:t>
            </a:r>
            <a:r>
              <a:rPr lang="ru-RU" b="1" dirty="0" smtClean="0">
                <a:solidFill>
                  <a:schemeClr val="tx1"/>
                </a:solidFill>
              </a:rPr>
              <a:t>предприятии.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одчиняется Учебному центру ГК «Автоград»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571604" y="0"/>
            <a:ext cx="75003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КАДРОВАЯ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ВОРОНКА ГК «АВТОГРАД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» ПРИ РАБОТЕ С МОЛОДЕЖЬЮ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0544" y="2078090"/>
            <a:ext cx="7981320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ШКОЛЬНИКИ «МОЯ ПЕРВАЯ ПРОФЕССИЯ» «ПРОФЕССИОНАЛЫ» ЮНИОР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28" y="2798170"/>
            <a:ext cx="721027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АБИТУРИЕНТЫ СПО ПРОФИЛЬНЫХ НАПРАВЛЕНИЙ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142118"/>
            <a:ext cx="6931147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 </a:t>
            </a:r>
            <a:r>
              <a:rPr lang="ru-RU" b="1" dirty="0" smtClean="0">
                <a:solidFill>
                  <a:schemeClr val="tx1"/>
                </a:solidFill>
              </a:rPr>
              <a:t>СПО ПРОФИЛЬНЫХ НАПРАВЛЕНИЙ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095" y="1718050"/>
            <a:ext cx="8348126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ПРОФОРИЕНТАЦИОННЫЕ ЭКСКУРСИИ СО </a:t>
            </a:r>
            <a:r>
              <a:rPr lang="ru-RU" b="1" dirty="0">
                <a:solidFill>
                  <a:schemeClr val="tx1"/>
                </a:solidFill>
              </a:rPr>
              <a:t>ШКОЛЬНИКАМИ «БИЛЕТ В БУДУЩЕЕ»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477772"/>
            <a:ext cx="6624735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ПРАКТИКАНТЫ + </a:t>
            </a:r>
            <a:r>
              <a:rPr lang="ru-RU" b="1" dirty="0" smtClean="0">
                <a:solidFill>
                  <a:schemeClr val="tx1"/>
                </a:solidFill>
              </a:rPr>
              <a:t>УЧАЩИЕСЯ + КОНКУРСНОЕ </a:t>
            </a:r>
            <a:r>
              <a:rPr lang="ru-RU" b="1" dirty="0">
                <a:solidFill>
                  <a:schemeClr val="tx1"/>
                </a:solidFill>
              </a:rPr>
              <a:t>ДВИЖЕНИЕ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03" y="4222238"/>
            <a:ext cx="588005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СТАЖЕРЫ НА ИСПЫТАТЕЛЬНЫЙ СРОК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4582278"/>
            <a:ext cx="5459886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 НА </a:t>
            </a:r>
            <a:r>
              <a:rPr lang="ru-RU" b="1" dirty="0" smtClean="0">
                <a:solidFill>
                  <a:schemeClr val="tx1"/>
                </a:solidFill>
              </a:rPr>
              <a:t>БЕССРОЧНЫХ ТРУД. ДОГОВОРАХ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8694" y="4942318"/>
            <a:ext cx="5185593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СТУДЕНТЫ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ru-RU" b="1" dirty="0">
                <a:solidFill>
                  <a:schemeClr val="tx1"/>
                </a:solidFill>
              </a:rPr>
              <a:t>АМБАССАДОРЫ </a:t>
            </a:r>
            <a:r>
              <a:rPr lang="ru-RU" b="1" dirty="0" smtClean="0">
                <a:solidFill>
                  <a:schemeClr val="tx1"/>
                </a:solidFill>
              </a:rPr>
              <a:t>АВТОГРАДА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2084" y="5973666"/>
            <a:ext cx="3997280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ТЕХНОЛОГИ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1358010"/>
            <a:ext cx="8820472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ДЕТИ ШКОЛЬНОГО И ДОШКОЛЬНОГО </a:t>
            </a:r>
            <a:r>
              <a:rPr lang="ru-RU" b="1" dirty="0" smtClean="0">
                <a:solidFill>
                  <a:schemeClr val="tx1"/>
                </a:solidFill>
              </a:rPr>
              <a:t>ВОЗРАСТА - ДВИЖЕНИЕ «ОТЦЫ РОССИИ»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56100" y="6333706"/>
            <a:ext cx="3718222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ЭКСПЕРТЫ УЧЕБНОГО ЦЕНТРА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2638" y="2438130"/>
            <a:ext cx="7606198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УЧАСТНИКИ ПРОЕКТА «АКАДЕМИЯ АВТОТРАНСПОРТНОЙ МЕХАТРОНИКИ»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68068" y="5638012"/>
            <a:ext cx="4278315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СОТРУДНИКИ - СТУДЕНТЫ ВПО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67544" y="3699892"/>
            <a:ext cx="709520" cy="588257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7745" y="5277972"/>
            <a:ext cx="4536504" cy="257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ПРОФЕССИОНАЛЬНЫЕ НАСТАВНИКИ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9" y="3862198"/>
            <a:ext cx="6300026" cy="26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СТУДЕНТЫ НА СРОЧНЫХ ТРУДОВЫХ ДОГОВОРАХ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66136" y="4413876"/>
            <a:ext cx="709520" cy="588257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571604" y="0"/>
            <a:ext cx="75003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ПРИНЦИП РАБОТЫ КАДРОВОЙ ВОРОНКИ </a:t>
            </a:r>
            <a:b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ГК «АВТОГРАД»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" name="Трапеция 1"/>
          <p:cNvSpPr/>
          <p:nvPr/>
        </p:nvSpPr>
        <p:spPr>
          <a:xfrm rot="10800000">
            <a:off x="2843808" y="2204863"/>
            <a:ext cx="3384376" cy="4248472"/>
          </a:xfrm>
          <a:prstGeom prst="trapezoid">
            <a:avLst>
              <a:gd name="adj" fmla="val 37922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рапеция 21"/>
          <p:cNvSpPr/>
          <p:nvPr/>
        </p:nvSpPr>
        <p:spPr>
          <a:xfrm>
            <a:off x="5508104" y="2204864"/>
            <a:ext cx="3384376" cy="4248472"/>
          </a:xfrm>
          <a:prstGeom prst="trapezoid">
            <a:avLst>
              <a:gd name="adj" fmla="val 379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Трапеция 22"/>
          <p:cNvSpPr/>
          <p:nvPr/>
        </p:nvSpPr>
        <p:spPr>
          <a:xfrm>
            <a:off x="179512" y="2204864"/>
            <a:ext cx="3384376" cy="4248472"/>
          </a:xfrm>
          <a:prstGeom prst="trapezoid">
            <a:avLst>
              <a:gd name="adj" fmla="val 379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15567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КАДРЫ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15567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КОМПЕТЕНЦИИ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15567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МОТИВАЦИЯ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73976" y="2924944"/>
            <a:ext cx="324037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flipV="1">
            <a:off x="1701780" y="4653136"/>
            <a:ext cx="349940" cy="992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flipV="1">
            <a:off x="7020272" y="4653136"/>
            <a:ext cx="349940" cy="9924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НЕМНОГО О ГК «АВТОГРАД»  </a:t>
            </a:r>
          </a:p>
        </p:txBody>
      </p:sp>
      <p:pic>
        <p:nvPicPr>
          <p:cNvPr id="2" name="Picture 2" descr="C:\Users\ipokryshkin\Pictures\Новая папка\24976157.jpg"/>
          <p:cNvPicPr>
            <a:picLocks noChangeAspect="1" noChangeArrowheads="1"/>
          </p:cNvPicPr>
          <p:nvPr/>
        </p:nvPicPr>
        <p:blipFill rotWithShape="1">
          <a:blip r:embed="rId6" cstate="print"/>
          <a:srcRect b="13001"/>
          <a:stretch/>
        </p:blipFill>
        <p:spPr bwMode="auto">
          <a:xfrm>
            <a:off x="1403648" y="903358"/>
            <a:ext cx="6408712" cy="32622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71600" y="5589240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ЕСТЬ СВОЙ КОРПОРАТИВНЫЙ УЧЕБНЫЙ ЦЕНТР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602128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470 СТУДЕНТОВ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СПО И ВО ОБУЧАЕМ ЕЖЕГОДНО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6453336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БОЛЕЕ 200 ЭКСКУРСИЙ ДЛЯ ШКОЛЬНИКОВ И СТУДЕНТОВ В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149292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РАБОТАЕТ ПОЧТИ 1 000 СОТРУДНИКОВ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725144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АВТОГРАД - ДИЛЕР 26 БРЕНДОВ И ЛИДЕР ОТРАСЛИ В РЕГИОНЕ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293096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АВТОГРАДУ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БОЛЕЕ 30 ЛЕТ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ДЕПАРТАМЕНТОМ ОБРАЗОВАНИЯ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И НАУКИ ТЮМЕНСКОЙ ОБЛАСТИ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ОБОРУДОВАНИЕ МАСТРЕРСКОЙ И УЧЕБНЫХ КЛАССОВ САМЫМ СОВРЕМЕННЫМ ИНСТРУМЕНТОМ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ГАПОУ ТО «</a:t>
            </a:r>
            <a:r>
              <a:rPr lang="ru-RU" sz="1600" b="1" dirty="0" smtClean="0">
                <a:solidFill>
                  <a:schemeClr val="tx1"/>
                </a:solidFill>
              </a:rPr>
              <a:t>ТКТТС» ЗАПУСТИЛ </a:t>
            </a:r>
            <a:r>
              <a:rPr lang="ru-RU" sz="1600" b="1" dirty="0">
                <a:solidFill>
                  <a:schemeClr val="tx1"/>
                </a:solidFill>
              </a:rPr>
              <a:t>НОВУЮ </a:t>
            </a:r>
            <a:r>
              <a:rPr lang="ru-RU" sz="1600" b="1" dirty="0" smtClean="0">
                <a:solidFill>
                  <a:schemeClr val="tx1"/>
                </a:solidFill>
              </a:rPr>
              <a:t>СПЕЦИАЛЬНОСТЬ 23.02.05 «Эксплуатация </a:t>
            </a:r>
            <a:r>
              <a:rPr lang="ru-RU" sz="1600" b="1" dirty="0">
                <a:solidFill>
                  <a:schemeClr val="tx1"/>
                </a:solidFill>
              </a:rPr>
              <a:t>транспортного электрооборудования и автоматики (по видам транспорта, за исключением водного</a:t>
            </a:r>
            <a:r>
              <a:rPr lang="ru-RU" sz="1600" b="1" dirty="0" smtClean="0">
                <a:solidFill>
                  <a:schemeClr val="tx1"/>
                </a:solidFill>
              </a:rPr>
              <a:t>)»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ПОМОЩЬ АВТОГРАДА В СОСТАВЛЕНИИ УЧЕБНОГО ПЛАНА И ПОДБОРЕ УЧЕБНОГО МАТЕРИАЛА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2016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ВКЛЮЧЕНИЕ ДИСЦИПЛИН В СМЕЖНЫЕ СПЕЦИАЛЬНОСТИ И ВЫДЕЛЕНИЕ ДОПОЛНИТЕЛЬНОГО ПРЕПОДАВАТЕЛЬСКОГО СОСТАВА НА РЕАЛИЗАЦИЮ ЭТОГО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ipokryshkin\Downloads\Диагно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6" y="1412776"/>
            <a:ext cx="3995460" cy="26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pokryshkin\Pictures\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26990"/>
            <a:ext cx="3552076" cy="26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ДЕПАРТАМЕНТОМ ОБРАЗОВАНИЯ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И НАУКИ ТЮМЕНСКОЙ ОБЛАСТИ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СОЗДАНИЕ УЧЕБНЫХ ДИСЦИПЛИН ПО КУЗОВНОМУ РЕМОНТУ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ГАПОУ ТО «</a:t>
            </a:r>
            <a:r>
              <a:rPr lang="ru-RU" sz="1600" b="1" dirty="0" smtClean="0">
                <a:solidFill>
                  <a:schemeClr val="tx1"/>
                </a:solidFill>
              </a:rPr>
              <a:t>ТКТТС» ЗАПУСТИЛ НОВУЮ МАСТЕРСКУЮ ПО КУЗОВНОМУ РЕМОНТУ, ОБОРУДОВАННУЮ САМЫМ СОВРЕМЕННЫМ ИНСТРУМЕНТОМ И ОБОРУДОВАНИЕМ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ПОМОЩЬ АВТОГРАДА В СОСТАВЛЕНИИ УЧЕБНОГО </a:t>
            </a:r>
            <a:r>
              <a:rPr lang="ru-RU" sz="1600" b="1" dirty="0" smtClean="0">
                <a:solidFill>
                  <a:schemeClr val="tx1"/>
                </a:solidFill>
              </a:rPr>
              <a:t>ПЛАНА И ПОИСКЕ 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2020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ВКЛЮЧЕНИЕ ДИСЦИПЛИН В ДЕЙСТВУЮЩИЕ СПЕЦИАЛЬНОСТИ И ВЫДЕЛЕНИЕ ДОПОЛНИТЕЛЬНОГО ПРЕПОДАВАТЕЛЬСКОГО СОСТАВА НА РЕАЛИЗАЦИЮ ЭТОГО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4" name="Рисунок 6">
            <a:extLst>
              <a:ext uri="{FF2B5EF4-FFF2-40B4-BE49-F238E27FC236}">
                <a16:creationId xmlns:a16="http://schemas.microsoft.com/office/drawing/2014/main" xmlns="" id="{C26A9383-09D5-49E2-9565-469D69ABB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716016" cy="26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7">
            <a:extLst>
              <a:ext uri="{FF2B5EF4-FFF2-40B4-BE49-F238E27FC236}">
                <a16:creationId xmlns:a16="http://schemas.microsoft.com/office/drawing/2014/main" xmlns="" id="{F0EA40D1-4EC3-447C-BD68-B554160F57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89" y="1556792"/>
            <a:ext cx="4010881" cy="26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ДЕПАРТАМЕНТОМ ОБРАЗОВАНИЯ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И НАУКИ ТЮМЕНСКОЙ ОБЛАСТИ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СОЗДАНИЕ УЧЕБНЫХ ДИСЦИПЛИН ПО ЭЛЕКТРОМОБИЛЮ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ГАПОУ ТО «</a:t>
            </a:r>
            <a:r>
              <a:rPr lang="ru-RU" sz="1600" b="1" dirty="0" smtClean="0">
                <a:solidFill>
                  <a:schemeClr val="tx1"/>
                </a:solidFill>
              </a:rPr>
              <a:t>ТКТТС» - ОДИН ИЗ ПЕРВЫХ КОЛЛЕДЖЕЙ В СТРАНЕ, ПОЛУЧИВШИЙ НОВЫЙ ЭЛЕКТРОМОБИЛЬ В </a:t>
            </a:r>
            <a:r>
              <a:rPr lang="ru-RU" sz="1600" b="1" dirty="0">
                <a:solidFill>
                  <a:schemeClr val="tx1"/>
                </a:solidFill>
              </a:rPr>
              <a:t>УЧЕБНЫХ </a:t>
            </a:r>
            <a:r>
              <a:rPr lang="ru-RU" sz="1600" b="1" dirty="0" smtClean="0">
                <a:solidFill>
                  <a:schemeClr val="tx1"/>
                </a:solidFill>
              </a:rPr>
              <a:t>ЦЕЛЯХ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ОБОРУДОВАНИЕ СПЕЦИАЛЬНОЙ МАСТЕРСКОЙ </a:t>
            </a:r>
            <a:r>
              <a:rPr lang="ru-RU" sz="1600" b="1" dirty="0" smtClean="0">
                <a:solidFill>
                  <a:schemeClr val="tx1"/>
                </a:solidFill>
              </a:rPr>
              <a:t>ДЛЯ РАБОТЫ С ЭЛЕКТРОМОБИЛЕМ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2021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ВКЛЮЧЕНИЕ ДИСЦИПЛИН В ДЕЙСТВУЮЩИЕ СПЕЦИАЛЬНОСТИ И ВЫДЕЛЕНИЕ ПРЕПОДАВАТЕЛЬСКОГО СОСТАВА НА РЕАЛИЗАЦИЮ ЭТОГО ПРОЕКТА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Рисунок 6">
            <a:extLst>
              <a:ext uri="{FF2B5EF4-FFF2-40B4-BE49-F238E27FC236}">
                <a16:creationId xmlns:a16="http://schemas.microsoft.com/office/drawing/2014/main" xmlns="" id="{9055199D-D0D2-4E5F-9F5B-FCD3AA938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" y="1566978"/>
            <a:ext cx="5255567" cy="259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>
            <a:extLst>
              <a:ext uri="{FF2B5EF4-FFF2-40B4-BE49-F238E27FC236}">
                <a16:creationId xmlns:a16="http://schemas.microsoft.com/office/drawing/2014/main" xmlns="" id="{3734A318-1EFB-4741-B01D-1A4339CFF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71" y="1556792"/>
            <a:ext cx="3616325" cy="26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/>
          <p:cNvSpPr txBox="1">
            <a:spLocks/>
          </p:cNvSpPr>
          <p:nvPr/>
        </p:nvSpPr>
        <p:spPr bwMode="auto">
          <a:xfrm>
            <a:off x="1115616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ТРУДОУСТРОЕНО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НА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ВРЕМЕННЫЕ РАБОЧИЕ МЕСТА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 ГК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«АВТОГРАД» В 2023 ГОДУ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BED214F-8DA4-4F29-BC58-FB90C7B75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377310"/>
              </p:ext>
            </p:extLst>
          </p:nvPr>
        </p:nvGraphicFramePr>
        <p:xfrm>
          <a:off x="918642" y="908720"/>
          <a:ext cx="734481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17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-5072" y="6381328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ТРУДОУСТРОЕНО ПО БЕССРОЧНОМУ ТРУДОВОМУ ДОГОВОРУ - 76 ЧЕЛОВЕК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871C3839-2657-4E7D-B21F-48476B8C2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77364"/>
              </p:ext>
            </p:extLst>
          </p:nvPr>
        </p:nvGraphicFramePr>
        <p:xfrm>
          <a:off x="899592" y="980728"/>
          <a:ext cx="7488832" cy="541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 bwMode="auto">
          <a:xfrm>
            <a:off x="1115616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ТРУДОУСТРОЕНО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НА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ПОСТО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Я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ННЫЕ РАБОЧИЕ МЕСТА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 ГК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«АВТОГРАД» В 2023 ГОДУ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3"/>
          <p:cNvSpPr txBox="1">
            <a:spLocks/>
          </p:cNvSpPr>
          <p:nvPr/>
        </p:nvSpPr>
        <p:spPr bwMode="auto">
          <a:xfrm>
            <a:off x="1115616" y="0"/>
            <a:ext cx="80283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ТРУДОУСТРОЕНО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НА ПОСТОЯННУЮ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ОСНОВУ В </a:t>
            </a:r>
            <a:b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ГК «АВТОГРАД» В 2023 ГОДУ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C51EC008-6925-46D0-8F88-732E11F59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92310"/>
              </p:ext>
            </p:extLst>
          </p:nvPr>
        </p:nvGraphicFramePr>
        <p:xfrm>
          <a:off x="662609" y="1540150"/>
          <a:ext cx="7818782" cy="412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15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-27384"/>
            <a:ext cx="73804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РЕЗУЛЬТАТЫ СОВМЕСТНОЙ РАБОТЫ С СПО И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ДЕПАРТАМЕНТОМ ОБРАЗОВАНИЯ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И НАУКИ ТЮМЕНСКОЙ ОБЛАСТИ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689140"/>
            <a:ext cx="8795318" cy="756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ВКЛЮЧЕНИЕ НАСТАВНИКОВ АВТОГРАДА В СОСТАВ РУКОВОДИТЕЛЕЙ </a:t>
            </a:r>
            <a:r>
              <a:rPr lang="ru-RU" sz="1600" b="1" dirty="0" smtClean="0">
                <a:solidFill>
                  <a:schemeClr val="tx1"/>
                </a:solidFill>
              </a:rPr>
              <a:t>ВКР, ЭКПЕРТОВ </a:t>
            </a:r>
            <a:r>
              <a:rPr lang="ru-RU" sz="1600" b="1" dirty="0">
                <a:solidFill>
                  <a:schemeClr val="tx1"/>
                </a:solidFill>
              </a:rPr>
              <a:t>ДЕМОЭКЗАМЕНОВ </a:t>
            </a:r>
            <a:r>
              <a:rPr lang="ru-RU" sz="1600" b="1" dirty="0" smtClean="0">
                <a:solidFill>
                  <a:schemeClr val="tx1"/>
                </a:solidFill>
              </a:rPr>
              <a:t>И КОНКУРСНЫХ ДВИЖЕНИЙ ПОЗВОЛИЛО ОБЕСПЕЧИТЬ РЕГУЛЯРНУЮ ОБРАТНУЮ СВЯЗЬ ПО КАЧЕСТВУ УЧЕБНОЙ ПРОГРАММЫ КОЛЛЕКТИВУ КОЛЛЕДЖА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517232"/>
            <a:ext cx="879531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ВКЛЮЧЕНИЕ ЭКСПЕРТОВ АВТОГРАДА В </a:t>
            </a:r>
            <a:r>
              <a:rPr lang="ru-RU" sz="1600" b="1" dirty="0">
                <a:solidFill>
                  <a:schemeClr val="tx1"/>
                </a:solidFill>
              </a:rPr>
              <a:t>ПРЕПОДАВАТЕЛЬСКИЙ СОСТАВ КОЛЛЕДЖА ПОЗВОЛИЛО ОБУЧАТЬ </a:t>
            </a:r>
            <a:r>
              <a:rPr lang="ru-RU" sz="1600" b="1" dirty="0" smtClean="0">
                <a:solidFill>
                  <a:schemeClr val="tx1"/>
                </a:solidFill>
              </a:rPr>
              <a:t>СТУДЕНТОВ САМЫМ СОВРЕМЕННЫМ ТЕХНОЛОГИЯМ ЗАБЛАГОВРЕМЕННО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149080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РЕГУЛЯРНЫЙ МОНИТОРИНГ ДОСТОЙНЫХ СТУДЕНТОВ СОТРУДНИКАМИ АВТОГРАДА ПОЗВОЛИЛ ВЫЯВЛЯТЬ И ТРУДОУСТРАИВАТЬ СТУДЕНТОВ НЕ ДОЖИДАЯСЬ ВЫПУСКА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ipokryshkin\Pictures\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2629"/>
          <a:stretch/>
        </p:blipFill>
        <p:spPr bwMode="auto">
          <a:xfrm>
            <a:off x="2069330" y="1484784"/>
            <a:ext cx="4662910" cy="25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2272A5-D1C7-4C5E-9D6C-0A5646E6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6" y="1010033"/>
            <a:ext cx="7812608" cy="5427707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 bwMode="auto">
          <a:xfrm>
            <a:off x="2339628" y="-1563"/>
            <a:ext cx="6804372" cy="101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ВЫПОЛНЯЕМ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ПОСЛАНИЕ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ГУБЕРНАТОРА ТЮМЕНСКОЙ ОБЛАСТИ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2023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47664" y="3392996"/>
            <a:ext cx="6696744" cy="828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«КАЖДЫЙ </a:t>
            </a:r>
            <a:r>
              <a:rPr lang="ru-RU" b="1" dirty="0">
                <a:solidFill>
                  <a:schemeClr val="tx1"/>
                </a:solidFill>
              </a:rPr>
              <a:t>ШКОЛЬНИК ДОЛЖЕН ИДТИ В СПО И ПОЛУЧАТЬ ТАМ ПЕРВУЮ РАБОЧУЮ </a:t>
            </a:r>
            <a:r>
              <a:rPr lang="ru-RU" b="1" dirty="0" smtClean="0">
                <a:solidFill>
                  <a:schemeClr val="tx1"/>
                </a:solidFill>
              </a:rPr>
              <a:t>ПРОФЕССИЮ»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365104"/>
            <a:ext cx="6696744" cy="9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«КАЖДЫЙ </a:t>
            </a:r>
            <a:r>
              <a:rPr lang="ru-RU" b="1" dirty="0">
                <a:solidFill>
                  <a:schemeClr val="tx1"/>
                </a:solidFill>
              </a:rPr>
              <a:t>СТУДЕНТ ДОЛЖЕН УЧИТЬС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Я СОВМЕЩАЯ С РАБОТОЙ НА ПРОФИЛЬНОМ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ПРОИЗВОДСТВЕ»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409220"/>
            <a:ext cx="6696744" cy="9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«САМЫЙ </a:t>
            </a:r>
            <a:r>
              <a:rPr lang="ru-RU" b="1" dirty="0">
                <a:solidFill>
                  <a:schemeClr val="tx1"/>
                </a:solidFill>
              </a:rPr>
              <a:t>ЛУЧШИЙ СТУДЕНТ ВУЗА – ЭТО ВЫПУСКНИК ПРОФИЛЬНОГО </a:t>
            </a:r>
            <a:r>
              <a:rPr lang="ru-RU" b="1" dirty="0" smtClean="0">
                <a:solidFill>
                  <a:schemeClr val="tx1"/>
                </a:solidFill>
              </a:rPr>
              <a:t>ССУЗА»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2500"/>
            <a:ext cx="292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itle 3"/>
          <p:cNvSpPr txBox="1">
            <a:spLocks/>
          </p:cNvSpPr>
          <p:nvPr/>
        </p:nvSpPr>
        <p:spPr bwMode="auto">
          <a:xfrm>
            <a:off x="2339752" y="2420888"/>
            <a:ext cx="504056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СПАСИБО ЗА ВНИМАНИЕ!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 descr="набор элементы_curv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214313"/>
              <a:ext cx="1747838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041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Users\ipokryshkin\Pictures\Соглашение с сотрудником\Салмин А.П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61147"/>
            <a:ext cx="3960440" cy="5597793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68281" y="476672"/>
            <a:ext cx="341707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dirty="0"/>
              <a:t>Систематическая работа с </a:t>
            </a:r>
            <a:r>
              <a:rPr lang="ru-RU" sz="2600" b="1" dirty="0" smtClean="0"/>
              <a:t>СПО и ВПО и запуск Института </a:t>
            </a:r>
            <a:r>
              <a:rPr lang="ru-RU" sz="2600" b="1" dirty="0"/>
              <a:t>Наставничества в компании – личная инициатива </a:t>
            </a:r>
            <a:r>
              <a:rPr lang="ru-RU" sz="2600" b="1" dirty="0" smtClean="0"/>
              <a:t>президента </a:t>
            </a:r>
            <a:endParaRPr lang="ru-RU" sz="2600" b="1" dirty="0"/>
          </a:p>
          <a:p>
            <a:pPr algn="ctr"/>
            <a:r>
              <a:rPr lang="ru-RU" sz="2600" b="1" dirty="0"/>
              <a:t>ГК «Автоград</a:t>
            </a:r>
            <a:r>
              <a:rPr lang="ru-RU" sz="2600" b="1" dirty="0" smtClean="0"/>
              <a:t>»</a:t>
            </a:r>
            <a:br>
              <a:rPr lang="ru-RU" sz="2600" b="1" dirty="0" smtClean="0"/>
            </a:br>
            <a:r>
              <a:rPr lang="ru-RU" sz="2600" b="1" dirty="0" smtClean="0"/>
              <a:t>-</a:t>
            </a:r>
            <a:br>
              <a:rPr lang="ru-RU" sz="2600" b="1" dirty="0" smtClean="0"/>
            </a:br>
            <a:r>
              <a:rPr lang="ru-RU" sz="2600" b="1" dirty="0"/>
              <a:t>Салмина Алексея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Павловича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4629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44624"/>
            <a:ext cx="73804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КОГО МЫ ОБЫЧНО ИЩЕМ?</a:t>
            </a:r>
            <a:b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 ТЕКУЩИЕ ТРЕБОВАНИЯ К АВТОСЛЕСАРЮ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3878" y="5589240"/>
            <a:ext cx="58144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САМОСТОЯТЕЛЬНЫЙ И ОТВЕТСВЕННЫЙ </a:t>
            </a:r>
            <a:endParaRPr lang="ru-RU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3878" y="6021288"/>
            <a:ext cx="58144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ВОВЛЕЧЕННЫЙ В ПРОЦЕСС И ПЕРЕЖИВАЮЩИЙ ЗА ДЕЛО</a:t>
            </a:r>
            <a:endParaRPr lang="ru-RU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3878" y="6453336"/>
            <a:ext cx="58144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ИНИЦИАТИВНЫЙ И НАДЕЖНЫЙ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3878" y="5149292"/>
            <a:ext cx="58144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УРОВЕНЬ ПОДГОТОВКИ НЕ НИЖЕ ИНЖЕНЕРА</a:t>
            </a:r>
            <a:endParaRPr lang="ru-RU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878" y="4725144"/>
            <a:ext cx="58144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ШИРОКИЙ КРУГОЗОР И СПЕКТР ЗНАНИЙ</a:t>
            </a:r>
          </a:p>
        </p:txBody>
      </p:sp>
      <p:pic>
        <p:nvPicPr>
          <p:cNvPr id="12" name="Picture 2" descr="C:\Users\ipokryshkin\Pictures\железный человек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5"/>
          <a:stretch/>
        </p:blipFill>
        <p:spPr bwMode="auto">
          <a:xfrm>
            <a:off x="1853878" y="1053699"/>
            <a:ext cx="5814466" cy="35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ipokryshkin\Pictures\1\depositphotos_12630371-stock-photo-3d-business-man-showing-thumbs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7117517" y="701722"/>
            <a:ext cx="319523" cy="63904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3" y="35747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152003" y="66856"/>
            <a:ext cx="7380436" cy="69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СТРУКТУРА НАЙМА В ГК «АВТОГРАД»</a:t>
            </a:r>
          </a:p>
        </p:txBody>
      </p:sp>
      <p:pic>
        <p:nvPicPr>
          <p:cNvPr id="8" name="Picture 3" descr="C:\Users\ipokryshkin\Pictures\1\depositphotos_12630371-stock-photo-3d-business-man-showing-thumbs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1732197" y="673692"/>
            <a:ext cx="319523" cy="6390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6302" y="1303712"/>
            <a:ext cx="2064515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СЛУЖБА ПЕРСОНАЛА</a:t>
            </a:r>
          </a:p>
        </p:txBody>
      </p:sp>
      <p:pic>
        <p:nvPicPr>
          <p:cNvPr id="12" name="Picture 3" descr="C:\Users\ipokryshkin\Pictures\1\depositphotos_12630371-stock-photo-3d-business-man-showing-thumbs.jpg"/>
          <p:cNvPicPr>
            <a:picLocks noChangeAspect="1" noChangeArrowheads="1"/>
          </p:cNvPicPr>
          <p:nvPr/>
        </p:nvPicPr>
        <p:blipFill>
          <a:blip r:embed="rId3" cstate="print"/>
          <a:srcRect l="25000" r="25000"/>
          <a:stretch>
            <a:fillRect/>
          </a:stretch>
        </p:blipFill>
        <p:spPr bwMode="auto">
          <a:xfrm>
            <a:off x="4356434" y="673692"/>
            <a:ext cx="319523" cy="6390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84169" y="1303712"/>
            <a:ext cx="2448271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КОРПОРАТИВНЫЙ УЧЕБНЫЙ ЦЕНТР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873" y="1312738"/>
            <a:ext cx="2193218" cy="6480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САМОСТОЯТЕЛЬНЫЙ ПОИСК РУКОВОДИТЕЛЯМИ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763232" y="1991454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164289" y="1988840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355521" y="1997866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577" y="2276872"/>
            <a:ext cx="2260967" cy="463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БЕРЕМ ВСЕХ НА КАСТИНГ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84169" y="2276872"/>
            <a:ext cx="2448271" cy="463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ВЫРАЩИВАЕМ СПЕЦИАЛИСТА САМИ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7865" y="2285898"/>
            <a:ext cx="2304257" cy="463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ГОНЯЕМСЯ ЗА ЛУЧШИМИ ГОЛОВАМИ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1763688" y="6023902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7164745" y="6021288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355977" y="6030314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6033" y="6309320"/>
            <a:ext cx="2260967" cy="4639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НИЗКАЯ КОНВЕРСИЯ ОТБОРА 6%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84625" y="6309320"/>
            <a:ext cx="2448271" cy="4639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ВЫСОКАЯ КОНВЕРСИЯ ОТБОРА 84%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48321" y="6318346"/>
            <a:ext cx="2304257" cy="4639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НИЗКАЯ КОНВЕРСИЯ ОТБОРА 10%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1763231" y="2812513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7164288" y="2809899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4355520" y="281892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3097931"/>
            <a:ext cx="226096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ИЩЕМ ГОТОВЫХ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1. САЙТЫ ПО ПОИСКУ РАБОТЫ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2. ЛИЧНЫЕ ОБРАЩЕНИЯ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3. ЦЕНТР ЗАНЯТОСТИ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84168" y="3097931"/>
            <a:ext cx="2448271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ИЩЕМ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УЧЕНИКОВ СРЕДИ МОЛОДЕЖИ</a:t>
            </a: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1. СТУДЕНТЫ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2.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ВЫПУСКНИКИ</a:t>
            </a: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47864" y="3106957"/>
            <a:ext cx="230425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ИЩЕМ СУПЕРПРОФЕССИОНАЛОВ 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1. САЙТЫ ПО ПОИСКУ РАБОТЫ 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(ИЩЕМ ПРОФЕССИОНАЛОВ)</a:t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2. ЧЕРЕЗ ЗНАКОМЫХ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6033" y="5238226"/>
            <a:ext cx="77048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СТАНДАРТНЫЙ ОТСЕВ: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1. СЛУЖБА ЭКОНОМИЧЕСКОЙ БЕЗОПАСНОСТИ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2. СЛУЖБА КАДРОВОЙ БЕЗОПАСНОСТИ 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3. ПСИХОЛОГИЧЕСКИЙ ТЕСТИРОВАНИЕ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5576" y="4293086"/>
            <a:ext cx="7704856" cy="6140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СЛУЖБА ПЕРОСНАЛА: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ОРГАНИЗАЦИЯ КАСТИНГА И </a:t>
            </a:r>
            <a:b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КООРДИНАЦИЯ ПОСЛЕДОВАТЕЛЬНЫХ СОБЕСЕДОВАНИЙ СО ВСЕМИ СМЕЖНЫМИ СЛУЖБАМИ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1732654" y="404567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4325857" y="4043061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7133254" y="4043061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1732197" y="4981779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4325400" y="497916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7132797" y="4979165"/>
            <a:ext cx="288032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565151" y="10840"/>
            <a:ext cx="75003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УЧЕБНЫЙ ЦЕНТР ГК «АВТОГРАД» РЕАЛИЗУЕТ СЕМЬ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ШАГОВ СИСТЕМЫ РЕКРУТИНГА И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ТРУДОУСТРОЙСТВА МОЛОДЕЖИ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475" y="2620820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2: ОБУЧЕНИЕ ПРОФИЛЬНЫХ СТУДЕНТОВ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475" y="3052868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3: ОТБОР ОБУЧАЮЩИХСЯ И РЕКРУТИНГ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475" y="3484916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4: ПОДДЕРЖАНИЕ МОТИВАЦИИ КАДРОВОГО РЕЗЕРВА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475" y="2188772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1: ПРОФОРИЕНТАЦИОННАЯ РАБОТА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16964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5: РАЗВИТИЕ КАДРОВОГО РЕЗЕРВА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475" y="4365104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6: СОПРОВОЖДЕНИЕ ДО И ПОСЛЕ ТРУДОУСТРОЙСТВА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475" y="4797152"/>
            <a:ext cx="648072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7: РАЗВИТИЕ ИНСТИТУТА НАСТАВНИЧЕСТВА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2620820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470 </a:t>
            </a:r>
            <a:r>
              <a:rPr lang="ru-RU" sz="2000" b="1" dirty="0" smtClean="0">
                <a:solidFill>
                  <a:schemeClr val="bg1"/>
                </a:solidFill>
              </a:rPr>
              <a:t>студентов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3052868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116 сотрудников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3484916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 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2188772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5 000 школьников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5309" y="3916964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Базовая кафедра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4365104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35 работодателей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797152"/>
            <a:ext cx="2195735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Доп.компетенции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1 ШАГ: ПРОФОРИЕНТАЦИОННАЯ РАБОТА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3336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ТОТАЛЬНЫЕ </a:t>
            </a:r>
            <a:r>
              <a:rPr lang="ru-RU" sz="1600" b="1" dirty="0">
                <a:solidFill>
                  <a:schemeClr val="tx1"/>
                </a:solidFill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</a:rPr>
              <a:t>ОБ</a:t>
            </a:r>
            <a:r>
              <a:rPr lang="ru-RU" sz="1600" b="1" dirty="0">
                <a:solidFill>
                  <a:schemeClr val="tx1"/>
                </a:solidFill>
              </a:rPr>
              <a:t>Я</a:t>
            </a:r>
            <a:r>
              <a:rPr lang="ru-RU" sz="1600" b="1" dirty="0" smtClean="0">
                <a:solidFill>
                  <a:schemeClr val="tx1"/>
                </a:solidFill>
              </a:rPr>
              <a:t>ЗАТЕЛЬНЫЕ </a:t>
            </a:r>
            <a:r>
              <a:rPr lang="ru-RU" sz="1600" b="1" dirty="0">
                <a:solidFill>
                  <a:schemeClr val="tx1"/>
                </a:solidFill>
              </a:rPr>
              <a:t>ЭКСКУРСИИ СО ВСЕМИ ПРОФИЛЬНЫМИ </a:t>
            </a:r>
            <a:r>
              <a:rPr lang="ru-RU" sz="1600" b="1" dirty="0" smtClean="0">
                <a:solidFill>
                  <a:schemeClr val="tx1"/>
                </a:solidFill>
              </a:rPr>
              <a:t>ПЕРВОКУРСНИКАМИ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13388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ПРИГЛАШЕНИЕ </a:t>
            </a:r>
            <a:r>
              <a:rPr lang="ru-RU" sz="1600" b="1" dirty="0" smtClean="0">
                <a:solidFill>
                  <a:schemeClr val="tx1"/>
                </a:solidFill>
              </a:rPr>
              <a:t>ШКОЛЬНИКОВ В </a:t>
            </a:r>
            <a:r>
              <a:rPr lang="ru-RU" sz="1600" b="1" dirty="0">
                <a:solidFill>
                  <a:schemeClr val="tx1"/>
                </a:solidFill>
              </a:rPr>
              <a:t>КОЛЛЕДЖИ НА ПОЛУЧЕНИЕ ПЕРВОЙ </a:t>
            </a:r>
            <a:r>
              <a:rPr lang="ru-RU" sz="1600" b="1" dirty="0" smtClean="0">
                <a:solidFill>
                  <a:schemeClr val="tx1"/>
                </a:solidFill>
              </a:rPr>
              <a:t>РАБОЧЕЙ СПЕЦИАЛЬНОСТИ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3216"/>
            <a:ext cx="9144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СОВМЕСТНАЯ С ДЕПАРТАМЕНТОМ ОБРАЗОВАНИЯ И НАУКИ ТЮМЕНСКОЙ ОБЛАСТИ </a:t>
            </a:r>
            <a:r>
              <a:rPr lang="ru-RU" sz="1600" b="1" dirty="0" smtClean="0">
                <a:solidFill>
                  <a:schemeClr val="tx1"/>
                </a:solidFill>
              </a:rPr>
              <a:t>И ЦОПП ОРГАНИЗАЦИЯ </a:t>
            </a:r>
            <a:r>
              <a:rPr lang="ru-RU" sz="1600" b="1" dirty="0">
                <a:solidFill>
                  <a:schemeClr val="tx1"/>
                </a:solidFill>
              </a:rPr>
              <a:t>ЭКСКУРСИЙ </a:t>
            </a:r>
            <a:r>
              <a:rPr lang="ru-RU" sz="1600" b="1" dirty="0" smtClean="0">
                <a:solidFill>
                  <a:schemeClr val="tx1"/>
                </a:solidFill>
              </a:rPr>
              <a:t>СО </a:t>
            </a:r>
            <a:r>
              <a:rPr lang="ru-RU" sz="1600" b="1" dirty="0" smtClean="0">
                <a:solidFill>
                  <a:schemeClr val="tx1"/>
                </a:solidFill>
              </a:rPr>
              <a:t>ШКОЛЬНИКАМИ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ПРОЕКТЕ «БИЛЕТ В </a:t>
            </a:r>
            <a:r>
              <a:rPr lang="ru-RU" sz="1600" b="1" dirty="0" smtClean="0">
                <a:solidFill>
                  <a:schemeClr val="tx1"/>
                </a:solidFill>
              </a:rPr>
              <a:t>БУДУЩЕЕ» - </a:t>
            </a:r>
            <a:r>
              <a:rPr lang="ru-RU" sz="1600" b="1" dirty="0" smtClean="0">
                <a:solidFill>
                  <a:schemeClr val="tx1"/>
                </a:solidFill>
              </a:rPr>
              <a:t>5000 ЧЕЛ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ГОД!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ipokryshkin\Pictures\Экскур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4941168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УЧАСТИЕ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ОБЩЕСТВЕННОМ ДВИЖЕНИИ «ОТЦЫ РОССИИ» РАБОТА С ДОШКОЛЬНИКАМИ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043608" y="-27384"/>
            <a:ext cx="81003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>
                <a:solidFill>
                  <a:srgbClr val="C00000"/>
                </a:solidFill>
                <a:latin typeface="Impact" pitchFamily="34" charset="0"/>
              </a:rPr>
              <a:t>2 ШАГ: ОБУЧЕНИЕ ПРОФИЛЬНЫХ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СТУДЕНТОВ.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ВСТРАИВАНИЕ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В УЧЕБНЫЙ ПРОЦЕСС </a:t>
            </a:r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СПО И ВО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782" y="580526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ВОВЛЕЧЕНИЕ В ПРОЦЕСС ОБУЧЕНИЯ ЛУЧШИХ СПЕЦИАЛИСТОВ ОТРАСЛИ + 22 ЭКСПЕРТА В ГОД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782" y="4761148"/>
            <a:ext cx="8795318" cy="612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ТРУДОУСТРОЙСТВО </a:t>
            </a:r>
            <a:r>
              <a:rPr lang="ru-RU" sz="1600" b="1" dirty="0">
                <a:solidFill>
                  <a:schemeClr val="tx1"/>
                </a:solidFill>
              </a:rPr>
              <a:t>ТЕХНОЛОГОВ </a:t>
            </a:r>
            <a:r>
              <a:rPr lang="ru-RU" sz="1600" b="1" dirty="0" smtClean="0">
                <a:solidFill>
                  <a:schemeClr val="tx1"/>
                </a:solidFill>
              </a:rPr>
              <a:t>И ТОП-МЕНЕДЖЕРОВ В СПО И ВУЗЫ ПРЕПОДАВАТЕЛЯМИ ПО СОВМЕСТИТЕЛЬСТВУ В </a:t>
            </a:r>
            <a:r>
              <a:rPr lang="ru-RU" sz="1600" b="1" dirty="0" smtClean="0">
                <a:solidFill>
                  <a:schemeClr val="tx1"/>
                </a:solidFill>
              </a:rPr>
              <a:t>2024 – 2025 УЧЕБНОМ ГОДУ СОСТАВИТ - 12 ЧЕЛОВЕК!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782" y="5445224"/>
            <a:ext cx="879531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ОБУЧЕНИЕ ПРОФИЛЬНЫХ СТУДЕНТОВ СИЛАМИ СОТРУДНИКОВ АВТОГРАДА= 470 ЧЕЛ </a:t>
            </a:r>
            <a:r>
              <a:rPr lang="ru-RU" sz="1600" b="1" dirty="0">
                <a:solidFill>
                  <a:schemeClr val="tx1"/>
                </a:solidFill>
              </a:rPr>
              <a:t>ЗА 2023 </a:t>
            </a:r>
            <a:r>
              <a:rPr lang="ru-RU" sz="1600" b="1" dirty="0" smtClean="0">
                <a:solidFill>
                  <a:schemeClr val="tx1"/>
                </a:solidFill>
              </a:rPr>
              <a:t>ГОД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2013 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422108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202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год</a:t>
            </a:r>
            <a:endParaRPr lang="ru-RU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782" y="6165304"/>
            <a:ext cx="8795318" cy="619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УЧАСТИЕ В ОРГАНИЗАЦИИ И ПРОВЕДЕНИИ ДЕМОЭКЗАМЕНОВ И </a:t>
            </a:r>
            <a:r>
              <a:rPr lang="ru-RU" sz="1600" b="1" dirty="0">
                <a:solidFill>
                  <a:schemeClr val="tx1"/>
                </a:solidFill>
              </a:rPr>
              <a:t>КОНКУРСНОГО ДВИЖЕНИЯ </a:t>
            </a:r>
            <a:r>
              <a:rPr lang="ru-RU" sz="1600" b="1" dirty="0" smtClean="0">
                <a:solidFill>
                  <a:schemeClr val="tx1"/>
                </a:solidFill>
              </a:rPr>
              <a:t>«ПРОФЕССИОНАЛЫ» </a:t>
            </a:r>
            <a:r>
              <a:rPr lang="ru-RU" sz="1600" b="1" dirty="0" smtClean="0">
                <a:solidFill>
                  <a:schemeClr val="tx1"/>
                </a:solidFill>
              </a:rPr>
              <a:t>(50 </a:t>
            </a:r>
            <a:r>
              <a:rPr lang="ru-RU" sz="1600" b="1" dirty="0" smtClean="0">
                <a:solidFill>
                  <a:schemeClr val="tx1"/>
                </a:solidFill>
              </a:rPr>
              <a:t>ЭКСПЕРТОВ ДЕМОЭКЗАМЕНА ИЗ СОСТАВА НАСТАВНИКОВ АВТОГРАДА)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" name="Picture 2" descr="D:\УК\0\1 МОИ ОБЯЗАННОСТИ\Для Салмина Алексея Павловича\Взаимодействие с ВУЗами\Совместные проекты с Департаментом труда и занятости\WSR 5\WSR фото\IMG_2871.JPG"/>
          <p:cNvPicPr>
            <a:picLocks noChangeAspect="1" noChangeArrowheads="1"/>
          </p:cNvPicPr>
          <p:nvPr/>
        </p:nvPicPr>
        <p:blipFill rotWithShape="1">
          <a:blip r:embed="rId6" cstate="print"/>
          <a:srcRect l="13893" t="17688" r="10898" b="14192"/>
          <a:stretch/>
        </p:blipFill>
        <p:spPr bwMode="auto">
          <a:xfrm>
            <a:off x="107504" y="1124745"/>
            <a:ext cx="4424320" cy="3005604"/>
          </a:xfrm>
          <a:prstGeom prst="rect">
            <a:avLst/>
          </a:prstGeom>
          <a:noFill/>
        </p:spPr>
      </p:pic>
      <p:pic>
        <p:nvPicPr>
          <p:cNvPr id="20" name="Picture 2" descr="D:\УК\0\1 МОИ ОБЯЗАННОСТИ\Для Салмина Алексея Павловича\Взаимодействие с ВУЗами\Совместные проекты с Департаментом труда и занятости\WSR 5\WSR фото\IMG_2461.JPG"/>
          <p:cNvPicPr>
            <a:picLocks noChangeAspect="1" noChangeArrowheads="1"/>
          </p:cNvPicPr>
          <p:nvPr/>
        </p:nvPicPr>
        <p:blipFill rotWithShape="1">
          <a:blip r:embed="rId7" cstate="print"/>
          <a:srcRect l="5926" b="13169"/>
          <a:stretch/>
        </p:blipFill>
        <p:spPr bwMode="auto">
          <a:xfrm>
            <a:off x="4716016" y="1124744"/>
            <a:ext cx="4368801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2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"/>
            <a:ext cx="1565275" cy="62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набор элементы_curv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66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392613"/>
            <a:ext cx="43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763564" y="188640"/>
            <a:ext cx="73804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Impact" pitchFamily="34" charset="0"/>
              </a:rPr>
              <a:t>3 ШАГ: ОТБОР ОБУЧАЮЩИХСЯ И РЕКРУТИНГ</a:t>
            </a:r>
            <a:endParaRPr lang="ru-RU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021288"/>
            <a:ext cx="86765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ОБРАТНАЯ СВЯЗЬ ОТ СТУДЕНТА. </a:t>
            </a:r>
            <a:r>
              <a:rPr lang="ru-RU" sz="1600" b="1" dirty="0" smtClean="0">
                <a:solidFill>
                  <a:schemeClr val="tx1"/>
                </a:solidFill>
              </a:rPr>
              <a:t>ДАЕМ ВТОРОЙ ШАНС КАЖДОМУ, НО НЕ БОЛЕЕ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581340"/>
            <a:ext cx="86765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 КАЖДОГО ПРАКТИКАНТА ДВА МНЕНИЯ: ОТЗЫВ НАСТАВНИКА И ТЕХНОЛОГА/РУКОВОДИТЕЛЯ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157192"/>
            <a:ext cx="86765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 ВРЕМЯ ПРАКТИКИ КАЖДЫЙ СТУДЕНТ ЗАКРЕПЛЯЕТСЯ ЗА НАСТАВНИКОМ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ipokryshkin\Pictures\WSR\Студенты учатс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52" y="1509805"/>
            <a:ext cx="4054974" cy="2703315"/>
          </a:xfrm>
          <a:prstGeom prst="rect">
            <a:avLst/>
          </a:prstGeom>
          <a:noFill/>
        </p:spPr>
      </p:pic>
      <p:pic>
        <p:nvPicPr>
          <p:cNvPr id="19" name="Picture 2" descr="C:\Users\ipokryshkin\Pictures\WSR\Студенты спят 1.jpg"/>
          <p:cNvPicPr>
            <a:picLocks noChangeAspect="1" noChangeArrowheads="1"/>
          </p:cNvPicPr>
          <p:nvPr/>
        </p:nvPicPr>
        <p:blipFill>
          <a:blip r:embed="rId7" cstate="print"/>
          <a:srcRect l="13889" t="18519"/>
          <a:stretch>
            <a:fillRect/>
          </a:stretch>
        </p:blipFill>
        <p:spPr bwMode="auto">
          <a:xfrm>
            <a:off x="4752020" y="1509806"/>
            <a:ext cx="3852428" cy="2733981"/>
          </a:xfrm>
          <a:prstGeom prst="rect">
            <a:avLst/>
          </a:prstGeom>
          <a:noFill/>
        </p:spPr>
      </p:pic>
      <p:sp>
        <p:nvSpPr>
          <p:cNvPr id="20" name="Знак запрета 19"/>
          <p:cNvSpPr/>
          <p:nvPr/>
        </p:nvSpPr>
        <p:spPr>
          <a:xfrm>
            <a:off x="5040052" y="1291459"/>
            <a:ext cx="3081942" cy="3096343"/>
          </a:xfrm>
          <a:prstGeom prst="noSmoking">
            <a:avLst>
              <a:gd name="adj" fmla="val 8855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Tick-gree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147444"/>
            <a:ext cx="2903983" cy="336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4725144"/>
            <a:ext cx="86765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КОНТРОЛЬ МОТИВАЦИИ И РАБОТЫ СТУДЕНТОВ В ГРУППЕ. РЕКРУТИНГ ЛУЧШИХ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293096"/>
            <a:ext cx="86765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ОБРАТНАЯ СВЯЗЬ С ПРЕПОДАВАТЕЛЬСКИМ СОСТАВОМ ВУЗов И ССУЗов. ОТЗЫВЫ НА СТУДЕНТОВ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6453336"/>
            <a:ext cx="86765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ВСЮ ИНФОРМАЦИЮ ПО СТУДЕНТАМ КОНСОЛИДИРУЕМ НА ВНУТРЕННЕМ ПОРТАЛЕ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1475</Words>
  <Application>Microsoft Office PowerPoint</Application>
  <PresentationFormat>Экран (4:3)</PresentationFormat>
  <Paragraphs>227</Paragraphs>
  <Slides>28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подготовки к участию представителей Тюменской области по компетенции «Автомеханика» в мировом чемпионате по профессиональному мастерству по стандартам WorldSkills в 2019 году в г. Казани.</dc:title>
  <dc:creator>Степанова Людмила Николаевна</dc:creator>
  <cp:lastModifiedBy>Иван Покрышкин</cp:lastModifiedBy>
  <cp:revision>399</cp:revision>
  <dcterms:created xsi:type="dcterms:W3CDTF">2015-12-16T09:29:33Z</dcterms:created>
  <dcterms:modified xsi:type="dcterms:W3CDTF">2024-08-29T13:24:06Z</dcterms:modified>
</cp:coreProperties>
</file>