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8" r:id="rId3"/>
    <p:sldId id="287" r:id="rId4"/>
    <p:sldId id="315" r:id="rId5"/>
    <p:sldId id="313" r:id="rId6"/>
    <p:sldId id="314" r:id="rId7"/>
    <p:sldId id="312" r:id="rId8"/>
    <p:sldId id="31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71.jpeg"/><Relationship Id="rId1" Type="http://schemas.openxmlformats.org/officeDocument/2006/relationships/image" Target="../media/image61.jpeg"/><Relationship Id="rId6" Type="http://schemas.openxmlformats.org/officeDocument/2006/relationships/image" Target="../media/image111.jpeg"/><Relationship Id="rId5" Type="http://schemas.openxmlformats.org/officeDocument/2006/relationships/image" Target="../media/image101.jpeg"/><Relationship Id="rId4" Type="http://schemas.openxmlformats.org/officeDocument/2006/relationships/image" Target="../media/image9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1.jpeg"/><Relationship Id="rId1" Type="http://schemas.openxmlformats.org/officeDocument/2006/relationships/image" Target="../media/image121.jpeg"/><Relationship Id="rId6" Type="http://schemas.openxmlformats.org/officeDocument/2006/relationships/image" Target="../media/image171.jpeg"/><Relationship Id="rId5" Type="http://schemas.openxmlformats.org/officeDocument/2006/relationships/image" Target="../media/image161.jpeg"/><Relationship Id="rId4" Type="http://schemas.openxmlformats.org/officeDocument/2006/relationships/image" Target="../media/image1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1B640-1A79-4A5A-816D-1DEDF290A365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09DA30-3B6C-406B-A898-02ACBEFBF60B}" type="pres">
      <dgm:prSet presAssocID="{03C1B640-1A79-4A5A-816D-1DEDF290A36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80AE323A-BF5A-4836-8EB0-9F9B38D411AC}" type="presOf" srcId="{03C1B640-1A79-4A5A-816D-1DEDF290A365}" destId="{E309DA30-3B6C-406B-A898-02ACBEFBF60B}" srcOrd="0" destOrd="0" presId="urn:microsoft.com/office/officeart/2008/layout/BendingPictureBlock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1B640-1A79-4A5A-816D-1DEDF290A365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B5FC6-E76B-41AA-8036-B9141502917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Чемпионат Юные профессионалы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CCA9D-7084-49E5-BDCC-EDA79DEE4F3F}" type="parTrans" cxnId="{BFE7D93C-E700-49CC-8BF6-3F376CAE7FE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3EDB77-EDD8-4E90-932D-FCD61FCFC385}" type="sibTrans" cxnId="{BFE7D93C-E700-49CC-8BF6-3F376CAE7FE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E51BF-A708-437B-AF03-BF93AE88F638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Дни открытых дверей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69A980-7311-4D75-B787-60A6394E7FF1}" type="parTrans" cxnId="{213DCCFD-4324-43DE-853C-73035D79BD0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1628D-C016-41CE-9915-6F4F623CC25E}" type="sibTrans" cxnId="{213DCCFD-4324-43DE-853C-73035D79BD0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9DA30-3B6C-406B-A898-02ACBEFBF60B}" type="pres">
      <dgm:prSet presAssocID="{03C1B640-1A79-4A5A-816D-1DEDF290A36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AEE45CE-1520-498C-AAD7-A7983BAAB361}" type="pres">
      <dgm:prSet presAssocID="{EF6B5FC6-E76B-41AA-8036-B9141502917E}" presName="composite" presStyleCnt="0"/>
      <dgm:spPr/>
    </dgm:pt>
    <dgm:pt modelId="{1923CE77-4CAC-4A2A-9CE1-38BBCD12FAC4}" type="pres">
      <dgm:prSet presAssocID="{EF6B5FC6-E76B-41AA-8036-B9141502917E}" presName="rect1" presStyleLbl="bgImgPlace1" presStyleIdx="0" presStyleCnt="2" custScaleX="61167" custScaleY="65040" custLinFactNeighborX="-65685" custLinFactNeighborY="-2755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ru-RU"/>
        </a:p>
      </dgm:t>
    </dgm:pt>
    <dgm:pt modelId="{682AD101-4C80-43A1-BE79-E82FAB93EEC8}" type="pres">
      <dgm:prSet presAssocID="{EF6B5FC6-E76B-41AA-8036-B9141502917E}" presName="rect2" presStyleLbl="node1" presStyleIdx="0" presStyleCnt="2" custScaleX="57755" custScaleY="64594" custLinFactNeighborX="26104" custLinFactNeighborY="-16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AA211-C9E1-4FBB-89BB-9A025C6EACDB}" type="pres">
      <dgm:prSet presAssocID="{7D3EDB77-EDD8-4E90-932D-FCD61FCFC385}" presName="sibTrans" presStyleCnt="0"/>
      <dgm:spPr/>
    </dgm:pt>
    <dgm:pt modelId="{2684B6AA-2DBF-49F4-92D7-CDC856006E38}" type="pres">
      <dgm:prSet presAssocID="{ED7E51BF-A708-437B-AF03-BF93AE88F638}" presName="composite" presStyleCnt="0"/>
      <dgm:spPr/>
    </dgm:pt>
    <dgm:pt modelId="{9E748598-D805-4146-B122-C76D3BE5775A}" type="pres">
      <dgm:prSet presAssocID="{ED7E51BF-A708-437B-AF03-BF93AE88F638}" presName="rect1" presStyleLbl="bgImgPlace1" presStyleIdx="1" presStyleCnt="2" custScaleX="51422" custScaleY="44257" custLinFactNeighborX="19827" custLinFactNeighborY="3732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6132E926-AC11-427D-A376-C6CEA20B1AA0}" type="pres">
      <dgm:prSet presAssocID="{ED7E51BF-A708-437B-AF03-BF93AE88F638}" presName="rect2" presStyleLbl="node1" presStyleIdx="1" presStyleCnt="2" custScaleX="63716" custScaleY="48706" custLinFactNeighborX="84497" custLinFactNeighborY="48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976579-5112-4D33-9B4F-C9AC1012FAD2}" type="presOf" srcId="{EF6B5FC6-E76B-41AA-8036-B9141502917E}" destId="{682AD101-4C80-43A1-BE79-E82FAB93EEC8}" srcOrd="0" destOrd="0" presId="urn:microsoft.com/office/officeart/2008/layout/BendingPictureBlocks"/>
    <dgm:cxn modelId="{BFE7D93C-E700-49CC-8BF6-3F376CAE7FEA}" srcId="{03C1B640-1A79-4A5A-816D-1DEDF290A365}" destId="{EF6B5FC6-E76B-41AA-8036-B9141502917E}" srcOrd="0" destOrd="0" parTransId="{0B9CCA9D-7084-49E5-BDCC-EDA79DEE4F3F}" sibTransId="{7D3EDB77-EDD8-4E90-932D-FCD61FCFC385}"/>
    <dgm:cxn modelId="{F593FE87-12A7-4345-AA3B-5CF6329FA27E}" type="presOf" srcId="{ED7E51BF-A708-437B-AF03-BF93AE88F638}" destId="{6132E926-AC11-427D-A376-C6CEA20B1AA0}" srcOrd="0" destOrd="0" presId="urn:microsoft.com/office/officeart/2008/layout/BendingPictureBlocks"/>
    <dgm:cxn modelId="{213DCCFD-4324-43DE-853C-73035D79BD0D}" srcId="{03C1B640-1A79-4A5A-816D-1DEDF290A365}" destId="{ED7E51BF-A708-437B-AF03-BF93AE88F638}" srcOrd="1" destOrd="0" parTransId="{C969A980-7311-4D75-B787-60A6394E7FF1}" sibTransId="{E6F1628D-C016-41CE-9915-6F4F623CC25E}"/>
    <dgm:cxn modelId="{8BC2EC9F-19E7-4408-A153-AB54F30FE916}" type="presOf" srcId="{03C1B640-1A79-4A5A-816D-1DEDF290A365}" destId="{E309DA30-3B6C-406B-A898-02ACBEFBF60B}" srcOrd="0" destOrd="0" presId="urn:microsoft.com/office/officeart/2008/layout/BendingPictureBlocks"/>
    <dgm:cxn modelId="{D95B0331-64E1-4BF7-8D27-33743373F33B}" type="presParOf" srcId="{E309DA30-3B6C-406B-A898-02ACBEFBF60B}" destId="{9AEE45CE-1520-498C-AAD7-A7983BAAB361}" srcOrd="0" destOrd="0" presId="urn:microsoft.com/office/officeart/2008/layout/BendingPictureBlocks"/>
    <dgm:cxn modelId="{78B6243F-1ABD-4712-9F68-A1B35D58D9D9}" type="presParOf" srcId="{9AEE45CE-1520-498C-AAD7-A7983BAAB361}" destId="{1923CE77-4CAC-4A2A-9CE1-38BBCD12FAC4}" srcOrd="0" destOrd="0" presId="urn:microsoft.com/office/officeart/2008/layout/BendingPictureBlocks"/>
    <dgm:cxn modelId="{E48BAB22-A884-47C9-BA0D-EE5E5653634D}" type="presParOf" srcId="{9AEE45CE-1520-498C-AAD7-A7983BAAB361}" destId="{682AD101-4C80-43A1-BE79-E82FAB93EEC8}" srcOrd="1" destOrd="0" presId="urn:microsoft.com/office/officeart/2008/layout/BendingPictureBlocks"/>
    <dgm:cxn modelId="{DA99783F-BF41-4275-8E67-0122EDB9FBD8}" type="presParOf" srcId="{E309DA30-3B6C-406B-A898-02ACBEFBF60B}" destId="{9C7AA211-C9E1-4FBB-89BB-9A025C6EACDB}" srcOrd="1" destOrd="0" presId="urn:microsoft.com/office/officeart/2008/layout/BendingPictureBlocks"/>
    <dgm:cxn modelId="{3780EC8C-6895-4DDB-A577-54C6931D31F2}" type="presParOf" srcId="{E309DA30-3B6C-406B-A898-02ACBEFBF60B}" destId="{2684B6AA-2DBF-49F4-92D7-CDC856006E38}" srcOrd="2" destOrd="0" presId="urn:microsoft.com/office/officeart/2008/layout/BendingPictureBlocks"/>
    <dgm:cxn modelId="{548052F7-E970-4C29-8A53-D59ABEEA7800}" type="presParOf" srcId="{2684B6AA-2DBF-49F4-92D7-CDC856006E38}" destId="{9E748598-D805-4146-B122-C76D3BE5775A}" srcOrd="0" destOrd="0" presId="urn:microsoft.com/office/officeart/2008/layout/BendingPictureBlocks"/>
    <dgm:cxn modelId="{174ECAA1-ABC8-4312-AAD2-D00C546EA0DF}" type="presParOf" srcId="{2684B6AA-2DBF-49F4-92D7-CDC856006E38}" destId="{6132E926-AC11-427D-A376-C6CEA20B1AA0}" srcOrd="1" destOrd="0" presId="urn:microsoft.com/office/officeart/2008/layout/BendingPictureBlocks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95D2B-8426-4814-96DF-6AA4170DA997}">
      <dsp:nvSpPr>
        <dsp:cNvPr id="0" name=""/>
        <dsp:cNvSpPr/>
      </dsp:nvSpPr>
      <dsp:spPr>
        <a:xfrm>
          <a:off x="845959" y="0"/>
          <a:ext cx="9587537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97DE0-D249-424A-AF87-6FE6B6C5A9C8}">
      <dsp:nvSpPr>
        <dsp:cNvPr id="0" name=""/>
        <dsp:cNvSpPr/>
      </dsp:nvSpPr>
      <dsp:spPr>
        <a:xfrm>
          <a:off x="27251" y="1628352"/>
          <a:ext cx="3383836" cy="216746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Контингент</a:t>
          </a:r>
          <a:r>
            <a:rPr lang="ru-RU" sz="28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Тюменская область - 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Челябинская область – 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Курганская область – 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ЯНАО - 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058" y="1734159"/>
        <a:ext cx="3172222" cy="1955852"/>
      </dsp:txXfrm>
    </dsp:sp>
    <dsp:sp modelId="{18A4A016-F5F8-4A73-87DA-F2E39E1B6DD8}">
      <dsp:nvSpPr>
        <dsp:cNvPr id="0" name=""/>
        <dsp:cNvSpPr/>
      </dsp:nvSpPr>
      <dsp:spPr>
        <a:xfrm>
          <a:off x="3947809" y="1625600"/>
          <a:ext cx="3383836" cy="2167466"/>
        </a:xfrm>
        <a:prstGeom prst="round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Целевое обучение: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Богданович - 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Сухой Лог -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3616" y="1731407"/>
        <a:ext cx="3172222" cy="1955852"/>
      </dsp:txXfrm>
    </dsp:sp>
    <dsp:sp modelId="{79BBC11F-9F93-4487-99E8-B035F40387B3}">
      <dsp:nvSpPr>
        <dsp:cNvPr id="0" name=""/>
        <dsp:cNvSpPr/>
      </dsp:nvSpPr>
      <dsp:spPr>
        <a:xfrm>
          <a:off x="7895619" y="1625600"/>
          <a:ext cx="3383836" cy="2167466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Трудоустройство за последние 3 года: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Трудоустроено: 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трудоустроено по специальности: 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73,5%</a:t>
          </a:r>
          <a:endParaRPr lang="ru-RU" sz="1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01426" y="1731407"/>
        <a:ext cx="3172222" cy="195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911F1-7B64-4487-9DB4-A1EE75439525}">
      <dsp:nvSpPr>
        <dsp:cNvPr id="0" name=""/>
        <dsp:cNvSpPr/>
      </dsp:nvSpPr>
      <dsp:spPr>
        <a:xfrm>
          <a:off x="1503340" y="322578"/>
          <a:ext cx="2071884" cy="174260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1083C-0007-4C6E-B6EA-35F7153691A5}">
      <dsp:nvSpPr>
        <dsp:cNvPr id="0" name=""/>
        <dsp:cNvSpPr/>
      </dsp:nvSpPr>
      <dsp:spPr>
        <a:xfrm>
          <a:off x="731489" y="1055137"/>
          <a:ext cx="1122887" cy="1122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Билет в будущее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1489" y="1055137"/>
        <a:ext cx="1122887" cy="1122887"/>
      </dsp:txXfrm>
    </dsp:sp>
    <dsp:sp modelId="{1923CE77-4CAC-4A2A-9CE1-38BBCD12FAC4}">
      <dsp:nvSpPr>
        <dsp:cNvPr id="0" name=""/>
        <dsp:cNvSpPr/>
      </dsp:nvSpPr>
      <dsp:spPr>
        <a:xfrm>
          <a:off x="4892598" y="228253"/>
          <a:ext cx="2676688" cy="194657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AD101-4C80-43A1-BE79-E82FAB93EEC8}">
      <dsp:nvSpPr>
        <dsp:cNvPr id="0" name=""/>
        <dsp:cNvSpPr/>
      </dsp:nvSpPr>
      <dsp:spPr>
        <a:xfrm>
          <a:off x="3939145" y="976134"/>
          <a:ext cx="2090894" cy="1296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Профориентационный минимум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9145" y="976134"/>
        <a:ext cx="2090894" cy="1296216"/>
      </dsp:txXfrm>
    </dsp:sp>
    <dsp:sp modelId="{2657AAA4-3163-413D-B2FF-FBEC2CE9C740}">
      <dsp:nvSpPr>
        <dsp:cNvPr id="0" name=""/>
        <dsp:cNvSpPr/>
      </dsp:nvSpPr>
      <dsp:spPr>
        <a:xfrm>
          <a:off x="8948460" y="300194"/>
          <a:ext cx="2071884" cy="174260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8E0ED-EF4E-4090-B7EF-D5378422689A}">
      <dsp:nvSpPr>
        <dsp:cNvPr id="0" name=""/>
        <dsp:cNvSpPr/>
      </dsp:nvSpPr>
      <dsp:spPr>
        <a:xfrm>
          <a:off x="7933207" y="987983"/>
          <a:ext cx="1609692" cy="1212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Психолого-педагогический класс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33207" y="987983"/>
        <a:ext cx="1609692" cy="1212426"/>
      </dsp:txXfrm>
    </dsp:sp>
    <dsp:sp modelId="{C4D4CB73-BFBB-4679-8631-C98CA5829D39}">
      <dsp:nvSpPr>
        <dsp:cNvPr id="0" name=""/>
        <dsp:cNvSpPr/>
      </dsp:nvSpPr>
      <dsp:spPr>
        <a:xfrm>
          <a:off x="1763161" y="2587897"/>
          <a:ext cx="2071884" cy="174260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948ED-30CD-4DDE-A3D8-D076E57B6EAA}">
      <dsp:nvSpPr>
        <dsp:cNvPr id="0" name=""/>
        <dsp:cNvSpPr/>
      </dsp:nvSpPr>
      <dsp:spPr>
        <a:xfrm>
          <a:off x="828806" y="3327143"/>
          <a:ext cx="1447895" cy="1109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ПРОФстарт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8806" y="3327143"/>
        <a:ext cx="1447895" cy="1109513"/>
      </dsp:txXfrm>
    </dsp:sp>
    <dsp:sp modelId="{68553D41-417F-43C9-8CD5-81647BE3BB4D}">
      <dsp:nvSpPr>
        <dsp:cNvPr id="0" name=""/>
        <dsp:cNvSpPr/>
      </dsp:nvSpPr>
      <dsp:spPr>
        <a:xfrm>
          <a:off x="5351857" y="2586224"/>
          <a:ext cx="2071884" cy="174260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3C4F2-6AFD-4DB8-9822-C422E9915A4E}">
      <dsp:nvSpPr>
        <dsp:cNvPr id="0" name=""/>
        <dsp:cNvSpPr/>
      </dsp:nvSpPr>
      <dsp:spPr>
        <a:xfrm>
          <a:off x="4198966" y="3322124"/>
          <a:ext cx="1884968" cy="1116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Амбассадоры профессионалитета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8966" y="3322124"/>
        <a:ext cx="1884968" cy="1116206"/>
      </dsp:txXfrm>
    </dsp:sp>
    <dsp:sp modelId="{9E748598-D805-4146-B122-C76D3BE5775A}">
      <dsp:nvSpPr>
        <dsp:cNvPr id="0" name=""/>
        <dsp:cNvSpPr/>
      </dsp:nvSpPr>
      <dsp:spPr>
        <a:xfrm>
          <a:off x="8886200" y="2587897"/>
          <a:ext cx="2071884" cy="1742602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2E926-AC11-427D-A376-C6CEA20B1AA0}">
      <dsp:nvSpPr>
        <dsp:cNvPr id="0" name=""/>
        <dsp:cNvSpPr/>
      </dsp:nvSpPr>
      <dsp:spPr>
        <a:xfrm>
          <a:off x="7787662" y="3327143"/>
          <a:ext cx="1706148" cy="1109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Медиацентр ПРОнас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87662" y="3327143"/>
        <a:ext cx="1706148" cy="1109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911F1-7B64-4487-9DB4-A1EE75439525}">
      <dsp:nvSpPr>
        <dsp:cNvPr id="0" name=""/>
        <dsp:cNvSpPr/>
      </dsp:nvSpPr>
      <dsp:spPr>
        <a:xfrm>
          <a:off x="1002581" y="385768"/>
          <a:ext cx="2860650" cy="16231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1083C-0007-4C6E-B6EA-35F7153691A5}">
      <dsp:nvSpPr>
        <dsp:cNvPr id="0" name=""/>
        <dsp:cNvSpPr/>
      </dsp:nvSpPr>
      <dsp:spPr>
        <a:xfrm>
          <a:off x="692644" y="1041102"/>
          <a:ext cx="1045915" cy="1045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Детская академия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644" y="1041102"/>
        <a:ext cx="1045915" cy="1045915"/>
      </dsp:txXfrm>
    </dsp:sp>
    <dsp:sp modelId="{1923CE77-4CAC-4A2A-9CE1-38BBCD12FAC4}">
      <dsp:nvSpPr>
        <dsp:cNvPr id="0" name=""/>
        <dsp:cNvSpPr/>
      </dsp:nvSpPr>
      <dsp:spPr>
        <a:xfrm>
          <a:off x="4886598" y="227144"/>
          <a:ext cx="2350994" cy="188421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AD101-4C80-43A1-BE79-E82FAB93EEC8}">
      <dsp:nvSpPr>
        <dsp:cNvPr id="0" name=""/>
        <dsp:cNvSpPr/>
      </dsp:nvSpPr>
      <dsp:spPr>
        <a:xfrm>
          <a:off x="4145816" y="907326"/>
          <a:ext cx="1510730" cy="1311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Чемпионат Юные профессионалы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5816" y="907326"/>
        <a:ext cx="1510730" cy="1311305"/>
      </dsp:txXfrm>
    </dsp:sp>
    <dsp:sp modelId="{2657AAA4-3163-413D-B2FF-FBEC2CE9C740}">
      <dsp:nvSpPr>
        <dsp:cNvPr id="0" name=""/>
        <dsp:cNvSpPr/>
      </dsp:nvSpPr>
      <dsp:spPr>
        <a:xfrm>
          <a:off x="8323707" y="229079"/>
          <a:ext cx="2537013" cy="18820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8E0ED-EF4E-4090-B7EF-D5378422689A}">
      <dsp:nvSpPr>
        <dsp:cNvPr id="0" name=""/>
        <dsp:cNvSpPr/>
      </dsp:nvSpPr>
      <dsp:spPr>
        <a:xfrm>
          <a:off x="7576567" y="910987"/>
          <a:ext cx="1709464" cy="13057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 туризм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76567" y="910987"/>
        <a:ext cx="1709464" cy="1305710"/>
      </dsp:txXfrm>
    </dsp:sp>
    <dsp:sp modelId="{C4D4CB73-BFBB-4679-8631-C98CA5829D39}">
      <dsp:nvSpPr>
        <dsp:cNvPr id="0" name=""/>
        <dsp:cNvSpPr/>
      </dsp:nvSpPr>
      <dsp:spPr>
        <a:xfrm>
          <a:off x="1309276" y="2510990"/>
          <a:ext cx="2634837" cy="192844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948ED-30CD-4DDE-A3D8-D076E57B6EAA}">
      <dsp:nvSpPr>
        <dsp:cNvPr id="0" name=""/>
        <dsp:cNvSpPr/>
      </dsp:nvSpPr>
      <dsp:spPr>
        <a:xfrm>
          <a:off x="942823" y="3345983"/>
          <a:ext cx="1045915" cy="1045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 одного дня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823" y="3345983"/>
        <a:ext cx="1045915" cy="1045915"/>
      </dsp:txXfrm>
    </dsp:sp>
    <dsp:sp modelId="{68553D41-417F-43C9-8CD5-81647BE3BB4D}">
      <dsp:nvSpPr>
        <dsp:cNvPr id="0" name=""/>
        <dsp:cNvSpPr/>
      </dsp:nvSpPr>
      <dsp:spPr>
        <a:xfrm>
          <a:off x="4798560" y="2554821"/>
          <a:ext cx="2446830" cy="179431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3C4F2-6AFD-4DB8-9822-C422E9915A4E}">
      <dsp:nvSpPr>
        <dsp:cNvPr id="0" name=""/>
        <dsp:cNvSpPr/>
      </dsp:nvSpPr>
      <dsp:spPr>
        <a:xfrm>
          <a:off x="4283088" y="3295797"/>
          <a:ext cx="1155945" cy="1099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Телемосты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3088" y="3295797"/>
        <a:ext cx="1155945" cy="1099811"/>
      </dsp:txXfrm>
    </dsp:sp>
    <dsp:sp modelId="{9E748598-D805-4146-B122-C76D3BE5775A}">
      <dsp:nvSpPr>
        <dsp:cNvPr id="0" name=""/>
        <dsp:cNvSpPr/>
      </dsp:nvSpPr>
      <dsp:spPr>
        <a:xfrm>
          <a:off x="7958585" y="2570105"/>
          <a:ext cx="2684608" cy="1787072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2E926-AC11-427D-A376-C6CEA20B1AA0}">
      <dsp:nvSpPr>
        <dsp:cNvPr id="0" name=""/>
        <dsp:cNvSpPr/>
      </dsp:nvSpPr>
      <dsp:spPr>
        <a:xfrm>
          <a:off x="7584365" y="3334409"/>
          <a:ext cx="1045915" cy="1045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Дни открытых дверей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4365" y="3334409"/>
        <a:ext cx="1045915" cy="10459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E43A5-3EE3-44EC-99B7-90A056388B07}">
      <dsp:nvSpPr>
        <dsp:cNvPr id="0" name=""/>
        <dsp:cNvSpPr/>
      </dsp:nvSpPr>
      <dsp:spPr>
        <a:xfrm>
          <a:off x="1165" y="1680"/>
          <a:ext cx="10151864" cy="124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ПРОФЕССИОНАЛИТЕТ</a:t>
          </a:r>
          <a:endParaRPr lang="ru-RU" sz="5400" kern="1200" dirty="0"/>
        </a:p>
      </dsp:txBody>
      <dsp:txXfrm>
        <a:off x="37497" y="38012"/>
        <a:ext cx="10079200" cy="1167797"/>
      </dsp:txXfrm>
    </dsp:sp>
    <dsp:sp modelId="{CFA2F31A-9CB3-4654-B3EE-D99E6B5473DF}">
      <dsp:nvSpPr>
        <dsp:cNvPr id="0" name=""/>
        <dsp:cNvSpPr/>
      </dsp:nvSpPr>
      <dsp:spPr>
        <a:xfrm>
          <a:off x="1165" y="1415397"/>
          <a:ext cx="3315756" cy="124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Практическая подготовка</a:t>
          </a:r>
          <a:endParaRPr lang="ru-RU" sz="3200" kern="1200" dirty="0"/>
        </a:p>
      </dsp:txBody>
      <dsp:txXfrm>
        <a:off x="37497" y="1451729"/>
        <a:ext cx="3243092" cy="1167797"/>
      </dsp:txXfrm>
    </dsp:sp>
    <dsp:sp modelId="{D8190157-8326-4A95-9CBF-ED31DB5220C2}">
      <dsp:nvSpPr>
        <dsp:cNvPr id="0" name=""/>
        <dsp:cNvSpPr/>
      </dsp:nvSpPr>
      <dsp:spPr>
        <a:xfrm>
          <a:off x="1165" y="2829115"/>
          <a:ext cx="1623778" cy="124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Демография </a:t>
          </a:r>
          <a:endParaRPr lang="ru-RU" sz="1500" kern="1200" dirty="0"/>
        </a:p>
      </dsp:txBody>
      <dsp:txXfrm>
        <a:off x="37497" y="2865447"/>
        <a:ext cx="1551114" cy="1167797"/>
      </dsp:txXfrm>
    </dsp:sp>
    <dsp:sp modelId="{612A6E71-9A05-44BE-A1BF-8A7A25161854}">
      <dsp:nvSpPr>
        <dsp:cNvPr id="0" name=""/>
        <dsp:cNvSpPr/>
      </dsp:nvSpPr>
      <dsp:spPr>
        <a:xfrm>
          <a:off x="1693142" y="2829115"/>
          <a:ext cx="1623778" cy="124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Эксперты ГИА и </a:t>
          </a:r>
          <a:r>
            <a:rPr lang="ru-RU" sz="1500" kern="1200" dirty="0" err="1" smtClean="0"/>
            <a:t>дем.экзаменов</a:t>
          </a:r>
          <a:endParaRPr lang="ru-RU" sz="1500" kern="1200" dirty="0"/>
        </a:p>
      </dsp:txBody>
      <dsp:txXfrm>
        <a:off x="1729474" y="2865447"/>
        <a:ext cx="1551114" cy="1167797"/>
      </dsp:txXfrm>
    </dsp:sp>
    <dsp:sp modelId="{98165FFD-2931-4567-B551-9A321AB88691}">
      <dsp:nvSpPr>
        <dsp:cNvPr id="0" name=""/>
        <dsp:cNvSpPr/>
      </dsp:nvSpPr>
      <dsp:spPr>
        <a:xfrm>
          <a:off x="3453318" y="1415397"/>
          <a:ext cx="6699711" cy="124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Повышение квалификации и переподготовка</a:t>
          </a:r>
          <a:endParaRPr lang="ru-RU" sz="3200" kern="1200" dirty="0"/>
        </a:p>
      </dsp:txBody>
      <dsp:txXfrm>
        <a:off x="3489650" y="1451729"/>
        <a:ext cx="6627047" cy="1167797"/>
      </dsp:txXfrm>
    </dsp:sp>
    <dsp:sp modelId="{92381FD5-2D48-4884-B274-6306A317D20D}">
      <dsp:nvSpPr>
        <dsp:cNvPr id="0" name=""/>
        <dsp:cNvSpPr/>
      </dsp:nvSpPr>
      <dsp:spPr>
        <a:xfrm>
          <a:off x="3453318" y="2829115"/>
          <a:ext cx="1623778" cy="124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Педагогический туризм</a:t>
          </a:r>
          <a:endParaRPr lang="ru-RU" sz="1500" kern="1200" dirty="0"/>
        </a:p>
      </dsp:txBody>
      <dsp:txXfrm>
        <a:off x="3489650" y="2865447"/>
        <a:ext cx="1551114" cy="1167797"/>
      </dsp:txXfrm>
    </dsp:sp>
    <dsp:sp modelId="{1423088F-1C1B-4C73-894A-0AA1FECBFB6A}">
      <dsp:nvSpPr>
        <dsp:cNvPr id="0" name=""/>
        <dsp:cNvSpPr/>
      </dsp:nvSpPr>
      <dsp:spPr>
        <a:xfrm>
          <a:off x="5145296" y="2829115"/>
          <a:ext cx="1623778" cy="124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Целевое обучение</a:t>
          </a:r>
          <a:endParaRPr lang="ru-RU" sz="1500" kern="1200" dirty="0"/>
        </a:p>
      </dsp:txBody>
      <dsp:txXfrm>
        <a:off x="5181628" y="2865447"/>
        <a:ext cx="1551114" cy="1167797"/>
      </dsp:txXfrm>
    </dsp:sp>
    <dsp:sp modelId="{E12DC820-8882-4D0B-BF73-2A027A2ACB23}">
      <dsp:nvSpPr>
        <dsp:cNvPr id="0" name=""/>
        <dsp:cNvSpPr/>
      </dsp:nvSpPr>
      <dsp:spPr>
        <a:xfrm>
          <a:off x="6837273" y="2829115"/>
          <a:ext cx="1623778" cy="124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Наставничество</a:t>
          </a:r>
          <a:endParaRPr lang="ru-RU" sz="1500" kern="1200" dirty="0"/>
        </a:p>
      </dsp:txBody>
      <dsp:txXfrm>
        <a:off x="6873605" y="2865447"/>
        <a:ext cx="1551114" cy="1167797"/>
      </dsp:txXfrm>
    </dsp:sp>
    <dsp:sp modelId="{F6F18EBE-30AB-4009-A953-F1FCE761DCC2}">
      <dsp:nvSpPr>
        <dsp:cNvPr id="0" name=""/>
        <dsp:cNvSpPr/>
      </dsp:nvSpPr>
      <dsp:spPr>
        <a:xfrm>
          <a:off x="8529251" y="2829115"/>
          <a:ext cx="1623778" cy="124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Диалог с профессионалом</a:t>
          </a:r>
          <a:endParaRPr lang="ru-RU" sz="1500" kern="1200" dirty="0"/>
        </a:p>
      </dsp:txBody>
      <dsp:txXfrm>
        <a:off x="8565583" y="2865447"/>
        <a:ext cx="1551114" cy="1167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2869E-C40E-41BD-8D49-43737343FEBA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D5E40-EFD5-4BE6-A852-34A85CAF5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930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D5E40-EFD5-4BE6-A852-34A85CAF5A3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656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D5E40-EFD5-4BE6-A852-34A85CAF5A3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656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D5E40-EFD5-4BE6-A852-34A85CAF5A3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605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D5E40-EFD5-4BE6-A852-34A85CAF5A3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125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00E-BEBD-4D8E-98EE-EC51C28D7CA6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5190-004F-410C-A7E0-687F95BB9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50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00E-BEBD-4D8E-98EE-EC51C28D7CA6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5190-004F-410C-A7E0-687F95BB9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335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00E-BEBD-4D8E-98EE-EC51C28D7CA6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5190-004F-410C-A7E0-687F95BB9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38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00E-BEBD-4D8E-98EE-EC51C28D7CA6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5190-004F-410C-A7E0-687F95BB9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520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00E-BEBD-4D8E-98EE-EC51C28D7CA6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5190-004F-410C-A7E0-687F95BB9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815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00E-BEBD-4D8E-98EE-EC51C28D7CA6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5190-004F-410C-A7E0-687F95BB9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796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00E-BEBD-4D8E-98EE-EC51C28D7CA6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5190-004F-410C-A7E0-687F95BB9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480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00E-BEBD-4D8E-98EE-EC51C28D7CA6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5190-004F-410C-A7E0-687F95BB9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59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00E-BEBD-4D8E-98EE-EC51C28D7CA6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5190-004F-410C-A7E0-687F95BB9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571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00E-BEBD-4D8E-98EE-EC51C28D7CA6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5190-004F-410C-A7E0-687F95BB9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719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200E-BEBD-4D8E-98EE-EC51C28D7CA6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5190-004F-410C-A7E0-687F95BB9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608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200E-BEBD-4D8E-98EE-EC51C28D7CA6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5190-004F-410C-A7E0-687F95BB9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2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jpeg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13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5.jpeg"/><Relationship Id="rId7" Type="http://schemas.openxmlformats.org/officeDocument/2006/relationships/diagramLayout" Target="../diagrams/layout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3497" y="5721790"/>
            <a:ext cx="8531441" cy="90491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Взаимодействие с работодателями как основной механизм развития профессиональных компетенций специальностей педагогического профиля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ГАПОУ СО «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КУПедК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Каменск-Уральский городской округ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70C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5" y="2223436"/>
            <a:ext cx="3000247" cy="3749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79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645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063"/>
            <a:ext cx="1832198" cy="153815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5331" y="3126377"/>
            <a:ext cx="9689719" cy="3091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6337" y="1748589"/>
            <a:ext cx="6649452" cy="1347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</a:rPr>
              <a:t>Создание условий для профессионального и карьерного развития студентов колледжа в соответствии с личностно-профессиональными наклонностями и потребностями рынка труда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5747" y="3358836"/>
            <a:ext cx="2390274" cy="2544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Задача 1.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</a:t>
            </a:r>
            <a:r>
              <a:rPr lang="ru-RU" sz="1400" dirty="0" smtClean="0">
                <a:solidFill>
                  <a:schemeClr val="tx1"/>
                </a:solidFill>
              </a:rPr>
              <a:t>мероприятий по поддержке профессионального и карьерного развития студентов колледжа в соответствии с личностно-профессиональными наклонностями и потребностями рынка труда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2906" y="3358836"/>
            <a:ext cx="2390274" cy="2544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Задача 2.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участия обучающихся в мероприятиях, реализуемых совместно с партнерами, по вопросам формирования профессиональных </a:t>
            </a:r>
            <a:r>
              <a:rPr lang="ru-RU" sz="1400" dirty="0" smtClean="0">
                <a:solidFill>
                  <a:schemeClr val="tx1"/>
                </a:solidFill>
              </a:rPr>
              <a:t>компетенций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4126" y="3349782"/>
            <a:ext cx="2390274" cy="2537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Задача 3.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Взаимодействие с работодателями в рамках реализации образовательных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88740" y="3331675"/>
            <a:ext cx="2390274" cy="2555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Задача 4.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Взаимодействие с работодателями в рамках реализации мероприятий, направленных на развитие </a:t>
            </a:r>
            <a:r>
              <a:rPr lang="ru-RU" sz="1400" dirty="0" err="1" smtClean="0">
                <a:solidFill>
                  <a:schemeClr val="tx1"/>
                </a:solidFill>
              </a:rPr>
              <a:t>допрофессиональных</a:t>
            </a:r>
            <a:r>
              <a:rPr lang="ru-RU" sz="1400" dirty="0" smtClean="0">
                <a:solidFill>
                  <a:schemeClr val="tx1"/>
                </a:solidFill>
              </a:rPr>
              <a:t> компетенций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4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32"/>
            <a:ext cx="12192001" cy="68645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063"/>
            <a:ext cx="1832198" cy="153815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5331" y="3126377"/>
            <a:ext cx="9689719" cy="3091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96" y="833181"/>
            <a:ext cx="8808606" cy="112295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Взаимодействие колледжа с работодателями, их объединениями, органами местного самоуправления  в целях повышения уровня информированности студентов и выпускников о состоянии и тенденциях рынка труда, обеспечения максимальной возможности их трудоустройства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37631024"/>
              </p:ext>
            </p:extLst>
          </p:nvPr>
        </p:nvGraphicFramePr>
        <p:xfrm>
          <a:off x="3938258" y="2046083"/>
          <a:ext cx="3684760" cy="2534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89826" y="3828108"/>
            <a:ext cx="1783532" cy="125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Школа молодого педагога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Пользователь\Desktop\Конкурс ЦЗН\фото\photo_2024-02-08_20-35-52 (2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1655" y="4744016"/>
            <a:ext cx="3938255" cy="177221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7848" y="2735918"/>
            <a:ext cx="3141522" cy="2234434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dgm="http://schemas.openxmlformats.org/drawingml/2006/diagram" xmlns:a14="http://schemas.microsoft.com/office/drawing/2010/main" xmlns="" xmlns:lc="http://schemas.openxmlformats.org/drawingml/2006/lockedCanvas" val="0"/>
                </a:ext>
              </a:extLst>
            </a:blip>
            <a:srcRect/>
            <a:stretch>
              <a:fillRect l="-44000" r="-4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6" name="Picture 8" descr="C:\Users\Пользователь\Desktop\Конкурс ЦЗН\фото\5ETIZHJ6T2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01614" y="3761300"/>
            <a:ext cx="3609315" cy="270698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9850171" y="2758290"/>
            <a:ext cx="2097386" cy="125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Итоги производственной практики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9132" y="4988460"/>
            <a:ext cx="1783532" cy="125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Урок от профессионала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2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45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063"/>
            <a:ext cx="1832198" cy="153815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5331" y="3126377"/>
            <a:ext cx="9689719" cy="3091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96" y="833181"/>
            <a:ext cx="8808606" cy="112295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Взаимодействие колледжа с работодателями, их объединениями, органами местного самоуправления  в целях повышения уровня информированности студентов и выпускников о состоянии и тенденциях рынка труда, обеспечения максимальной возможности их трудоустройства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101" name="Picture 5" descr="C:\Users\Пользователь\Desktop\Конкурс ЦЗН\фото\1ehJ2pyTD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802" y="3992214"/>
            <a:ext cx="4767546" cy="2670728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Конкурс ЦЗН\фото\aMAp2MH0G5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6084" y="1997044"/>
            <a:ext cx="3197884" cy="239841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34977" y="3268302"/>
            <a:ext cx="1783532" cy="125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Встречи с успешными выпускниками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3" name="Picture 7" descr="C:\Users\Пользователь\Desktop\Конкурс ЦЗН\фото\eHU6FmP_p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8162" y="2149971"/>
            <a:ext cx="4369444" cy="196625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0292279" y="3954857"/>
            <a:ext cx="1783532" cy="125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Участие работодателей с разработке и реализации ОП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5" name="Picture 9" descr="C:\Users\Пользователь\Desktop\Конкурс ЦЗН\фото\UhxrFqLHBV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69529" y="4198669"/>
            <a:ext cx="4352641" cy="195868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8452917" y="5266101"/>
            <a:ext cx="1783532" cy="125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Участие работодателей в ГИА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2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32"/>
            <a:ext cx="12192001" cy="68645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4770" y="2815628"/>
            <a:ext cx="6889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Реализация целевой модели наставничества «работодатель-студент» с целью ознакомления с рабочим местом и с особенностями работы в конкретной образовательной организации</a:t>
            </a:r>
            <a:endParaRPr lang="ru-RU" dirty="0"/>
          </a:p>
        </p:txBody>
      </p:sp>
      <p:pic>
        <p:nvPicPr>
          <p:cNvPr id="1026" name="Picture 2" descr="C:\Users\Пользователь\Desktop\Конкурс ЦЗН\фото\Безымянный (2)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4044" y="1952940"/>
            <a:ext cx="3564046" cy="200477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063"/>
            <a:ext cx="1832198" cy="153815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5331" y="3126377"/>
            <a:ext cx="9689719" cy="3091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184" y="737723"/>
            <a:ext cx="7487217" cy="123044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Организация мероприятий по поддержке профессионального и карьерного развития молодежи, развитию профессиональных компетенций в соответствии с личностно-профессиональными интересами и потребностями рынка труда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769544" y="2960483"/>
            <a:ext cx="497941" cy="579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31410" y="4552385"/>
            <a:ext cx="497941" cy="5794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6660" y="4463358"/>
            <a:ext cx="7007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Организация и проведение социально-психологических тренингов с обучающимися по вопросам подготовки к адаптации к профессиональной деятельности</a:t>
            </a:r>
            <a:endParaRPr lang="ru-RU" dirty="0"/>
          </a:p>
        </p:txBody>
      </p:sp>
      <p:pic>
        <p:nvPicPr>
          <p:cNvPr id="1027" name="Picture 3" descr="C:\Users\Пользователь\Desktop\Конкурс ЦЗН\фото\photo_2024-02-08_20-29-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4226" y="4209863"/>
            <a:ext cx="3557001" cy="2000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62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75694" y="4658104"/>
            <a:ext cx="2071884" cy="174260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dgm="http://schemas.openxmlformats.org/drawingml/2006/diagram" xmlns:a14="http://schemas.microsoft.com/office/drawing/2010/main" xmlns="" xmlns:lc="http://schemas.openxmlformats.org/drawingml/2006/lockedCanvas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45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016"/>
            <a:ext cx="1832198" cy="153815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5331" y="3126377"/>
            <a:ext cx="9689719" cy="3091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897199066"/>
              </p:ext>
            </p:extLst>
          </p:nvPr>
        </p:nvGraphicFramePr>
        <p:xfrm>
          <a:off x="490589" y="2046499"/>
          <a:ext cx="11553365" cy="466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91696" y="833181"/>
            <a:ext cx="8808606" cy="1122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Реализация мероприятий по профессиональной ориентации обучающихся общеобразовательных организаций «Шаг в профессию»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46472" y="1951118"/>
            <a:ext cx="2915216" cy="254845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dgm="http://schemas.openxmlformats.org/drawingml/2006/diagram" xmlns:a14="http://schemas.microsoft.com/office/drawing/2010/main" xmlns="" xmlns:lc="http://schemas.openxmlformats.org/drawingml/2006/lockedCanvas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10"/>
          <p:cNvSpPr/>
          <p:nvPr/>
        </p:nvSpPr>
        <p:spPr>
          <a:xfrm>
            <a:off x="4574667" y="4414740"/>
            <a:ext cx="2559464" cy="2194289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dgm="http://schemas.openxmlformats.org/drawingml/2006/diagram" xmlns:a14="http://schemas.microsoft.com/office/drawing/2010/main" xmlns="" xmlns:lc="http://schemas.openxmlformats.org/drawingml/2006/lockedCanvas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7677337" y="3784349"/>
            <a:ext cx="1430447" cy="1113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ПрофСтарт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65144" y="5744424"/>
            <a:ext cx="1430447" cy="1113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Билет в будущее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Конкурс ЦЗН\фото\2024-08-20_16-15-1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13569" y="2127566"/>
            <a:ext cx="3935237" cy="2213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23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2"/>
            <a:ext cx="12192001" cy="68645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063"/>
            <a:ext cx="1832198" cy="153815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5331" y="3126377"/>
            <a:ext cx="9689719" cy="3091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57326" y="1012354"/>
            <a:ext cx="9160329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Результаты </a:t>
            </a:r>
            <a:r>
              <a:rPr lang="ru-RU" sz="2800" b="1" dirty="0" smtClean="0">
                <a:solidFill>
                  <a:srgbClr val="002060"/>
                </a:solidFill>
              </a:rPr>
              <a:t>практики</a:t>
            </a:r>
            <a:endParaRPr lang="ru-RU" sz="2800" b="1" cap="all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3821" y="2073244"/>
            <a:ext cx="101036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40</a:t>
            </a:r>
            <a:r>
              <a:rPr lang="ru-RU" dirty="0" smtClean="0">
                <a:solidFill>
                  <a:srgbClr val="002060"/>
                </a:solidFill>
              </a:rPr>
              <a:t>% студентов 3-4 курса являются наставляемыми в рамках реализации модели «работодатель-студент»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100</a:t>
            </a:r>
            <a:r>
              <a:rPr lang="ru-RU" dirty="0" smtClean="0">
                <a:solidFill>
                  <a:srgbClr val="002060"/>
                </a:solidFill>
              </a:rPr>
              <a:t>% студентов 3-4 курса очной формы обучения приняли участие в тренингах, направленных на формирование навыков поведения при трудоустройстве.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50</a:t>
            </a:r>
            <a:r>
              <a:rPr lang="ru-RU" dirty="0" smtClean="0">
                <a:solidFill>
                  <a:srgbClr val="002060"/>
                </a:solidFill>
              </a:rPr>
              <a:t>% студентов 4 курса вовлечены в реализацию проекта «Школа молодого педагога» 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10</a:t>
            </a:r>
            <a:r>
              <a:rPr lang="ru-RU" dirty="0" smtClean="0">
                <a:solidFill>
                  <a:srgbClr val="002060"/>
                </a:solidFill>
              </a:rPr>
              <a:t>% студентов обучаются по договорам о целевой подготовке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100</a:t>
            </a:r>
            <a:r>
              <a:rPr lang="ru-RU" dirty="0" smtClean="0">
                <a:solidFill>
                  <a:srgbClr val="002060"/>
                </a:solidFill>
              </a:rPr>
              <a:t>% студентов принимают участие в мероприятиях по итогам производственной практики.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100</a:t>
            </a:r>
            <a:r>
              <a:rPr lang="ru-RU" dirty="0" smtClean="0">
                <a:solidFill>
                  <a:srgbClr val="002060"/>
                </a:solidFill>
              </a:rPr>
              <a:t>% студентов посещают встречи с успешными выпускниками.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100</a:t>
            </a:r>
            <a:r>
              <a:rPr lang="ru-RU" dirty="0" smtClean="0">
                <a:solidFill>
                  <a:srgbClr val="002060"/>
                </a:solidFill>
              </a:rPr>
              <a:t>% студентов колледжа посетили мероприятия «Урок от профессионала».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Ежегодно организовано </a:t>
            </a:r>
            <a:r>
              <a:rPr lang="ru-RU" dirty="0" smtClean="0">
                <a:solidFill>
                  <a:srgbClr val="002060"/>
                </a:solidFill>
              </a:rPr>
              <a:t>и проведено 5-7 «дней открытых дверей», участие  в которых приняло от 150 до 200 школьников.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Организованы </a:t>
            </a:r>
            <a:r>
              <a:rPr lang="ru-RU" dirty="0" smtClean="0">
                <a:solidFill>
                  <a:srgbClr val="002060"/>
                </a:solidFill>
              </a:rPr>
              <a:t>и проведены профессиональные пробы для школьников 6-9 классов.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30 </a:t>
            </a:r>
            <a:r>
              <a:rPr lang="ru-RU" dirty="0" smtClean="0">
                <a:solidFill>
                  <a:srgbClr val="002060"/>
                </a:solidFill>
              </a:rPr>
              <a:t>детей приняли участие в Окружном чемпионате для обучающихся школ и дошкольных образовательных организаций «Юные профессионалы».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9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2"/>
            <a:ext cx="12192001" cy="68645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063"/>
            <a:ext cx="1832198" cy="153815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5331" y="3126377"/>
            <a:ext cx="9689719" cy="3091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30989" y="1104522"/>
            <a:ext cx="6426183" cy="11156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Публикации о практике</a:t>
            </a:r>
            <a:endParaRPr lang="ru-RU" sz="2800" b="1" cap="all" dirty="0">
              <a:solidFill>
                <a:srgbClr val="002060"/>
              </a:solidFill>
            </a:endParaRPr>
          </a:p>
        </p:txBody>
      </p:sp>
      <p:pic>
        <p:nvPicPr>
          <p:cNvPr id="5128" name="Picture 8" descr="http://qrcoder.ru/code/?https%3A%2F%2Fkupedc.ru%2Fnews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2047" y="4902843"/>
            <a:ext cx="1579437" cy="15794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20570" y="2064190"/>
            <a:ext cx="4744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Информационное обеспечение мероприятий практики осуществляется на официальном сайте колледжа и группе </a:t>
            </a:r>
            <a:r>
              <a:rPr lang="ru-RU" dirty="0" err="1" smtClean="0"/>
              <a:t>Вк</a:t>
            </a:r>
            <a:endParaRPr lang="ru-RU" dirty="0"/>
          </a:p>
        </p:txBody>
      </p:sp>
      <p:pic>
        <p:nvPicPr>
          <p:cNvPr id="5130" name="Picture 10" descr="C:\Users\Пользователь\Downloads\2024-08-21_09-55-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641" y="3114390"/>
            <a:ext cx="4485936" cy="2305381"/>
          </a:xfrm>
          <a:prstGeom prst="rect">
            <a:avLst/>
          </a:prstGeom>
          <a:noFill/>
        </p:spPr>
      </p:pic>
      <p:pic>
        <p:nvPicPr>
          <p:cNvPr id="5124" name="Picture 4" descr="http://qrcoder.ru/code/?https%3A%2F%2Fvk.com%2Fkupedc_professionalitet&amp;4&amp;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4374" y="5033757"/>
            <a:ext cx="1511897" cy="1511897"/>
          </a:xfrm>
          <a:prstGeom prst="rect">
            <a:avLst/>
          </a:prstGeom>
          <a:noFill/>
        </p:spPr>
      </p:pic>
      <p:pic>
        <p:nvPicPr>
          <p:cNvPr id="5131" name="Picture 11" descr="C:\Users\Пользователь\Downloads\2024-08-21_09-55-5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2114" y="1944700"/>
            <a:ext cx="4831344" cy="2951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29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424</Words>
  <Application>Microsoft Office PowerPoint</Application>
  <PresentationFormat>Произвольный</PresentationFormat>
  <Paragraphs>43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Взаимодействие с работодателями как основной механизм развития профессиональных компетенций специальностей педагогического профиля  ГАПОУ СО «КУПедК» Каменск-Уральский городской округ </vt:lpstr>
      <vt:lpstr>Слайд 2</vt:lpstr>
      <vt:lpstr>Взаимодействие колледжа с работодателями, их объединениями, органами местного самоуправления  в целях повышения уровня информированности студентов и выпускников о состоянии и тенденциях рынка труда, обеспечения максимальной возможности их трудоустройства</vt:lpstr>
      <vt:lpstr>Взаимодействие колледжа с работодателями, их объединениями, органами местного самоуправления  в целях повышения уровня информированности студентов и выпускников о состоянии и тенденциях рынка труда, обеспечения максимальной возможности их трудоустройства</vt:lpstr>
      <vt:lpstr>Организация мероприятий по поддержке профессионального и карьерного развития молодежи, развитию профессиональных компетенций в соответствии с личностно-профессиональными интересами и потребностями рынка труда</vt:lpstr>
      <vt:lpstr>Реализация мероприятий по профессиональной ориентации обучающихся общеобразовательных организаций «Шаг в профессию»</vt:lpstr>
      <vt:lpstr>Результаты практики</vt:lpstr>
      <vt:lpstr>Публикации о практике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педсовет 2022</dc:title>
  <dc:creator>ГБОУ СПО СО КУПедК</dc:creator>
  <cp:lastModifiedBy>Пользователь</cp:lastModifiedBy>
  <cp:revision>162</cp:revision>
  <dcterms:created xsi:type="dcterms:W3CDTF">2022-12-20T06:13:07Z</dcterms:created>
  <dcterms:modified xsi:type="dcterms:W3CDTF">2024-08-21T04:57:39Z</dcterms:modified>
</cp:coreProperties>
</file>