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72" r:id="rId9"/>
    <p:sldId id="269" r:id="rId10"/>
    <p:sldId id="270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87" autoAdjust="0"/>
  </p:normalViewPr>
  <p:slideViewPr>
    <p:cSldViewPr>
      <p:cViewPr varScale="1">
        <p:scale>
          <a:sx n="85" d="100"/>
          <a:sy n="85" d="100"/>
        </p:scale>
        <p:origin x="79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4604841061536E-2"/>
          <c:y val="0.18249044457499985"/>
          <c:w val="0.9277800865169632"/>
          <c:h val="0.6626987449963688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500</c:v>
                </c:pt>
                <c:pt idx="1">
                  <c:v>400</c:v>
                </c:pt>
                <c:pt idx="2">
                  <c:v>326</c:v>
                </c:pt>
                <c:pt idx="3">
                  <c:v>200</c:v>
                </c:pt>
                <c:pt idx="4">
                  <c:v>200</c:v>
                </c:pt>
                <c:pt idx="5">
                  <c:v>190</c:v>
                </c:pt>
                <c:pt idx="6">
                  <c:v>190</c:v>
                </c:pt>
                <c:pt idx="7">
                  <c:v>424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D-4602-ABB4-C89FF950ABB0}"/>
            </c:ext>
          </c:extLst>
        </c:ser>
        <c:ser>
          <c:idx val="2"/>
          <c:order val="1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A8CD-4602-ABB4-C89FF950AB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6603615"/>
        <c:axId val="1256604031"/>
      </c:barChart>
      <c:catAx>
        <c:axId val="125660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6604031"/>
        <c:crosses val="autoZero"/>
        <c:auto val="1"/>
        <c:lblAlgn val="ctr"/>
        <c:lblOffset val="100"/>
        <c:noMultiLvlLbl val="0"/>
      </c:catAx>
      <c:valAx>
        <c:axId val="125660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66036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F5B4-D253-41A8-8E97-626B7A0CAB4F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D7F01-F97C-4706-9D6A-167C3095D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D7F01-F97C-4706-9D6A-167C3095D1C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0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2AA3-71C7-438C-95C8-3F2769C2990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80BB-3D4F-4ED9-AB65-A1A5352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feed?section=search&amp;q=%23%D0%9E%D1%82%D1%80%D1%8F%D0%B4%D0%B3%D0%BB%D0%B0%D0%B2%D1%8B%D1%87%D1%83%D1%81%D0%BE%D0%B2%D0%BE%D0%B92024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riznaysa_chus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vk.com/kyltyracg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rt_residence_dkzh" TargetMode="External"/><Relationship Id="rId11" Type="http://schemas.openxmlformats.org/officeDocument/2006/relationships/hyperlink" Target="https://vk.com/chusteh" TargetMode="External"/><Relationship Id="rId5" Type="http://schemas.openxmlformats.org/officeDocument/2006/relationships/hyperlink" Target="https://vk.com/molodezhka_chus" TargetMode="External"/><Relationship Id="rId10" Type="http://schemas.openxmlformats.org/officeDocument/2006/relationships/hyperlink" Target="https://vk.com/obrazovanie.chus" TargetMode="External"/><Relationship Id="rId4" Type="http://schemas.openxmlformats.org/officeDocument/2006/relationships/hyperlink" Target="https://vk.com/molodeg_chusovoi" TargetMode="External"/><Relationship Id="rId9" Type="http://schemas.openxmlformats.org/officeDocument/2006/relationships/hyperlink" Target="https://vk.com/glavachus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molodezhka_chus?w=wall-27630523_15025" TargetMode="External"/><Relationship Id="rId18" Type="http://schemas.openxmlformats.org/officeDocument/2006/relationships/hyperlink" Target="https://vk.com/molodezhka_chus?w=wall-27630523_14927" TargetMode="External"/><Relationship Id="rId26" Type="http://schemas.openxmlformats.org/officeDocument/2006/relationships/hyperlink" Target="https://vk.com/molodezhka_chus?w=wall-27630523_14672" TargetMode="External"/><Relationship Id="rId39" Type="http://schemas.openxmlformats.org/officeDocument/2006/relationships/hyperlink" Target="https://vk.com/glavachus?w=wall-85617966_158080" TargetMode="External"/><Relationship Id="rId21" Type="http://schemas.openxmlformats.org/officeDocument/2006/relationships/hyperlink" Target="https://vk.com/molodezhka_chus?w=wall-27630523_14883" TargetMode="External"/><Relationship Id="rId34" Type="http://schemas.openxmlformats.org/officeDocument/2006/relationships/hyperlink" Target="https://vk.com/chus_musey?w=wall-82009096_11366" TargetMode="External"/><Relationship Id="rId42" Type="http://schemas.openxmlformats.org/officeDocument/2006/relationships/hyperlink" Target="https://vk.com/obrazovanie.chus?w=wall-142462812_3174" TargetMode="External"/><Relationship Id="rId47" Type="http://schemas.openxmlformats.org/officeDocument/2006/relationships/hyperlink" Target="https://vk.com/chusteh?w=wall-48710910_5775" TargetMode="External"/><Relationship Id="rId7" Type="http://schemas.openxmlformats.org/officeDocument/2006/relationships/hyperlink" Target="https://vk.com/molodeg_chusovoi?w=wall-137977599_8161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s://vk.com/molodezhka_chus?w=wall-27630523_14987" TargetMode="External"/><Relationship Id="rId29" Type="http://schemas.openxmlformats.org/officeDocument/2006/relationships/hyperlink" Target="https://vk.com/art_residence_dkzh?w=wall-205087715_11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molodeg_chusovoi?w=wall-137977599_8165" TargetMode="External"/><Relationship Id="rId11" Type="http://schemas.openxmlformats.org/officeDocument/2006/relationships/hyperlink" Target="https://vk.com/molodezhka_chus?w=wall-27630523_15081" TargetMode="External"/><Relationship Id="rId24" Type="http://schemas.openxmlformats.org/officeDocument/2006/relationships/hyperlink" Target="https://vk.com/molodezhka_chus?w=wall-27630523_14849" TargetMode="External"/><Relationship Id="rId32" Type="http://schemas.openxmlformats.org/officeDocument/2006/relationships/hyperlink" Target="https://vk.com/art_residence_dkzh?w=wall-205087715_955" TargetMode="External"/><Relationship Id="rId37" Type="http://schemas.openxmlformats.org/officeDocument/2006/relationships/hyperlink" Target="https://vk.com/glavachus?w=wall-85617966_160765" TargetMode="External"/><Relationship Id="rId40" Type="http://schemas.openxmlformats.org/officeDocument/2006/relationships/hyperlink" Target="https://vk.com/glavachus?w=wall-85617966_157928" TargetMode="External"/><Relationship Id="rId45" Type="http://schemas.openxmlformats.org/officeDocument/2006/relationships/hyperlink" Target="https://vk.com/chusteh?w=wall-48710910_5788" TargetMode="External"/><Relationship Id="rId5" Type="http://schemas.openxmlformats.org/officeDocument/2006/relationships/hyperlink" Target="https://vk.com/molodeg_chusovoi?w=wall-137977599_8206" TargetMode="External"/><Relationship Id="rId15" Type="http://schemas.openxmlformats.org/officeDocument/2006/relationships/hyperlink" Target="https://vk.com/molodezhka_chus?w=wall-27630523_15017" TargetMode="External"/><Relationship Id="rId23" Type="http://schemas.openxmlformats.org/officeDocument/2006/relationships/hyperlink" Target="https://vk.com/molodezhka_chus?w=wall-27630523_14852" TargetMode="External"/><Relationship Id="rId28" Type="http://schemas.openxmlformats.org/officeDocument/2006/relationships/hyperlink" Target="https://vk.com/art_residence_dkzh?w=wall-205087715_1191" TargetMode="External"/><Relationship Id="rId36" Type="http://schemas.openxmlformats.org/officeDocument/2006/relationships/hyperlink" Target="https://vk.com/glavachus?w=wall-85617966_161013" TargetMode="External"/><Relationship Id="rId10" Type="http://schemas.openxmlformats.org/officeDocument/2006/relationships/hyperlink" Target="https://vk.com/molodezhka_chus?w=wall-27630523_15115" TargetMode="External"/><Relationship Id="rId19" Type="http://schemas.openxmlformats.org/officeDocument/2006/relationships/hyperlink" Target="https://vk.com/molodezhka_chus?w=wall-27630523_14909" TargetMode="External"/><Relationship Id="rId31" Type="http://schemas.openxmlformats.org/officeDocument/2006/relationships/hyperlink" Target="https://vk.com/art_residence_dkzh?w=wall-205087715_975" TargetMode="External"/><Relationship Id="rId44" Type="http://schemas.openxmlformats.org/officeDocument/2006/relationships/hyperlink" Target="https://vk.com/obrazovanie.chus?w=wall-142462812_2859" TargetMode="External"/><Relationship Id="rId4" Type="http://schemas.openxmlformats.org/officeDocument/2006/relationships/hyperlink" Target="https://vk.com/molodeg_chusovoi?w=wall-137977599_8240" TargetMode="External"/><Relationship Id="rId9" Type="http://schemas.openxmlformats.org/officeDocument/2006/relationships/hyperlink" Target="https://vk.com/molodezhka_chus?w=wall-27630523_15153" TargetMode="External"/><Relationship Id="rId14" Type="http://schemas.openxmlformats.org/officeDocument/2006/relationships/hyperlink" Target="https://vk.com/molodezhka_chus?w=wall-27630523_15019" TargetMode="External"/><Relationship Id="rId22" Type="http://schemas.openxmlformats.org/officeDocument/2006/relationships/hyperlink" Target="https://vk.com/molodezhka_chus?w=wall-27630523_14858" TargetMode="External"/><Relationship Id="rId27" Type="http://schemas.openxmlformats.org/officeDocument/2006/relationships/hyperlink" Target="https://vk.com/art_residence_dkzh?w=wall-205087715_1251" TargetMode="External"/><Relationship Id="rId30" Type="http://schemas.openxmlformats.org/officeDocument/2006/relationships/hyperlink" Target="https://vk.com/art_residence_dkzh?w=wall-205087715_1140" TargetMode="External"/><Relationship Id="rId35" Type="http://schemas.openxmlformats.org/officeDocument/2006/relationships/hyperlink" Target="https://vk.com/glavachus?w=wall-85617966_161367" TargetMode="External"/><Relationship Id="rId43" Type="http://schemas.openxmlformats.org/officeDocument/2006/relationships/hyperlink" Target="https://vk.com/obrazovanie.chus?w=wall-142462812_3008" TargetMode="External"/><Relationship Id="rId8" Type="http://schemas.openxmlformats.org/officeDocument/2006/relationships/hyperlink" Target="https://vk.com/molodeg_chusovoi?w=wall-137977599_7954" TargetMode="External"/><Relationship Id="rId3" Type="http://schemas.openxmlformats.org/officeDocument/2006/relationships/image" Target="../media/image30.jpeg"/><Relationship Id="rId12" Type="http://schemas.openxmlformats.org/officeDocument/2006/relationships/hyperlink" Target="https://vk.com/molodezhka_chus?w=wall-27630523_15054" TargetMode="External"/><Relationship Id="rId17" Type="http://schemas.openxmlformats.org/officeDocument/2006/relationships/hyperlink" Target="https://vk.com/molodezhka_chus?w=wall-27630523_14956" TargetMode="External"/><Relationship Id="rId25" Type="http://schemas.openxmlformats.org/officeDocument/2006/relationships/hyperlink" Target="https://vk.com/molodezhka_chus?w=wall-27630523_14844" TargetMode="External"/><Relationship Id="rId33" Type="http://schemas.openxmlformats.org/officeDocument/2006/relationships/hyperlink" Target="https://vk.com/chus_musey?w=wall-82009096_11432" TargetMode="External"/><Relationship Id="rId38" Type="http://schemas.openxmlformats.org/officeDocument/2006/relationships/hyperlink" Target="https://vk.com/glavachus?w=wall-85617966_159713" TargetMode="External"/><Relationship Id="rId46" Type="http://schemas.openxmlformats.org/officeDocument/2006/relationships/hyperlink" Target="https://vk.com/chusteh?w=wall-48710910_5779" TargetMode="External"/><Relationship Id="rId20" Type="http://schemas.openxmlformats.org/officeDocument/2006/relationships/hyperlink" Target="https://vk.com/molodezhka_chus?w=wall-27630523_14907" TargetMode="External"/><Relationship Id="rId41" Type="http://schemas.openxmlformats.org/officeDocument/2006/relationships/hyperlink" Target="https://vk.com/glavachus?w=wall-85617966_15656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504D5-1B61-47E6-A9D1-3932B469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124" y="-2235374"/>
            <a:ext cx="3805275" cy="6804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9C62AE-E1F1-40D3-B7E2-1AB9FE804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1" y="246241"/>
            <a:ext cx="3744416" cy="157347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3FB8CF-ED57-4108-95D9-B3C8B92D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51" y="260226"/>
            <a:ext cx="1554229" cy="15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ADAE01-8CFC-4419-8A74-1E6C5D7A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0" y="246240"/>
            <a:ext cx="1287553" cy="15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87D76A-4A7B-4714-8C59-C0FF1B4FE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38" y="246240"/>
            <a:ext cx="1098888" cy="156821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8866D5-EE24-4042-94A1-D42B18C234CC}"/>
              </a:ext>
            </a:extLst>
          </p:cNvPr>
          <p:cNvSpPr/>
          <p:nvPr/>
        </p:nvSpPr>
        <p:spPr>
          <a:xfrm>
            <a:off x="1763688" y="2168302"/>
            <a:ext cx="5976665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«Молодежный центр»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A7AED3-F2BC-4D63-8656-001BDDB90C1F}"/>
              </a:ext>
            </a:extLst>
          </p:cNvPr>
          <p:cNvSpPr/>
          <p:nvPr/>
        </p:nvSpPr>
        <p:spPr>
          <a:xfrm>
            <a:off x="467544" y="3717032"/>
            <a:ext cx="8352928" cy="2664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«МОЛОДЕЖНАЯ АКЦИЯ ОТРЯД ГЛАВЫ»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 ГРАЖДАН В ВОЗРАСТЕ ОТ 14 ДО 18 ЛЕТ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РЕАЛИЗАЦИИ: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ЧУСОВСКОЙ ГОРОДСКОЙ ОКРУГ          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1712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5B6CC-1FEE-43B1-94D2-C403DAB7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3E8E59A-55B0-47B5-9B7C-9BD880F07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9" y="4852611"/>
            <a:ext cx="3212617" cy="1788080"/>
          </a:xfr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C41E5309-7349-49DF-A222-1DD2ED691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BA80F8-EDAD-47A9-B90D-64A9BE7E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17" y="179312"/>
            <a:ext cx="822104" cy="8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F075F8-25DC-4578-B4E6-262AA261DD60}"/>
              </a:ext>
            </a:extLst>
          </p:cNvPr>
          <p:cNvSpPr/>
          <p:nvPr/>
        </p:nvSpPr>
        <p:spPr>
          <a:xfrm>
            <a:off x="2329408" y="514877"/>
            <a:ext cx="5626968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ТИРАЖИРОВАНИЯ ПРАКТИКИ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АКЦИЯ «ОТРЯД ГЛАВЫ»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805216-4B92-4105-B715-87961D446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4" y="1197666"/>
            <a:ext cx="1501974" cy="20026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88F507-9421-4069-827F-BEB784FCEBEE}"/>
              </a:ext>
            </a:extLst>
          </p:cNvPr>
          <p:cNvSpPr/>
          <p:nvPr/>
        </p:nvSpPr>
        <p:spPr>
          <a:xfrm>
            <a:off x="3583808" y="1833831"/>
            <a:ext cx="5328592" cy="48105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-Чусовской городской округ готов поделиться данной практикой со всеми муниципалитетами, так как практику считаем доступной, успешной и эффективной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«Молодёжный центр» регулярно  снимает небольшие трендовые видеоролики  с участниками акции с хештегом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Отрядглавы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чусовой2024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размещает их на всех популярных молодежных платформах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-Каждую неделю в социальных сетях выкладывается информация о проведении акции «Отряд главы» с видами работ, выполняемыми участниками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-Участники акции «Отряд главы» участвуя в общественно-полезных работах обязательно надевают жилетки с надписью «Команда Чусового», тем самым рекламируя данное мероприятие.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-Чусовской телеканал Союз ТВ ежегодно освещает молодежную акцию «Отряд главы» беря интервью как у специалистов Молодежного центра, так и у участников акции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C2D960-D46B-4417-80E8-60F2918B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9" y="3317371"/>
            <a:ext cx="3212617" cy="14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4C076-ACD9-46E4-B254-6C20608B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B7616-DFB1-4C1E-8219-5783A0D2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EF06BDD-34F6-403D-9181-EC7FB093C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7F8E1BB-FDC6-4AAF-BC68-E18FA2DB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17" y="179312"/>
            <a:ext cx="822104" cy="8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04D22B-A580-458E-9D26-3FBFA9709149}"/>
              </a:ext>
            </a:extLst>
          </p:cNvPr>
          <p:cNvSpPr/>
          <p:nvPr/>
        </p:nvSpPr>
        <p:spPr>
          <a:xfrm>
            <a:off x="2411760" y="332656"/>
            <a:ext cx="52565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ПУБЛИКАЦИИ ПРАКТИКИ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АКЦИЯ «ОТРЯД ГЛАВЫ»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0C53A5-F3CC-40C6-AA4B-FBE30449CDBB}"/>
              </a:ext>
            </a:extLst>
          </p:cNvPr>
          <p:cNvSpPr/>
          <p:nvPr/>
        </p:nvSpPr>
        <p:spPr>
          <a:xfrm>
            <a:off x="250429" y="1600200"/>
            <a:ext cx="3097435" cy="14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социальных сетях размещается информация для участия в молодежной акции «Отряд главы»?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E27339-DE65-4A55-990E-653249775460}"/>
              </a:ext>
            </a:extLst>
          </p:cNvPr>
          <p:cNvSpPr/>
          <p:nvPr/>
        </p:nvSpPr>
        <p:spPr>
          <a:xfrm>
            <a:off x="3504549" y="1600200"/>
            <a:ext cx="5099899" cy="4983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Чусовского городского округа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https://vk.com/molodeg_chusovoi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Молодежка Чусового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https://vk.com/molodezhka_chus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Арт-Резиденция ДКЖ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https://vk.com/art_residence_dkzh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Чусовского городского округа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https://vk.com/kyltyracgo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Подслушано Чусовой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https://vk.com/priznaysa_chus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Чусовой. Первоисточник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https://vk.com/glavachus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https://vk.com/obrazovanie.chus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«Чусовской индустриальный техникум»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https://vk.com/chusteh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27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25059-01B9-43C1-874F-7931CD14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080C4-54B7-495E-8D38-DDA248E2A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255BF8B-65A2-48A2-A153-8BA869500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80AC7C-CA85-45C5-A223-084D36D2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17" y="179312"/>
            <a:ext cx="822104" cy="8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485EC5-BDB2-48A7-A089-D661BF475C5D}"/>
              </a:ext>
            </a:extLst>
          </p:cNvPr>
          <p:cNvSpPr/>
          <p:nvPr/>
        </p:nvSpPr>
        <p:spPr>
          <a:xfrm>
            <a:off x="2267744" y="275667"/>
            <a:ext cx="5544616" cy="1051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ПУБЛИКАЦИИ ПРАКТИКИ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АКЦИЯ «ОТРЯД ГЛАВЫ»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5943A5-DD81-45AE-B09B-216E8A0CCA2E}"/>
              </a:ext>
            </a:extLst>
          </p:cNvPr>
          <p:cNvSpPr/>
          <p:nvPr/>
        </p:nvSpPr>
        <p:spPr>
          <a:xfrm>
            <a:off x="250429" y="1417638"/>
            <a:ext cx="4177555" cy="5261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https://vk.com/molodeg_chusovoi?w=wall-137977599_8240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https://vk.com/molodeg_chusovoi?w=wall-137977599_8206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https://vk.com/molodeg_chusovoi?w=wall-137977599_8165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https://vk.com/molodeg_chusovoi?w=wall-137977599_8161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https://vk.com/molodeg_chusovoi?w=wall-137977599_7954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https://vk.com/molodezhka_chus?w=wall-27630523_15153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https://vk.com/molodezhka_chus?w=wall-27630523_15115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https://vk.com/molodezhka_chus?w=wall-27630523_15081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https://vk.com/molodezhka_chus?w=wall-27630523_15054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https://vk.com/molodezhka_chus?w=wall-27630523_15025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https://vk.com/molodezhka_chus?w=wall-27630523_15019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https://vk.com/molodezhka_chus?w=wall-27630523_15017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https://vk.com/molodezhka_chus?w=wall-27630523_14987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https://vk.com/molodezhka_chus?w=wall-27630523_14956</a:t>
            </a:r>
            <a:endParaRPr lang="ru-RU" sz="12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https://vk.com/molodezhka_chus?w=wall-27630523_14927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https://vk.com/molodezhka_chus?w=wall-27630523_14909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https://vk.com/molodezhka_chus?w=wall-27630523_14907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https://vk.com/molodezhka_chus?w=wall-27630523_14883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https://vk.com/molodezhka_chus?w=wall-27630523_14858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https://vk.com/molodezhka_chus?w=wall-27630523_14852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https://vk.com/molodezhka_chus?w=wall-27630523_14849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https://vk.com/molodezhka_chus?w=wall-27630523_14844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https://vk.com/molodezhka_chus?w=wall-27630523_14672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https://vk.com/art_residence_dkzh?w=wall-205087715_1251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78CF3A-164F-4D3A-BACB-EC95482F4F66}"/>
              </a:ext>
            </a:extLst>
          </p:cNvPr>
          <p:cNvSpPr/>
          <p:nvPr/>
        </p:nvSpPr>
        <p:spPr>
          <a:xfrm>
            <a:off x="4634755" y="1417639"/>
            <a:ext cx="4257767" cy="5261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https://vk.com/art_residence_dkzh?w=wall-205087715_1191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https://vk.com/art_residence_dkzh?w=wall-205087715_1145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https://vk.com/art_residence_dkzh?w=wall-205087715_1140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https://vk.com/art_residence_dkzh?w=wall-205087715_975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https://vk.com/art_residence_dkzh?w=wall-205087715_955</a:t>
            </a:r>
            <a:endParaRPr lang="ru-RU" sz="12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https://vk.com/chus_musey?w=wall-82009096_11432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https://vk.com/chus_musey?w=wall-82009096_11366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https://vk.com/chus_musey?w=wall-82009096_11366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https://vk.com/glavachus?w=wall-85617966_161367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https://vk.com/glavachus?w=wall-85617966_161013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https://vk.com/glavachus?w=wall-85617966_160765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https://vk.com/glavachus?w=wall-85617966_159713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https://vk.com/glavachus?w=wall-85617966_158080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https://vk.com/glavachus?w=wall-85617966_157928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https://vk.com/glavachus?w=wall-85617966_156568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https://vk.com/obrazovanie.chus?w=wall-142462812_3174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https://vk.com/obrazovanie.chus?w=wall-142462812_3008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https://vk.com/obrazovanie.chus?w=wall-142462812_2859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5"/>
              </a:rPr>
              <a:t>https://vk.com/chusteh?w=wall-48710910_5788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6"/>
              </a:rPr>
              <a:t>https://vk.com/chusteh?w=wall-48710910_5779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7"/>
              </a:rPr>
              <a:t>https://vk.com/chusteh?w=wall-48710910_5775</a:t>
            </a:r>
            <a:endParaRPr lang="ru-RU" sz="12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9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DF8A7-04D4-4399-A874-F794864A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0246CD2-A9E3-4A35-9D48-76A2C8CA4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8310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8493CA-8445-4526-9F02-824F5FF1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67" y="272627"/>
            <a:ext cx="822104" cy="8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BB92670-68B4-4F96-A156-43D26D09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628" y="1304821"/>
            <a:ext cx="6995120" cy="1324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</a:p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«Молодежный центр»</a:t>
            </a:r>
          </a:p>
          <a:p>
            <a:pPr marL="0" indent="0" algn="ctr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Чусовской городской округ Пермский край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DF378-2376-4CC9-9861-78D82A4F8691}"/>
              </a:ext>
            </a:extLst>
          </p:cNvPr>
          <p:cNvSpPr txBox="1"/>
          <p:nvPr/>
        </p:nvSpPr>
        <p:spPr>
          <a:xfrm>
            <a:off x="1763688" y="2805854"/>
            <a:ext cx="6192688" cy="1846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«МОЛОДЕЖНАЯ АКЦИЯ ОТРЯД ГЛАВЫ»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 ГРАЖДАН В ВОЗРАСТЕ ОТ 14 ДО 18 ЛЕТ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55D1E0-2126-4E67-A228-0F52A115DC66}"/>
              </a:ext>
            </a:extLst>
          </p:cNvPr>
          <p:cNvSpPr/>
          <p:nvPr/>
        </p:nvSpPr>
        <p:spPr>
          <a:xfrm>
            <a:off x="1141238" y="4941111"/>
            <a:ext cx="7273899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D49C8B-DB85-47F4-9057-8AC36FB3F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37" y="217309"/>
            <a:ext cx="587599" cy="83108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8AD1B80-7585-48DC-9E03-D2642427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36" y="226797"/>
            <a:ext cx="627613" cy="8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3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FE8A3C1-27DE-499C-A01A-8AEF0FC6C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792275"/>
            <a:ext cx="2808312" cy="3791087"/>
          </a:xfr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BE3E712D-51B4-45E6-9D21-C867A66AD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8" y="258931"/>
            <a:ext cx="1885898" cy="789841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082FA5F-8AD5-4D85-9107-7F0E1410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7131"/>
            <a:ext cx="767616" cy="7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2AE8B3-9354-4BA4-A4E2-96ED85052288}"/>
              </a:ext>
            </a:extLst>
          </p:cNvPr>
          <p:cNvSpPr/>
          <p:nvPr/>
        </p:nvSpPr>
        <p:spPr>
          <a:xfrm>
            <a:off x="251520" y="1600199"/>
            <a:ext cx="2808312" cy="964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ЦЕЛЬ ПРАКТИКИ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A67662-1A9C-411B-AE1B-BDACD1E14D93}"/>
              </a:ext>
            </a:extLst>
          </p:cNvPr>
          <p:cNvSpPr/>
          <p:nvPr/>
        </p:nvSpPr>
        <p:spPr>
          <a:xfrm>
            <a:off x="3563888" y="1600199"/>
            <a:ext cx="5328592" cy="1684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трудоустройства молодежи Чусовского городского округа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Пермского края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летний период в рамках молодежной акции «ОТРЯД ГЛАВЫ»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8CC356-E5A9-4C79-80CC-09E6BAF01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4" y="3466118"/>
            <a:ext cx="2304256" cy="30919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331152-828E-414D-BC70-F947C2DDC1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50938"/>
            <a:ext cx="2239876" cy="3091224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22F29854-481B-43D2-AB6E-22BEB7E5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E2E62DF0-ECC4-4BB1-B6B8-E4FF9EEBB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688791F9-4E2C-40D7-BDDD-145B08C6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82" y="265771"/>
            <a:ext cx="5522770" cy="983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2000" b="1" dirty="0">
                <a:solidFill>
                  <a:schemeClr val="tx1"/>
                </a:solidFill>
              </a:rPr>
              <a:t>МОЛОДЕЖНАЯ АКЦИЯ «ОТРЯД ГЛАВЫ»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6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CC4C38-724C-4CFC-8931-EBAB6580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24" y="1398321"/>
            <a:ext cx="8229600" cy="4525963"/>
          </a:xfrm>
          <a:noFill/>
        </p:spPr>
        <p:txBody>
          <a:bodyPr/>
          <a:lstStyle/>
          <a:p>
            <a:r>
              <a:rPr lang="ru-RU" dirty="0"/>
              <a:t>ЗАЗА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43813A2-BBAB-466F-9092-25F512059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5" y="241212"/>
            <a:ext cx="2011045" cy="842255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F245BF-FAF0-4763-ADEA-0D14350B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60228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9C9EF5-23CE-4F23-93E1-C865DA8B01D5}"/>
              </a:ext>
            </a:extLst>
          </p:cNvPr>
          <p:cNvSpPr/>
          <p:nvPr/>
        </p:nvSpPr>
        <p:spPr>
          <a:xfrm>
            <a:off x="281268" y="1422186"/>
            <a:ext cx="2881411" cy="1119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ЗАДАЧИ ПРАКТИКИ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C57DF8-9F5A-4185-A08C-138AE310E257}"/>
              </a:ext>
            </a:extLst>
          </p:cNvPr>
          <p:cNvSpPr/>
          <p:nvPr/>
        </p:nvSpPr>
        <p:spPr>
          <a:xfrm>
            <a:off x="3804326" y="1629796"/>
            <a:ext cx="4834880" cy="711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развитие системы добровольчества на территории Чусовского городского округа Пермского края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431CBB-9D89-4E4D-A293-E242D4AD8F18}"/>
              </a:ext>
            </a:extLst>
          </p:cNvPr>
          <p:cNvSpPr/>
          <p:nvPr/>
        </p:nvSpPr>
        <p:spPr>
          <a:xfrm>
            <a:off x="3805928" y="2465323"/>
            <a:ext cx="4811083" cy="671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формирование навыков работы по официальному трудоустройству с получением заработной платы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ADAE56-8CAD-4D28-AC28-CD58F727FC46}"/>
              </a:ext>
            </a:extLst>
          </p:cNvPr>
          <p:cNvSpPr/>
          <p:nvPr/>
        </p:nvSpPr>
        <p:spPr>
          <a:xfrm>
            <a:off x="3804326" y="3260890"/>
            <a:ext cx="4834880" cy="775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создание системы участия молодежи в общественной жизни города, в благоустройстве социально-значимых объектов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1483DC-4EB3-4E3C-A8DB-9F3DA6735773}"/>
              </a:ext>
            </a:extLst>
          </p:cNvPr>
          <p:cNvSpPr/>
          <p:nvPr/>
        </p:nvSpPr>
        <p:spPr>
          <a:xfrm>
            <a:off x="3805496" y="4149285"/>
            <a:ext cx="4834880" cy="73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оказание содействия трудовому воспитанию молодежи, приобретению навыков коллективного труда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BF4F40-B82C-4D6D-95D7-2558C109ED7E}"/>
              </a:ext>
            </a:extLst>
          </p:cNvPr>
          <p:cNvSpPr/>
          <p:nvPr/>
        </p:nvSpPr>
        <p:spPr>
          <a:xfrm>
            <a:off x="3811531" y="5009760"/>
            <a:ext cx="4805479" cy="7345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оказание содействия профилактике безнадзорности и правонарушений в молодежной среде;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61410A-E831-47F4-9BA4-7D94D77D8554}"/>
              </a:ext>
            </a:extLst>
          </p:cNvPr>
          <p:cNvSpPr/>
          <p:nvPr/>
        </p:nvSpPr>
        <p:spPr>
          <a:xfrm>
            <a:off x="3804246" y="5835375"/>
            <a:ext cx="4805478" cy="711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оказание содействия воспитанию патриотизма и нравственности, любви к малой родине;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D5E08B-67D6-4BE6-9CCD-8A78AE8BE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8" y="2713065"/>
            <a:ext cx="2561189" cy="3414918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8442CF5-9B45-4735-B8B8-6019085FC703}"/>
              </a:ext>
            </a:extLst>
          </p:cNvPr>
          <p:cNvCxnSpPr/>
          <p:nvPr/>
        </p:nvCxnSpPr>
        <p:spPr>
          <a:xfrm flipV="1">
            <a:off x="3002567" y="2204864"/>
            <a:ext cx="705337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5BC4CA8-6EF5-43D5-8F36-74DEF8E03D73}"/>
              </a:ext>
            </a:extLst>
          </p:cNvPr>
          <p:cNvCxnSpPr/>
          <p:nvPr/>
        </p:nvCxnSpPr>
        <p:spPr>
          <a:xfrm flipV="1">
            <a:off x="3002567" y="3789040"/>
            <a:ext cx="70533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B5DBAB1-DC8E-4F45-883C-8C116B3CF475}"/>
              </a:ext>
            </a:extLst>
          </p:cNvPr>
          <p:cNvCxnSpPr/>
          <p:nvPr/>
        </p:nvCxnSpPr>
        <p:spPr>
          <a:xfrm>
            <a:off x="3002567" y="4221088"/>
            <a:ext cx="705337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5D1A314-0457-4ACA-BC24-2188C44A7A57}"/>
              </a:ext>
            </a:extLst>
          </p:cNvPr>
          <p:cNvCxnSpPr/>
          <p:nvPr/>
        </p:nvCxnSpPr>
        <p:spPr>
          <a:xfrm>
            <a:off x="3002567" y="4221088"/>
            <a:ext cx="705337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4CE0381-9B08-4577-B72A-84D3FFCD52F3}"/>
              </a:ext>
            </a:extLst>
          </p:cNvPr>
          <p:cNvCxnSpPr/>
          <p:nvPr/>
        </p:nvCxnSpPr>
        <p:spPr>
          <a:xfrm>
            <a:off x="3002567" y="4221088"/>
            <a:ext cx="705337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0CED94E-E01D-4987-BF88-5FDB6FD17197}"/>
              </a:ext>
            </a:extLst>
          </p:cNvPr>
          <p:cNvCxnSpPr>
            <a:cxnSpLocks/>
          </p:cNvCxnSpPr>
          <p:nvPr/>
        </p:nvCxnSpPr>
        <p:spPr>
          <a:xfrm>
            <a:off x="3162679" y="18197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D66DDAC3-E820-438C-9718-25D6F379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8F819B10-240C-4386-ADA0-9C4EBAE1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653" y="153246"/>
            <a:ext cx="5217909" cy="930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2000" b="1" dirty="0">
                <a:solidFill>
                  <a:schemeClr val="tx1"/>
                </a:solidFill>
              </a:rPr>
              <a:t>МОЛОДЕЖНАЯ АКЦИЯ «ОТРЯД ГЛАВЫ»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5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F6284ADE-1C9E-4E58-BD1E-B95404218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0" y="286475"/>
            <a:ext cx="1872208" cy="784107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F60410E-8EF5-42C3-A45D-0359372C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37" y="179312"/>
            <a:ext cx="805683" cy="8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F8DEE31-F4EF-4741-A51A-1F94CEB2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427" y="239575"/>
            <a:ext cx="5446086" cy="78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2000" b="1" dirty="0">
                <a:solidFill>
                  <a:schemeClr val="tx1"/>
                </a:solidFill>
              </a:rPr>
              <a:t>МОЛОДЕЖНАЯ АКЦИЯ «ОТРЯД ГЛАВЫ»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D872798-209A-4B27-B0A6-F73A06C1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29" y="1267729"/>
            <a:ext cx="2314600" cy="432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D769D8-2B66-4B1A-BC8A-72C68F818240}"/>
              </a:ext>
            </a:extLst>
          </p:cNvPr>
          <p:cNvSpPr/>
          <p:nvPr/>
        </p:nvSpPr>
        <p:spPr>
          <a:xfrm>
            <a:off x="2760728" y="1295188"/>
            <a:ext cx="3437862" cy="4320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4B946E-E1E2-4A60-8105-DFD97736F1D5}"/>
              </a:ext>
            </a:extLst>
          </p:cNvPr>
          <p:cNvSpPr/>
          <p:nvPr/>
        </p:nvSpPr>
        <p:spPr>
          <a:xfrm>
            <a:off x="6349312" y="1273285"/>
            <a:ext cx="2543208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1C0253-BD45-4369-A2C0-E685644B3D0A}"/>
              </a:ext>
            </a:extLst>
          </p:cNvPr>
          <p:cNvSpPr/>
          <p:nvPr/>
        </p:nvSpPr>
        <p:spPr>
          <a:xfrm>
            <a:off x="236762" y="1872847"/>
            <a:ext cx="2314601" cy="980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от 14 лет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-студенты СУЗ до 20 лет включительно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F2CBEE-A9DD-43F4-AF68-BFC5167A2A59}"/>
              </a:ext>
            </a:extLst>
          </p:cNvPr>
          <p:cNvSpPr/>
          <p:nvPr/>
        </p:nvSpPr>
        <p:spPr>
          <a:xfrm>
            <a:off x="2760729" y="1872847"/>
            <a:ext cx="3437862" cy="48685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заявление о приеме на работу;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-согласие на обработку персональных данных;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согласие родителя на прием на работу несовершеннолетнего;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копия паспорта (страницы 2 - 5);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копия ИНН;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копия СНИЛС;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-номер лицевого счёта и заявление (участника акции) для перечисления денежных средств (реквизиты банковской карты)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трудовая книжка (ЕСЛИ ИМЕЕТСЯ);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медицинская справка формы №086/у;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справка с места учебы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DB1952-57C6-4F78-83ED-6589E211C082}"/>
              </a:ext>
            </a:extLst>
          </p:cNvPr>
          <p:cNvSpPr/>
          <p:nvPr/>
        </p:nvSpPr>
        <p:spPr>
          <a:xfrm>
            <a:off x="6358043" y="1872847"/>
            <a:ext cx="2543208" cy="24922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-официальное трудоустройство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-выплата заработной платы от 1000-2000р в зависимости от числа смен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-дополнительная выплата от Центра занятости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 сборе и оформлении документов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ctr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F7FB79-6FA3-4005-90C2-6DE02655B6CE}"/>
              </a:ext>
            </a:extLst>
          </p:cNvPr>
          <p:cNvSpPr/>
          <p:nvPr/>
        </p:nvSpPr>
        <p:spPr>
          <a:xfrm>
            <a:off x="236762" y="3284984"/>
            <a:ext cx="2328267" cy="432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D8279D-F6B1-4D23-8BA2-B20A5E81744C}"/>
              </a:ext>
            </a:extLst>
          </p:cNvPr>
          <p:cNvSpPr/>
          <p:nvPr/>
        </p:nvSpPr>
        <p:spPr>
          <a:xfrm>
            <a:off x="250429" y="3861048"/>
            <a:ext cx="2314600" cy="1441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смены по 8 дней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 ч. в неделю)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смены по 5 дней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ч. в неделю)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4206724-E45E-4EF9-8A9C-D95493091172}"/>
              </a:ext>
            </a:extLst>
          </p:cNvPr>
          <p:cNvSpPr/>
          <p:nvPr/>
        </p:nvSpPr>
        <p:spPr>
          <a:xfrm>
            <a:off x="6379780" y="4658797"/>
            <a:ext cx="2448312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УСЛОВИЯ РАБОТЫ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06E45-1EDE-4848-A3BA-E5E01FF270DC}"/>
              </a:ext>
            </a:extLst>
          </p:cNvPr>
          <p:cNvSpPr/>
          <p:nvPr/>
        </p:nvSpPr>
        <p:spPr>
          <a:xfrm>
            <a:off x="6386196" y="5233112"/>
            <a:ext cx="2457043" cy="1508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-50% смены участники работают в своих школах и СУЗ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-50% смены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E2DD59-88E2-42ED-84D4-DC9E7CCC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0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99EFB-157B-4DA5-B25C-78688574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0F6018E-AD13-49F3-B497-1EC1380EE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3D46A2E-B538-419A-9382-132955C4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27" y="179312"/>
            <a:ext cx="934394" cy="9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9D447B-0730-4502-B174-90EBEB53D8B1}"/>
              </a:ext>
            </a:extLst>
          </p:cNvPr>
          <p:cNvSpPr/>
          <p:nvPr/>
        </p:nvSpPr>
        <p:spPr>
          <a:xfrm>
            <a:off x="2306191" y="274638"/>
            <a:ext cx="5256584" cy="934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ОБЩЕСТВЕННЫХ РАБОТ В РАМКАХ МОЛОДЕЖНОЙ АКЦИИ «ОТРЯД ГЛАВЫ»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EBC1FE-0E59-4D77-9534-780D777F4F7A}"/>
              </a:ext>
            </a:extLst>
          </p:cNvPr>
          <p:cNvSpPr/>
          <p:nvPr/>
        </p:nvSpPr>
        <p:spPr>
          <a:xfrm>
            <a:off x="250429" y="1340768"/>
            <a:ext cx="3745507" cy="5431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-благоустройство улиц, скверов, парков и дворов города, округа;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-работы по озеленению города, округа;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-уход за памятными и историческими местами и мемориальными объектами города, округа;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-мелкие строительные работы в учреждениях социальной сферы;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-оказание социальной помощи социально незащищенным слоям населения;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работы по заявкам учреждений культуры, молодежной политики, образования, спорта и других ведомств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-другие виды работ</a:t>
            </a:r>
          </a:p>
          <a:p>
            <a:pPr algn="just">
              <a:lnSpc>
                <a:spcPct val="10700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DE6497D-747C-420B-9C69-B03E2165C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74" y="1348013"/>
            <a:ext cx="1536818" cy="2049091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3A9A04-137C-471C-A6D0-C3E59A39A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4216" y="1379908"/>
            <a:ext cx="1536819" cy="20490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FD5460-7133-49EB-9430-1DF67861C1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2359" y="1398774"/>
            <a:ext cx="1538715" cy="2049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08DC4C-2D06-43AF-927E-9462BB8852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81" y="3478409"/>
            <a:ext cx="1576084" cy="21023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15FE5B-D398-4625-90EA-32B3A5D330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80" y="3478408"/>
            <a:ext cx="1522756" cy="21023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2C7E6D-BD6D-40FB-8B0B-197C7A3CDE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59" y="3503137"/>
            <a:ext cx="1536818" cy="20775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DB04B0-6A3A-4E70-8BAF-A9329336BC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30" y="5620982"/>
            <a:ext cx="2006895" cy="1128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A471B77-8B71-474C-8524-8767CB4066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63589" y="5630128"/>
            <a:ext cx="1840859" cy="11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0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5ED81C-71EE-42E6-A87E-B201457D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8" y="146405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194BD5A7-FAAA-44EE-A00F-AA16D6051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C8B706-1A92-47D4-B684-2CEA8FEE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27" y="179312"/>
            <a:ext cx="934394" cy="9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901A6B-AB24-4201-8C7E-A131A3E5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74638"/>
            <a:ext cx="5616624" cy="934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УЧАСТНИКИ УЗНАЮТ О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АКЦИИ «ОТРЯД ГЛАВЫ»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65BD13-9989-48DB-9BA0-036B17DEBA7A}"/>
              </a:ext>
            </a:extLst>
          </p:cNvPr>
          <p:cNvSpPr/>
          <p:nvPr/>
        </p:nvSpPr>
        <p:spPr>
          <a:xfrm>
            <a:off x="827584" y="1556792"/>
            <a:ext cx="756084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заместителя главы по социальной политике проводятся совещания с руководителями образовательных учреждений по распределению квот для участников молодежной акции «Отряд главы»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C66805-1AD7-48C1-B851-1939A8937337}"/>
              </a:ext>
            </a:extLst>
          </p:cNvPr>
          <p:cNvSpPr/>
          <p:nvPr/>
        </p:nvSpPr>
        <p:spPr>
          <a:xfrm>
            <a:off x="800979" y="2693041"/>
            <a:ext cx="7587153" cy="598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направляется на официальную почту Управления образования Чусовского городского округа ПК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ADE3B0-4F9B-4739-92AE-A5D7E652EFE0}"/>
              </a:ext>
            </a:extLst>
          </p:cNvPr>
          <p:cNvSpPr/>
          <p:nvPr/>
        </p:nvSpPr>
        <p:spPr>
          <a:xfrm>
            <a:off x="827584" y="3450187"/>
            <a:ext cx="7587153" cy="1008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направляется на все электронные почты Управления спорта, Управления культуры, молодежной, политики и туризма, почты отделов Администрации Чусовского городского округа ПК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D7AED3-E2B1-490D-8BEF-E5144E1E91A1}"/>
              </a:ext>
            </a:extLst>
          </p:cNvPr>
          <p:cNvSpPr/>
          <p:nvPr/>
        </p:nvSpPr>
        <p:spPr>
          <a:xfrm>
            <a:off x="831047" y="4643092"/>
            <a:ext cx="2114368" cy="921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чаты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F7B2C8-6DEF-4B3F-8C9B-744F1E8F0A8B}"/>
              </a:ext>
            </a:extLst>
          </p:cNvPr>
          <p:cNvSpPr/>
          <p:nvPr/>
        </p:nvSpPr>
        <p:spPr>
          <a:xfrm>
            <a:off x="3141642" y="4661039"/>
            <a:ext cx="2687329" cy="921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беседы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чаты молодежных объединений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E58F946-853B-427E-9687-D6AE2CAF4250}"/>
              </a:ext>
            </a:extLst>
          </p:cNvPr>
          <p:cNvSpPr/>
          <p:nvPr/>
        </p:nvSpPr>
        <p:spPr>
          <a:xfrm>
            <a:off x="6002359" y="4661039"/>
            <a:ext cx="2412377" cy="903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расклейка афиш и объявлений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D018F5-5B54-407B-962B-917C9672CE6B}"/>
              </a:ext>
            </a:extLst>
          </p:cNvPr>
          <p:cNvSpPr/>
          <p:nvPr/>
        </p:nvSpPr>
        <p:spPr>
          <a:xfrm>
            <a:off x="2555776" y="5828845"/>
            <a:ext cx="3600400" cy="730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трендовые молодёжные ролики и клипы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63443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366E8-F8BE-47F0-A5C1-EC604DA4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374AC0F3-C3A2-4583-9F1A-8C00B01BE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65946"/>
              </p:ext>
            </p:extLst>
          </p:nvPr>
        </p:nvGraphicFramePr>
        <p:xfrm>
          <a:off x="457200" y="1600200"/>
          <a:ext cx="82296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Объект 4">
            <a:extLst>
              <a:ext uri="{FF2B5EF4-FFF2-40B4-BE49-F238E27FC236}">
                <a16:creationId xmlns:a16="http://schemas.microsoft.com/office/drawing/2014/main" id="{F049181D-A7A8-4000-8186-E84DAAA4D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6B202E7-9066-40CF-906F-4DBDCC42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27" y="179312"/>
            <a:ext cx="934394" cy="9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87008B-DE6F-421A-ABDD-002A517E9993}"/>
              </a:ext>
            </a:extLst>
          </p:cNvPr>
          <p:cNvSpPr/>
          <p:nvPr/>
        </p:nvSpPr>
        <p:spPr>
          <a:xfrm>
            <a:off x="2483768" y="332656"/>
            <a:ext cx="5328592" cy="934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АКЦИЯ «ОТРЯД ГЛАВЫ»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9E6656-E6E0-49B8-AB26-29DD8D8CD5C1}"/>
              </a:ext>
            </a:extLst>
          </p:cNvPr>
          <p:cNvSpPr/>
          <p:nvPr/>
        </p:nvSpPr>
        <p:spPr>
          <a:xfrm>
            <a:off x="539552" y="1449612"/>
            <a:ext cx="4320480" cy="7552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акция « ОТРЯД ГЛАВЫ» действует с 2014 года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D7FDAB-2F91-480B-9357-6725B4F03ABD}"/>
              </a:ext>
            </a:extLst>
          </p:cNvPr>
          <p:cNvSpPr/>
          <p:nvPr/>
        </p:nvSpPr>
        <p:spPr>
          <a:xfrm>
            <a:off x="5076056" y="1430988"/>
            <a:ext cx="3096343" cy="7552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эти годы было трудоустроено: 3 630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2644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9D500132-DA6B-424F-AE55-A201CAB82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37A54D6-9F33-4504-B8CF-8E71BB25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27" y="179312"/>
            <a:ext cx="934394" cy="9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E304BCF-E1B3-41EC-AB80-86800076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70098"/>
            <a:ext cx="5544616" cy="934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РЕАЛИЗАЦИЯ ПРАКТИКИ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АКЦИЯ «ОТРЯД ГЛАВЫ»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40A9FE-629E-456D-BBD5-7ACCE5847663}"/>
              </a:ext>
            </a:extLst>
          </p:cNvPr>
          <p:cNvSpPr/>
          <p:nvPr/>
        </p:nvSpPr>
        <p:spPr>
          <a:xfrm>
            <a:off x="255562" y="1387116"/>
            <a:ext cx="4464496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свободного времени молодежи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23F45A-18CD-4801-82B2-273D92664329}"/>
              </a:ext>
            </a:extLst>
          </p:cNvPr>
          <p:cNvSpPr/>
          <p:nvPr/>
        </p:nvSpPr>
        <p:spPr>
          <a:xfrm>
            <a:off x="250430" y="2134566"/>
            <a:ext cx="4464496" cy="6480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трудоустройство, первая трудовая книжка и первая зарплата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BE2B70-A730-41FF-B133-27EF7EBEB184}"/>
              </a:ext>
            </a:extLst>
          </p:cNvPr>
          <p:cNvSpPr/>
          <p:nvPr/>
        </p:nvSpPr>
        <p:spPr>
          <a:xfrm>
            <a:off x="250429" y="2852935"/>
            <a:ext cx="4464496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социально-значимых объектов города силами молодежи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964101-FB3C-4BC5-8984-90B3BEE88A80}"/>
              </a:ext>
            </a:extLst>
          </p:cNvPr>
          <p:cNvSpPr/>
          <p:nvPr/>
        </p:nvSpPr>
        <p:spPr>
          <a:xfrm>
            <a:off x="250429" y="3643312"/>
            <a:ext cx="4464496" cy="8658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преступности, хулиганства и наркомании в молодежной среде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25AC7A-FC6D-4B45-88BC-F4E92194AF25}"/>
              </a:ext>
            </a:extLst>
          </p:cNvPr>
          <p:cNvSpPr/>
          <p:nvPr/>
        </p:nvSpPr>
        <p:spPr>
          <a:xfrm>
            <a:off x="250429" y="4617132"/>
            <a:ext cx="4464496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 молодежи,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навыков общения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FD030E-85F6-437D-93B2-A55BE033317B}"/>
              </a:ext>
            </a:extLst>
          </p:cNvPr>
          <p:cNvSpPr/>
          <p:nvPr/>
        </p:nvSpPr>
        <p:spPr>
          <a:xfrm>
            <a:off x="250430" y="5424534"/>
            <a:ext cx="4464496" cy="10288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общественной жизни города, воспитание патриотизма и нравственности, любви к малой родине</a:t>
            </a:r>
          </a:p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A59189-E3E7-469B-87BE-A91BF5609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95" y="4425041"/>
            <a:ext cx="1767165" cy="21628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BA471F-4A3C-4332-9526-E3BA248E6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99" y="4425041"/>
            <a:ext cx="2141477" cy="16865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DC91CB-ABB2-4B80-8214-AD8034DABD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96" y="1387116"/>
            <a:ext cx="1767165" cy="28553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60C21A-35DD-498A-8369-DEEB92C6D3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43" y="1387116"/>
            <a:ext cx="2141476" cy="28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1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E5D1-3174-438E-90F8-AFF082A2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886F1-74A4-4B20-84F1-A5B772C2B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0D82E63-225B-4A42-B706-C5DC44AC9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9" y="217309"/>
            <a:ext cx="1872208" cy="784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526E0BF-1DDB-4DC9-B0DB-4BC3C3C30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27" y="179312"/>
            <a:ext cx="934394" cy="9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EE7FD1-41DE-4B46-9A30-04CF2B77A59D}"/>
              </a:ext>
            </a:extLst>
          </p:cNvPr>
          <p:cNvSpPr/>
          <p:nvPr/>
        </p:nvSpPr>
        <p:spPr>
          <a:xfrm>
            <a:off x="2483768" y="404664"/>
            <a:ext cx="5112568" cy="10129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И БЛАГОПОЛУЧАТЕЛИ МОЛОДЕЖНОЙ АКЦИИ «ОТРЯД ГЛАВЫ»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748DA4-DECF-4CD4-93CC-BFD14D3344DA}"/>
              </a:ext>
            </a:extLst>
          </p:cNvPr>
          <p:cNvSpPr/>
          <p:nvPr/>
        </p:nvSpPr>
        <p:spPr>
          <a:xfrm>
            <a:off x="457200" y="1547664"/>
            <a:ext cx="8435321" cy="5035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-Управление образования администрации Чусовского городского округа ПК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-Управление благоустройства и дорожной деятельности администрации Чусовского городского округа ПК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«Молодежный центр»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«Культурно-деловой центр»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«Чусовской центр культурного развития»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«Чусовской музей»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«Чусовская центральная библиотека имени А.С. Пушкина»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«Парк культуры и отдыха Ермак»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-МАУ «Спортивно-оздоровительный комплекс»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ГКУ Центр Занятости Населения Пермского края, территориальный отдел по Чусовому городскому округу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МБУ «Психологический центр»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Центр комплексной реабилитации инвалидов, отделение медико-социальной реабилитации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Музей узла связи Свердловской железной дороги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Вокзал станции Чусовская</a:t>
            </a:r>
          </a:p>
        </p:txBody>
      </p:sp>
    </p:spTree>
    <p:extLst>
      <p:ext uri="{BB962C8B-B14F-4D97-AF65-F5344CB8AC3E}">
        <p14:creationId xmlns:p14="http://schemas.microsoft.com/office/powerpoint/2010/main" val="2652092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735</TotalTime>
  <Words>1569</Words>
  <Application>Microsoft Office PowerPoint</Application>
  <PresentationFormat>Экран (4:3)</PresentationFormat>
  <Paragraphs>192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ММОЛОДЕЖНАЯ АКЦИЯ «ОТРЯД ГЛАВЫ»</vt:lpstr>
      <vt:lpstr>ММОЛОДЕЖНАЯ АКЦИЯ «ОТРЯД ГЛАВЫ»</vt:lpstr>
      <vt:lpstr>ММОЛОДЕЖНАЯ АКЦИЯ «ОТРЯД ГЛАВЫ»</vt:lpstr>
      <vt:lpstr>Презентация PowerPoint</vt:lpstr>
      <vt:lpstr>КАК УЧАСТНИКИ УЗНАЮТ О  МОЛОДЕЖНОЙ АКЦИИ «ОТРЯД ГЛАВЫ»</vt:lpstr>
      <vt:lpstr>Презентация PowerPoint</vt:lpstr>
      <vt:lpstr>РЕЗУЛЬТАТЫ РЕАЛИЗАЦИЯ ПРАКТИКИ МОЛОДЕЖНАЯ АКЦИЯ «ОТРЯД ГЛАВЫ»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Арт-резиденция ДКЖ 3</cp:lastModifiedBy>
  <cp:revision>25</cp:revision>
  <dcterms:created xsi:type="dcterms:W3CDTF">2024-05-08T03:32:22Z</dcterms:created>
  <dcterms:modified xsi:type="dcterms:W3CDTF">2024-08-29T09:22:32Z</dcterms:modified>
</cp:coreProperties>
</file>