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0" r:id="rId2"/>
    <p:sldId id="272" r:id="rId3"/>
    <p:sldId id="281" r:id="rId4"/>
    <p:sldId id="718" r:id="rId5"/>
    <p:sldId id="284" r:id="rId6"/>
    <p:sldId id="283" r:id="rId7"/>
    <p:sldId id="282" r:id="rId8"/>
    <p:sldId id="726" r:id="rId9"/>
    <p:sldId id="716" r:id="rId10"/>
    <p:sldId id="288" r:id="rId11"/>
    <p:sldId id="715" r:id="rId12"/>
    <p:sldId id="70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4C7E7"/>
    <a:srgbClr val="405888"/>
    <a:srgbClr val="006DFF"/>
    <a:srgbClr val="648EFD"/>
    <a:srgbClr val="3ACBE0"/>
    <a:srgbClr val="6D7E7E"/>
    <a:srgbClr val="E6D3C6"/>
    <a:srgbClr val="A0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29C7A-68F4-36C2-014E-7D9DFECFC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B079D0-6048-BD71-7111-4F687D443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AE4FC5-1227-031A-740E-CE9F740F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0110D-0418-F12E-7F1A-7FB97FE2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9BCAA-BC39-31F7-32CC-AB9038BC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5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31173-9EA7-09F1-6109-02C6DE40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8B6E81-1E84-AC59-E6A9-B0E9E4675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3C036-BA1A-86B0-5A00-7B21721A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E0AEF-B2C4-4BAD-A2C1-B02BBDA5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8A988-F0D0-2A55-1D55-91E0E7EE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2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697CD0-1C54-BFE4-80A5-3F6853D01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53AAE-893B-84B8-6BC4-B45BB761D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E1F68-F6DB-F756-0940-35BA1377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1C6AF-3083-5367-B3F0-49955D6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83475-A018-3ABD-6853-FA3970E5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9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0DF00-0A4B-332A-3307-136493BD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43476-65B1-EEAF-795D-38E232B0D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3A33-3FD3-377E-35A5-00A39802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D720B-EB31-C1C7-3C54-CEA1F212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2B3C0-33D8-9F48-035A-5969A57D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8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2C3C5-3C47-BC91-27B0-01374C8F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16F57-9DB3-C041-EEA0-92EF30187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D7C77-FF86-F350-0BE3-053910D8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A4F1C-F5C3-BB75-C256-13446DDD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90411-07C9-BD24-D49A-07F449D5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7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D3394-4466-98C8-E42F-806607DF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711B9-EC10-B6C8-9C92-72CEB4613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28E5F-E294-A773-5B03-2AC46E6FF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20DA97-16E5-8B34-FEF5-76257B13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80B5-5F0D-0B77-7F5D-324E0057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BB8FA8-D996-3AA2-119E-A358CE09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1AB2A-7D6A-10C5-7741-D1EB0EC8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55FCF-B8F6-CFEA-AA01-A7B367E69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48148C-A122-3BD2-50AE-F4123CF49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8089A5-4D42-A109-AD5C-CF2EB889C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83E991-B5F2-BBAA-0BE6-CFD0DCE21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066C1A-51E5-16BC-81F9-95E6523B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5956D-76C2-9518-24DA-908A4C53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2CB367-247D-6C56-7DAE-81255CA0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DAABD-298A-9F21-6151-424C8881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608559-338B-C570-E6F3-A93927AD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9B9E5B-E111-7373-13E3-5EA23E17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0B701-6F47-4E88-9ED1-4F80E76A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F1FBFA-221C-8849-6785-315F5DA3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50C6BC-AD04-6E8A-4B79-5B1C2D03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2915FE-220B-8CBE-8AE6-B38A72B4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5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77CBE-9902-B81F-1001-B378A14E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AA5E3-2B1D-278D-B235-12DCE169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34029B-53E7-871A-40DF-1A13CDE6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97E33-4EBA-B503-7359-C08CA405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1BA20C-2C48-798B-4014-4F316DDC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75350E-1D90-CA80-7E6D-13F735F3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4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3B22A-F136-3B29-8178-20B82B2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14D0D5-1CD3-C194-C9B9-88F27BAA3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88ADB-82B7-21DA-8702-D156E14E8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EA23C-83EB-CA5A-5C50-5DD138B6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377C79-8144-6FF1-D000-EC0824A5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AA87DA-DDEA-9E40-5991-2606373E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BAD36-BF48-A9BE-8326-5D8AD3AD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9E829-7958-F54D-8638-89051E1C2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DC626-BE54-93D0-C3EE-85638E455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3718-10A2-49D3-B21D-48173A2834F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19322-EB34-A34A-E01C-FE9DC9D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5D95C-622D-C2DC-3FE6-90F17D336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573D-E5B1-40EC-AEC6-2E5EC2545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14700-7CA4-444C-9767-0F1EAE1BC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20" y="0"/>
            <a:ext cx="1531311" cy="2285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98469F-44CF-4FFA-99F8-1916A9A6BADF}"/>
              </a:ext>
            </a:extLst>
          </p:cNvPr>
          <p:cNvSpPr txBox="1"/>
          <p:nvPr/>
        </p:nvSpPr>
        <p:spPr>
          <a:xfrm>
            <a:off x="1511717" y="1685375"/>
            <a:ext cx="8563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</a:rPr>
              <a:t>Практика трудоустройства молодежи </a:t>
            </a:r>
          </a:p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</a:rPr>
              <a:t>«Профориентация 360°: Выбор с уверенностью»</a:t>
            </a:r>
          </a:p>
          <a:p>
            <a:pPr lvl="0" algn="ctr">
              <a:tabLst>
                <a:tab pos="180340" algn="l"/>
                <a:tab pos="630555" algn="l"/>
              </a:tabLst>
            </a:pPr>
            <a:endParaRPr lang="ru-RU" sz="2400" dirty="0">
              <a:solidFill>
                <a:srgbClr val="002060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2166B-6B5F-16EA-5C0D-A9A6E68BBBA2}"/>
              </a:ext>
            </a:extLst>
          </p:cNvPr>
          <p:cNvSpPr txBox="1"/>
          <p:nvPr/>
        </p:nvSpPr>
        <p:spPr>
          <a:xfrm>
            <a:off x="2828055" y="6091692"/>
            <a:ext cx="5945557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610"/>
              </a:lnSpc>
              <a:tabLst>
                <a:tab pos="180340" algn="l"/>
                <a:tab pos="63055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</a:rPr>
              <a:t>Конкурсная номинация «Сохранение и привлечение </a:t>
            </a:r>
          </a:p>
          <a:p>
            <a:pPr lvl="0" algn="ctr">
              <a:lnSpc>
                <a:spcPts val="1610"/>
              </a:lnSpc>
              <a:tabLst>
                <a:tab pos="180340" algn="l"/>
                <a:tab pos="63055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</a:rPr>
              <a:t>молодежного кадрового потенциала региона»</a:t>
            </a:r>
            <a:endParaRPr lang="ru-RU" sz="2400" dirty="0">
              <a:solidFill>
                <a:srgbClr val="002060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5345F-FBB3-886D-D91F-C1ADA547C6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842">
            <a:off x="4018609" y="3132170"/>
            <a:ext cx="3564446" cy="2376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2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A2056AB-C0D9-A15D-3023-7D9425140B69}"/>
              </a:ext>
            </a:extLst>
          </p:cNvPr>
          <p:cNvSpPr txBox="1"/>
          <p:nvPr/>
        </p:nvSpPr>
        <p:spPr>
          <a:xfrm>
            <a:off x="740503" y="1848278"/>
            <a:ext cx="7348853" cy="3161443"/>
          </a:xfrm>
          <a:prstGeom prst="rect">
            <a:avLst/>
          </a:prstGeom>
          <a:solidFill>
            <a:srgbClr val="B4C7E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ГАУК «Театр кукол Кузбасса имени Аркадия Гайдара»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КАО «Азот»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АО «Кемеровский механический завод»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«Е-Лайт-телеком»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«Кемеровский ДСК»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ФБУ «Кузбасский ЦСМ»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«Энергия холдинг»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«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ТоргИнвест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C2A40-8B99-D52C-2779-8EAEDD1798B7}"/>
              </a:ext>
            </a:extLst>
          </p:cNvPr>
          <p:cNvSpPr txBox="1"/>
          <p:nvPr/>
        </p:nvSpPr>
        <p:spPr>
          <a:xfrm>
            <a:off x="4599331" y="3876708"/>
            <a:ext cx="6980051" cy="2363532"/>
          </a:xfrm>
          <a:prstGeom prst="rect">
            <a:avLst/>
          </a:prstGeom>
          <a:solidFill>
            <a:srgbClr val="B4C7E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«Калина – Малина»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Кемеровская детская железная дорога – филиал ОАО «РЖД»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ГАУЗ КОКБ им. С. В. Беляева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ПАО «Кокс»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АО «Русал Новокузнецкий Алюминиевый завод»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АО «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КемВод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EB733E-DB25-3172-690D-1DC217C59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B84D-3C14-C74C-A67B-7F4A024F7CEF}"/>
              </a:ext>
            </a:extLst>
          </p:cNvPr>
          <p:cNvSpPr txBox="1"/>
          <p:nvPr/>
        </p:nvSpPr>
        <p:spPr>
          <a:xfrm>
            <a:off x="385026" y="399992"/>
            <a:ext cx="11421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Партнеры проекта</a:t>
            </a:r>
          </a:p>
          <a:p>
            <a:pPr lvl="0" algn="ctr">
              <a:tabLst>
                <a:tab pos="180340" algn="l"/>
                <a:tab pos="630555" algn="l"/>
              </a:tabLst>
            </a:pPr>
            <a:endParaRPr lang="ru-RU" sz="2400" dirty="0">
              <a:solidFill>
                <a:srgbClr val="002060"/>
              </a:solidFill>
              <a:latin typeface="Myriad Pro"/>
              <a:ea typeface="Calibri" panose="020F0502020204030204" pitchFamily="34" charset="0"/>
            </a:endParaRPr>
          </a:p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Крупнейшие производственные предприятия Кемеровской области - 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9668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5E8BA3-93B9-4420-98DE-3B2043F61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EF538F-85D0-47CF-B2FA-DF87B1F6D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3739"/>
              </p:ext>
            </p:extLst>
          </p:nvPr>
        </p:nvGraphicFramePr>
        <p:xfrm>
          <a:off x="438619" y="1012981"/>
          <a:ext cx="10869946" cy="54384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36923">
                  <a:extLst>
                    <a:ext uri="{9D8B030D-6E8A-4147-A177-3AD203B41FA5}">
                      <a16:colId xmlns:a16="http://schemas.microsoft.com/office/drawing/2014/main" val="1808111510"/>
                    </a:ext>
                  </a:extLst>
                </a:gridCol>
                <a:gridCol w="1154097">
                  <a:extLst>
                    <a:ext uri="{9D8B030D-6E8A-4147-A177-3AD203B41FA5}">
                      <a16:colId xmlns:a16="http://schemas.microsoft.com/office/drawing/2014/main" val="1300332543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763318000"/>
                    </a:ext>
                  </a:extLst>
                </a:gridCol>
                <a:gridCol w="2422484">
                  <a:extLst>
                    <a:ext uri="{9D8B030D-6E8A-4147-A177-3AD203B41FA5}">
                      <a16:colId xmlns:a16="http://schemas.microsoft.com/office/drawing/2014/main" val="1244349378"/>
                    </a:ext>
                  </a:extLst>
                </a:gridCol>
              </a:tblGrid>
              <a:tr h="63656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результативности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 начала деятельности ЦОПП Кузбасса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71004"/>
                  </a:ext>
                </a:extLst>
              </a:tr>
              <a:tr h="81267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</a:rPr>
                        <a:t>Численность граждан Российской Федерации, прошедших обучение по программам, предлагаемым ЦОПП, трудоустроившихся в течение первого года с момента окончания обучения, чел. 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2 109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2 079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</a:rPr>
                        <a:t>7 626</a:t>
                      </a:r>
                      <a:endParaRPr lang="ru-RU" sz="1400" b="1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8326"/>
                  </a:ext>
                </a:extLst>
              </a:tr>
              <a:tr h="83654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</a:rPr>
                        <a:t>Численность обучающихся в 6 – 11 классах общеобразовательных организаций, принявших участие в профориентационных мероприятиях ЦОПП, чел.</a:t>
                      </a:r>
                      <a:endParaRPr lang="ru-RU" sz="14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23 683</a:t>
                      </a:r>
                    </a:p>
                  </a:txBody>
                  <a:tcPr marL="49541" marR="4954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35 704</a:t>
                      </a:r>
                    </a:p>
                  </a:txBody>
                  <a:tcPr marL="49541" marR="4954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</a:rPr>
                        <a:t>89 846</a:t>
                      </a:r>
                      <a:endParaRPr lang="ru-RU" sz="1400" b="1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1" marR="49541" marT="0" marB="0" anchor="ctr"/>
                </a:tc>
                <a:extLst>
                  <a:ext uri="{0D108BD9-81ED-4DB2-BD59-A6C34878D82A}">
                    <a16:rowId xmlns:a16="http://schemas.microsoft.com/office/drawing/2014/main" val="1361520499"/>
                  </a:ext>
                </a:extLst>
              </a:tr>
              <a:tr h="77393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</a:rPr>
                        <a:t>Численность обучающихся в 6 – 11 классах общеобразовательных организаций, прошедших в ЦОПП обучение первой профессии, чел.</a:t>
                      </a:r>
                      <a:endParaRPr lang="ru-RU" sz="14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</a:rPr>
                        <a:t>1 817</a:t>
                      </a:r>
                      <a:endParaRPr lang="ru-RU" sz="1400" b="1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38485"/>
                  </a:ext>
                </a:extLst>
              </a:tr>
              <a:tr h="5897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</a:rPr>
                        <a:t>Численность граждан Российской Федерации, принявших участие в профориентационных мероприятиях, проводимых ЦОПП, в том числе профессиональных пробах, чел.</a:t>
                      </a:r>
                      <a:endParaRPr lang="ru-RU" sz="1400" b="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32 699</a:t>
                      </a:r>
                    </a:p>
                  </a:txBody>
                  <a:tcPr marL="49541" marR="4954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36 651</a:t>
                      </a:r>
                    </a:p>
                  </a:txBody>
                  <a:tcPr marL="49541" marR="4954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108 557</a:t>
                      </a:r>
                    </a:p>
                  </a:txBody>
                  <a:tcPr marL="49541" marR="49541" marT="0" marB="0" anchor="ctr"/>
                </a:tc>
                <a:extLst>
                  <a:ext uri="{0D108BD9-81ED-4DB2-BD59-A6C34878D82A}">
                    <a16:rowId xmlns:a16="http://schemas.microsoft.com/office/drawing/2014/main" val="3781321448"/>
                  </a:ext>
                </a:extLst>
              </a:tr>
              <a:tr h="5897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граждан с ОВЗ и инвалидов, обратившихся в ЦОПП, чел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9541" marR="4954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9541" marR="4954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9541" marR="49541" marT="0" marB="0" anchor="ctr"/>
                </a:tc>
                <a:extLst>
                  <a:ext uri="{0D108BD9-81ED-4DB2-BD59-A6C34878D82A}">
                    <a16:rowId xmlns:a16="http://schemas.microsoft.com/office/drawing/2014/main" val="1830785401"/>
                  </a:ext>
                </a:extLst>
              </a:tr>
              <a:tr h="5897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граждан Российской Федерации, трудоустроившихся на предприятия приоритетной отрасли по программе «трудовая мобилизация», чел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04958"/>
                  </a:ext>
                </a:extLst>
              </a:tr>
              <a:tr h="5897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студентов и выпускников, трудоустроившихся, в рамках программы по закрытию кадровой потребности предприятий ОПК, чел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49541" marR="495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2350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2CD54-9E18-434E-85CA-166DF85D3CE6}"/>
              </a:ext>
            </a:extLst>
          </p:cNvPr>
          <p:cNvSpPr txBox="1">
            <a:spLocks/>
          </p:cNvSpPr>
          <p:nvPr/>
        </p:nvSpPr>
        <p:spPr>
          <a:xfrm>
            <a:off x="3276584" y="306719"/>
            <a:ext cx="5638831" cy="527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Результаты реализации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4014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3806424-EDCA-4F1B-A6BC-D6EDAE5AC857}"/>
              </a:ext>
            </a:extLst>
          </p:cNvPr>
          <p:cNvSpPr txBox="1">
            <a:spLocks/>
          </p:cNvSpPr>
          <p:nvPr/>
        </p:nvSpPr>
        <p:spPr>
          <a:xfrm>
            <a:off x="1090161" y="392509"/>
            <a:ext cx="8767439" cy="454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ВИЗИТКА ОРГАНИЗАЦИИ – УЧАСТНИКА</a:t>
            </a:r>
            <a:endParaRPr 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B9F30BC-F455-486D-A7F6-1DDA6D0E1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835" y="1381473"/>
            <a:ext cx="6244037" cy="50298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«Сибирский политехнический техникум» (ГПОУ «СПТ»), Центр опережающей профессиональной подготовки, структурное подразделение ГПОУ «СПТ»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650001, г. Кемерово, улица Павленко, 1а</a:t>
            </a:r>
            <a:endParaRPr lang="ru-RU" sz="1600" dirty="0">
              <a:solidFill>
                <a:srgbClr val="00206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+7(3842)57-11-20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copp42@yandex.ru</a:t>
            </a:r>
            <a:endParaRPr lang="ru-RU" sz="1600" dirty="0">
              <a:solidFill>
                <a:srgbClr val="00206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https://copp42.ru/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206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0259BB-1ACC-41B9-A78A-95998470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517758"/>
            <a:ext cx="4267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BD00CD-9CEA-4E7F-B0C2-057205D03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" y="3420645"/>
            <a:ext cx="432854" cy="4328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D4BE33-E431-481A-9CAA-C28CB097D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5255937"/>
            <a:ext cx="487722" cy="40237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336590-D598-472E-8D2A-62D47E9E6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7" y="4293050"/>
            <a:ext cx="523336" cy="5233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8736B03-4C4B-49C3-BD61-2A5ABE2B7C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8F5D3D-A415-4F83-96C2-9C2DD298CB25}"/>
              </a:ext>
            </a:extLst>
          </p:cNvPr>
          <p:cNvSpPr txBox="1"/>
          <p:nvPr/>
        </p:nvSpPr>
        <p:spPr>
          <a:xfrm>
            <a:off x="7677509" y="1377658"/>
            <a:ext cx="4162868" cy="45246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ОПЕРЕЖАЮЩЕЙ ПРОФЕССИОНАЛЬНОЙ ПОДГОТОВКИ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ЦОПП КУЗБАСС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FF000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направления:</a:t>
            </a:r>
          </a:p>
          <a:p>
            <a:pPr marL="285750" indent="-285750" algn="ctr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роведение </a:t>
            </a:r>
          </a:p>
          <a:p>
            <a:pPr algn="ctr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 мероприятий</a:t>
            </a:r>
            <a:endParaRPr lang="ru-RU" dirty="0">
              <a:solidFill>
                <a:srgbClr val="00206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</a:t>
            </a:r>
            <a:r>
              <a:rPr lang="ru-RU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ресурсов </a:t>
            </a:r>
          </a:p>
          <a:p>
            <a:pPr marL="285750" indent="-285750" algn="ctr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(Е</a:t>
            </a:r>
            <a:r>
              <a:rPr lang="ru-RU" sz="18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диное окно) для граждан </a:t>
            </a:r>
          </a:p>
          <a:p>
            <a:pPr algn="ctr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приоритетным для Кузбасса компетенциям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7509" y="5951554"/>
            <a:ext cx="399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Руководитель ЦОПП </a:t>
            </a:r>
            <a:r>
              <a:rPr lang="ru-RU" dirty="0" err="1">
                <a:solidFill>
                  <a:srgbClr val="002060"/>
                </a:solidFill>
              </a:rPr>
              <a:t>Кремзюк</a:t>
            </a:r>
            <a:r>
              <a:rPr lang="ru-RU" dirty="0">
                <a:solidFill>
                  <a:srgbClr val="002060"/>
                </a:solidFill>
              </a:rPr>
              <a:t> Евгения</a:t>
            </a:r>
          </a:p>
        </p:txBody>
      </p:sp>
    </p:spTree>
    <p:extLst>
      <p:ext uri="{BB962C8B-B14F-4D97-AF65-F5344CB8AC3E}">
        <p14:creationId xmlns:p14="http://schemas.microsoft.com/office/powerpoint/2010/main" val="41070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20D2-9C33-F277-AB8D-64F6BBB8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FC64FA-B4B5-2883-C6C8-5AD93220ED83}"/>
              </a:ext>
            </a:extLst>
          </p:cNvPr>
          <p:cNvSpPr txBox="1"/>
          <p:nvPr/>
        </p:nvSpPr>
        <p:spPr>
          <a:xfrm>
            <a:off x="1187014" y="1099396"/>
            <a:ext cx="9817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направлена на развитие профориентационной деятельности для школьников Кузбасса, содействие в формировании кадрового потенциала промышленных предприятий Кузбасса, закрепление молодого поколения в Кузбассе.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2E89F-47C6-91F3-3DCD-3C2558872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CEC8C-DA72-5056-DE1F-6A8A753C8F7F}"/>
              </a:ext>
            </a:extLst>
          </p:cNvPr>
          <p:cNvSpPr txBox="1"/>
          <p:nvPr/>
        </p:nvSpPr>
        <p:spPr>
          <a:xfrm>
            <a:off x="1187014" y="2113256"/>
            <a:ext cx="45124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мотивировать обучающихся 8-9 классов общеобразовательных школ Кузбасса сделать осознанный выбор в пользу рабочей специальности в Кузбассе, создать условия сопровождения участников проекта при обучении, трудоустройстве, содействовать карьерному росту и закреплению в регионе.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0300D-3F06-76B4-FAD5-ECEDD3394A41}"/>
              </a:ext>
            </a:extLst>
          </p:cNvPr>
          <p:cNvSpPr txBox="1"/>
          <p:nvPr/>
        </p:nvSpPr>
        <p:spPr>
          <a:xfrm>
            <a:off x="5936200" y="2095871"/>
            <a:ext cx="57734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 проекта: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Организовать участие в проекте обучающихся 8-9 классов общеобразовательных организаций региона.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Подготовить интерактивные профориентационные мероприятия по направлениям подготовки по наиболее востребованным профессиям в Кузбассе.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Организовать получение участникам проекта первой профессии.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Организовать для участников проекта прохождении экскурсий, профессиональных проб на предприятиях Кузбасса.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Организовать для преподавателей ПОО курсы повышения квалификации, способствующие карьерному росту и закреплению в Кузбассе.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B09F4-6AAE-3F4B-8F53-01121BCE6D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48" y="4879640"/>
            <a:ext cx="2630384" cy="1717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DD01D7-EE9B-D746-F56A-F8800BB6EB56}"/>
              </a:ext>
            </a:extLst>
          </p:cNvPr>
          <p:cNvSpPr txBox="1"/>
          <p:nvPr/>
        </p:nvSpPr>
        <p:spPr>
          <a:xfrm>
            <a:off x="786340" y="222232"/>
            <a:ext cx="10435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Практика трудоустройства молодежи </a:t>
            </a:r>
          </a:p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«Профориентация 360°: Выбор с уверенностью»</a:t>
            </a:r>
          </a:p>
          <a:p>
            <a:pPr lvl="0" algn="ctr">
              <a:tabLst>
                <a:tab pos="180340" algn="l"/>
                <a:tab pos="630555" algn="l"/>
              </a:tabLst>
            </a:pPr>
            <a:endParaRPr lang="ru-RU" sz="2400" dirty="0">
              <a:solidFill>
                <a:srgbClr val="002060"/>
              </a:solidFill>
              <a:effectLst/>
              <a:latin typeface="Myriad Pro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20D2-9C33-F277-AB8D-64F6BBB8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AE2EE8F4-40F7-3859-4ED8-53A7C0E1DFF0}"/>
              </a:ext>
            </a:extLst>
          </p:cNvPr>
          <p:cNvGrpSpPr/>
          <p:nvPr/>
        </p:nvGrpSpPr>
        <p:grpSpPr>
          <a:xfrm>
            <a:off x="854418" y="1413884"/>
            <a:ext cx="10501712" cy="4936049"/>
            <a:chOff x="516305" y="899666"/>
            <a:chExt cx="10501712" cy="4936049"/>
          </a:xfrm>
          <a:solidFill>
            <a:srgbClr val="B4C7E7"/>
          </a:solidFill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88FBFA31-461C-80C8-E95B-30EC44CF7FD2}"/>
                </a:ext>
              </a:extLst>
            </p:cNvPr>
            <p:cNvGrpSpPr/>
            <p:nvPr/>
          </p:nvGrpSpPr>
          <p:grpSpPr>
            <a:xfrm>
              <a:off x="516305" y="899666"/>
              <a:ext cx="9463661" cy="4936049"/>
              <a:chOff x="435129" y="667594"/>
              <a:chExt cx="9792084" cy="5005664"/>
            </a:xfrm>
            <a:grpFill/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44A80167-EE35-4328-75D5-A7BEC919CA22}"/>
                  </a:ext>
                </a:extLst>
              </p:cNvPr>
              <p:cNvGrpSpPr/>
              <p:nvPr/>
            </p:nvGrpSpPr>
            <p:grpSpPr>
              <a:xfrm>
                <a:off x="435129" y="1649025"/>
                <a:ext cx="1680283" cy="3559946"/>
                <a:chOff x="656946" y="585926"/>
                <a:chExt cx="2469474" cy="5350650"/>
              </a:xfrm>
              <a:grpFill/>
            </p:grpSpPr>
            <p:sp>
              <p:nvSpPr>
                <p:cNvPr id="9" name="Шестиугольник 8">
                  <a:extLst>
                    <a:ext uri="{FF2B5EF4-FFF2-40B4-BE49-F238E27FC236}">
                      <a16:creationId xmlns:a16="http://schemas.microsoft.com/office/drawing/2014/main" id="{F238A999-921F-B694-F5AF-C99786F306C1}"/>
                    </a:ext>
                  </a:extLst>
                </p:cNvPr>
                <p:cNvSpPr/>
                <p:nvPr/>
              </p:nvSpPr>
              <p:spPr>
                <a:xfrm>
                  <a:off x="656948" y="585926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Шестиугольник 9">
                  <a:extLst>
                    <a:ext uri="{FF2B5EF4-FFF2-40B4-BE49-F238E27FC236}">
                      <a16:creationId xmlns:a16="http://schemas.microsoft.com/office/drawing/2014/main" id="{10152A82-01B3-1E2A-1EDF-E72F9DF04626}"/>
                    </a:ext>
                  </a:extLst>
                </p:cNvPr>
                <p:cNvSpPr/>
                <p:nvPr/>
              </p:nvSpPr>
              <p:spPr>
                <a:xfrm>
                  <a:off x="1812525" y="1270247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Шестиугольник 10">
                  <a:extLst>
                    <a:ext uri="{FF2B5EF4-FFF2-40B4-BE49-F238E27FC236}">
                      <a16:creationId xmlns:a16="http://schemas.microsoft.com/office/drawing/2014/main" id="{7910357F-6862-803E-8F53-AA306F198BCB}"/>
                    </a:ext>
                  </a:extLst>
                </p:cNvPr>
                <p:cNvSpPr/>
                <p:nvPr/>
              </p:nvSpPr>
              <p:spPr>
                <a:xfrm>
                  <a:off x="656947" y="1954568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Шестиугольник 11">
                  <a:extLst>
                    <a:ext uri="{FF2B5EF4-FFF2-40B4-BE49-F238E27FC236}">
                      <a16:creationId xmlns:a16="http://schemas.microsoft.com/office/drawing/2014/main" id="{5B6D4B76-A121-74D8-4164-38F4C7FEE522}"/>
                    </a:ext>
                  </a:extLst>
                </p:cNvPr>
                <p:cNvSpPr/>
                <p:nvPr/>
              </p:nvSpPr>
              <p:spPr>
                <a:xfrm>
                  <a:off x="1787370" y="2626681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Шестиугольник 12">
                  <a:extLst>
                    <a:ext uri="{FF2B5EF4-FFF2-40B4-BE49-F238E27FC236}">
                      <a16:creationId xmlns:a16="http://schemas.microsoft.com/office/drawing/2014/main" id="{78BEBD80-EB9A-3291-D876-362076566379}"/>
                    </a:ext>
                  </a:extLst>
                </p:cNvPr>
                <p:cNvSpPr/>
                <p:nvPr/>
              </p:nvSpPr>
              <p:spPr>
                <a:xfrm>
                  <a:off x="656946" y="3335416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Шестиугольник 13">
                  <a:extLst>
                    <a:ext uri="{FF2B5EF4-FFF2-40B4-BE49-F238E27FC236}">
                      <a16:creationId xmlns:a16="http://schemas.microsoft.com/office/drawing/2014/main" id="{5BA7423E-59BA-C740-006F-CFFDFAF3AF65}"/>
                    </a:ext>
                  </a:extLst>
                </p:cNvPr>
                <p:cNvSpPr/>
                <p:nvPr/>
              </p:nvSpPr>
              <p:spPr>
                <a:xfrm>
                  <a:off x="1787369" y="3990886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Шестиугольник 14">
                  <a:extLst>
                    <a:ext uri="{FF2B5EF4-FFF2-40B4-BE49-F238E27FC236}">
                      <a16:creationId xmlns:a16="http://schemas.microsoft.com/office/drawing/2014/main" id="{6816107D-2BED-33AC-2862-E0223B3EF8E6}"/>
                    </a:ext>
                  </a:extLst>
                </p:cNvPr>
                <p:cNvSpPr/>
                <p:nvPr/>
              </p:nvSpPr>
              <p:spPr>
                <a:xfrm>
                  <a:off x="656946" y="4720335"/>
                  <a:ext cx="1313895" cy="1216241"/>
                </a:xfrm>
                <a:prstGeom prst="hexagon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0D20CE-4405-13FA-E809-60D733411FD5}"/>
                  </a:ext>
                </a:extLst>
              </p:cNvPr>
              <p:cNvSpPr txBox="1"/>
              <p:nvPr/>
            </p:nvSpPr>
            <p:spPr>
              <a:xfrm>
                <a:off x="621772" y="1911068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128064-7B4B-4C1F-8084-01578A8A1E37}"/>
                  </a:ext>
                </a:extLst>
              </p:cNvPr>
              <p:cNvSpPr txBox="1"/>
              <p:nvPr/>
            </p:nvSpPr>
            <p:spPr>
              <a:xfrm>
                <a:off x="629941" y="2825031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8AA83F-2239-69B9-8C9B-734845E0E9EC}"/>
                  </a:ext>
                </a:extLst>
              </p:cNvPr>
              <p:cNvSpPr txBox="1"/>
              <p:nvPr/>
            </p:nvSpPr>
            <p:spPr>
              <a:xfrm>
                <a:off x="1443807" y="2421125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5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F7884F-FB5A-6B4A-55C0-8CBBECFD1D8A}"/>
                  </a:ext>
                </a:extLst>
              </p:cNvPr>
              <p:cNvSpPr txBox="1"/>
              <p:nvPr/>
            </p:nvSpPr>
            <p:spPr>
              <a:xfrm>
                <a:off x="1457028" y="3272902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E37180-D27B-CF15-4160-206924E8AC3B}"/>
                  </a:ext>
                </a:extLst>
              </p:cNvPr>
              <p:cNvSpPr txBox="1"/>
              <p:nvPr/>
            </p:nvSpPr>
            <p:spPr>
              <a:xfrm>
                <a:off x="669457" y="3775947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05E7A1-6062-074E-C17B-6355ACD33250}"/>
                  </a:ext>
                </a:extLst>
              </p:cNvPr>
              <p:cNvSpPr txBox="1"/>
              <p:nvPr/>
            </p:nvSpPr>
            <p:spPr>
              <a:xfrm>
                <a:off x="1396464" y="4180547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7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CAF9E7-3380-79FF-0786-019DC0F29935}"/>
                  </a:ext>
                </a:extLst>
              </p:cNvPr>
              <p:cNvSpPr txBox="1"/>
              <p:nvPr/>
            </p:nvSpPr>
            <p:spPr>
              <a:xfrm>
                <a:off x="669457" y="4723648"/>
                <a:ext cx="539014" cy="28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err="1">
                    <a:solidFill>
                      <a:srgbClr val="002060"/>
                    </a:solidFill>
                  </a:rPr>
                  <a:t>Шк</a:t>
                </a:r>
                <a:r>
                  <a:rPr lang="ru-RU" sz="1200" b="1" dirty="0">
                    <a:solidFill>
                      <a:srgbClr val="002060"/>
                    </a:solidFill>
                  </a:rPr>
                  <a:t> 4</a:t>
                </a:r>
              </a:p>
            </p:txBody>
          </p: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278022CD-8ED4-AEBF-3043-F7E1F4A52A67}"/>
                  </a:ext>
                </a:extLst>
              </p:cNvPr>
              <p:cNvGrpSpPr/>
              <p:nvPr/>
            </p:nvGrpSpPr>
            <p:grpSpPr>
              <a:xfrm rot="2221405">
                <a:off x="2437201" y="667594"/>
                <a:ext cx="1630649" cy="1098692"/>
                <a:chOff x="3109693" y="1768491"/>
                <a:chExt cx="1630649" cy="1098692"/>
              </a:xfrm>
              <a:grpFill/>
            </p:grpSpPr>
            <p:sp>
              <p:nvSpPr>
                <p:cNvPr id="34" name="Капля 33">
                  <a:extLst>
                    <a:ext uri="{FF2B5EF4-FFF2-40B4-BE49-F238E27FC236}">
                      <a16:creationId xmlns:a16="http://schemas.microsoft.com/office/drawing/2014/main" id="{F3FDAF25-13C6-7E21-5766-93A53E844676}"/>
                    </a:ext>
                  </a:extLst>
                </p:cNvPr>
                <p:cNvSpPr/>
                <p:nvPr/>
              </p:nvSpPr>
              <p:spPr>
                <a:xfrm rot="8474887">
                  <a:off x="3133779" y="1768491"/>
                  <a:ext cx="1581179" cy="1098692"/>
                </a:xfrm>
                <a:prstGeom prst="teardrop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6D33B37-F800-29CA-785A-DA26D1A76F2D}"/>
                    </a:ext>
                  </a:extLst>
                </p:cNvPr>
                <p:cNvSpPr txBox="1"/>
                <p:nvPr/>
              </p:nvSpPr>
              <p:spPr>
                <a:xfrm rot="19378595">
                  <a:off x="3109693" y="2151304"/>
                  <a:ext cx="1630649" cy="374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002060"/>
                      </a:solidFill>
                    </a:rPr>
                    <a:t>соревнования</a:t>
                  </a:r>
                </a:p>
              </p:txBody>
            </p: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65A1B0C5-D7D5-BCC4-292D-E59F6EBFFF63}"/>
                  </a:ext>
                </a:extLst>
              </p:cNvPr>
              <p:cNvGrpSpPr/>
              <p:nvPr/>
            </p:nvGrpSpPr>
            <p:grpSpPr>
              <a:xfrm rot="2221405">
                <a:off x="2408298" y="1976168"/>
                <a:ext cx="1581179" cy="1098692"/>
                <a:chOff x="3188666" y="1880893"/>
                <a:chExt cx="1581179" cy="1098692"/>
              </a:xfrm>
              <a:grpFill/>
            </p:grpSpPr>
            <p:sp>
              <p:nvSpPr>
                <p:cNvPr id="44" name="Капля 43">
                  <a:extLst>
                    <a:ext uri="{FF2B5EF4-FFF2-40B4-BE49-F238E27FC236}">
                      <a16:creationId xmlns:a16="http://schemas.microsoft.com/office/drawing/2014/main" id="{CC1B4BFF-B556-3344-DFCF-7B4FBB2E8087}"/>
                    </a:ext>
                  </a:extLst>
                </p:cNvPr>
                <p:cNvSpPr/>
                <p:nvPr/>
              </p:nvSpPr>
              <p:spPr>
                <a:xfrm rot="8474887">
                  <a:off x="3188666" y="1880893"/>
                  <a:ext cx="1581179" cy="1098692"/>
                </a:xfrm>
                <a:prstGeom prst="teardrop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A2FBF19-71F8-BF9C-42DD-16D6EB2DDF00}"/>
                    </a:ext>
                  </a:extLst>
                </p:cNvPr>
                <p:cNvSpPr txBox="1"/>
                <p:nvPr/>
              </p:nvSpPr>
              <p:spPr>
                <a:xfrm rot="19378595">
                  <a:off x="3372045" y="2290552"/>
                  <a:ext cx="1274675" cy="374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002060"/>
                      </a:solidFill>
                    </a:rPr>
                    <a:t>экскурсии</a:t>
                  </a:r>
                </a:p>
              </p:txBody>
            </p:sp>
          </p:grpSp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id="{3666B622-F7A2-2005-D7E2-3BE6C08FAF67}"/>
                  </a:ext>
                </a:extLst>
              </p:cNvPr>
              <p:cNvGrpSpPr/>
              <p:nvPr/>
            </p:nvGrpSpPr>
            <p:grpSpPr>
              <a:xfrm rot="2221405">
                <a:off x="2398440" y="3311148"/>
                <a:ext cx="1750398" cy="1098692"/>
                <a:chOff x="2648364" y="1250151"/>
                <a:chExt cx="1750398" cy="1098692"/>
              </a:xfrm>
              <a:grpFill/>
            </p:grpSpPr>
            <p:sp>
              <p:nvSpPr>
                <p:cNvPr id="47" name="Капля 46">
                  <a:extLst>
                    <a:ext uri="{FF2B5EF4-FFF2-40B4-BE49-F238E27FC236}">
                      <a16:creationId xmlns:a16="http://schemas.microsoft.com/office/drawing/2014/main" id="{04FF3348-7252-0A80-BDA9-15C920085ED8}"/>
                    </a:ext>
                  </a:extLst>
                </p:cNvPr>
                <p:cNvSpPr/>
                <p:nvPr/>
              </p:nvSpPr>
              <p:spPr>
                <a:xfrm rot="8474887">
                  <a:off x="2680315" y="1250151"/>
                  <a:ext cx="1581179" cy="1098692"/>
                </a:xfrm>
                <a:prstGeom prst="teardrop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28E5397-0291-6DA1-0835-984EE51A6D61}"/>
                    </a:ext>
                  </a:extLst>
                </p:cNvPr>
                <p:cNvSpPr txBox="1"/>
                <p:nvPr/>
              </p:nvSpPr>
              <p:spPr>
                <a:xfrm rot="19378595">
                  <a:off x="2648364" y="1663133"/>
                  <a:ext cx="1750398" cy="374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002060"/>
                      </a:solidFill>
                    </a:rPr>
                    <a:t>мастер-классы</a:t>
                  </a:r>
                </a:p>
              </p:txBody>
            </p:sp>
          </p:grpSp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231580D5-E148-7E2A-5158-345530C06F0A}"/>
                  </a:ext>
                </a:extLst>
              </p:cNvPr>
              <p:cNvGrpSpPr/>
              <p:nvPr/>
            </p:nvGrpSpPr>
            <p:grpSpPr>
              <a:xfrm rot="2221405">
                <a:off x="2406753" y="4574566"/>
                <a:ext cx="1581179" cy="1098692"/>
                <a:chOff x="2684355" y="1312395"/>
                <a:chExt cx="1581179" cy="1098692"/>
              </a:xfrm>
              <a:grpFill/>
            </p:grpSpPr>
            <p:sp>
              <p:nvSpPr>
                <p:cNvPr id="50" name="Капля 49">
                  <a:extLst>
                    <a:ext uri="{FF2B5EF4-FFF2-40B4-BE49-F238E27FC236}">
                      <a16:creationId xmlns:a16="http://schemas.microsoft.com/office/drawing/2014/main" id="{21E1EFE5-E0F1-47F4-E30A-666D40A4DED0}"/>
                    </a:ext>
                  </a:extLst>
                </p:cNvPr>
                <p:cNvSpPr/>
                <p:nvPr/>
              </p:nvSpPr>
              <p:spPr>
                <a:xfrm rot="8474887">
                  <a:off x="2684355" y="1312395"/>
                  <a:ext cx="1581179" cy="1098692"/>
                </a:xfrm>
                <a:prstGeom prst="teardrop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493187-AFC7-D124-3FF3-0E88E32730F7}"/>
                    </a:ext>
                  </a:extLst>
                </p:cNvPr>
                <p:cNvSpPr txBox="1"/>
                <p:nvPr/>
              </p:nvSpPr>
              <p:spPr>
                <a:xfrm rot="19378595">
                  <a:off x="2800070" y="1743140"/>
                  <a:ext cx="1385362" cy="374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002060"/>
                      </a:solidFill>
                    </a:rPr>
                    <a:t>профсмены</a:t>
                  </a:r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90AAFE-B107-7891-9B1F-B21B275EE1F4}"/>
                  </a:ext>
                </a:extLst>
              </p:cNvPr>
              <p:cNvSpPr txBox="1"/>
              <p:nvPr/>
            </p:nvSpPr>
            <p:spPr>
              <a:xfrm>
                <a:off x="6618294" y="2775027"/>
                <a:ext cx="662615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h.ru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id="{7027B779-416B-2E73-7599-0D96B3D58FBB}"/>
                  </a:ext>
                </a:extLst>
              </p:cNvPr>
              <p:cNvGrpSpPr/>
              <p:nvPr/>
            </p:nvGrpSpPr>
            <p:grpSpPr>
              <a:xfrm>
                <a:off x="6494893" y="1002133"/>
                <a:ext cx="1856317" cy="1081114"/>
                <a:chOff x="4424074" y="689126"/>
                <a:chExt cx="1856317" cy="1081114"/>
              </a:xfrm>
              <a:grpFill/>
            </p:grpSpPr>
            <p:sp>
              <p:nvSpPr>
                <p:cNvPr id="59" name="Овал 58">
                  <a:extLst>
                    <a:ext uri="{FF2B5EF4-FFF2-40B4-BE49-F238E27FC236}">
                      <a16:creationId xmlns:a16="http://schemas.microsoft.com/office/drawing/2014/main" id="{8D78ABD6-8B96-75C0-E2AA-6DC36C5CC203}"/>
                    </a:ext>
                  </a:extLst>
                </p:cNvPr>
                <p:cNvSpPr/>
                <p:nvPr/>
              </p:nvSpPr>
              <p:spPr>
                <a:xfrm>
                  <a:off x="4424074" y="689126"/>
                  <a:ext cx="1856317" cy="1081114"/>
                </a:xfrm>
                <a:prstGeom prst="ellipse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42889CD-B2F4-16C8-997C-73F01514D45C}"/>
                    </a:ext>
                  </a:extLst>
                </p:cNvPr>
                <p:cNvSpPr txBox="1"/>
                <p:nvPr/>
              </p:nvSpPr>
              <p:spPr>
                <a:xfrm>
                  <a:off x="4844597" y="1091182"/>
                  <a:ext cx="1091529" cy="280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2060"/>
                      </a:solidFill>
                    </a:rPr>
                    <a:t>Моя карьера</a:t>
                  </a:r>
                </a:p>
              </p:txBody>
            </p:sp>
          </p:grpSp>
          <p:grpSp>
            <p:nvGrpSpPr>
              <p:cNvPr id="62" name="Группа 61">
                <a:extLst>
                  <a:ext uri="{FF2B5EF4-FFF2-40B4-BE49-F238E27FC236}">
                    <a16:creationId xmlns:a16="http://schemas.microsoft.com/office/drawing/2014/main" id="{4A4CBA75-E1A7-3DE2-30FD-307D85E0038B}"/>
                  </a:ext>
                </a:extLst>
              </p:cNvPr>
              <p:cNvGrpSpPr/>
              <p:nvPr/>
            </p:nvGrpSpPr>
            <p:grpSpPr>
              <a:xfrm>
                <a:off x="8370896" y="2023098"/>
                <a:ext cx="1856317" cy="1081114"/>
                <a:chOff x="6300076" y="334743"/>
                <a:chExt cx="1856317" cy="1081114"/>
              </a:xfrm>
              <a:grpFill/>
            </p:grpSpPr>
            <p:sp>
              <p:nvSpPr>
                <p:cNvPr id="63" name="Овал 62">
                  <a:extLst>
                    <a:ext uri="{FF2B5EF4-FFF2-40B4-BE49-F238E27FC236}">
                      <a16:creationId xmlns:a16="http://schemas.microsoft.com/office/drawing/2014/main" id="{FB11D5AC-028D-1943-6ADB-7B35AE763FD9}"/>
                    </a:ext>
                  </a:extLst>
                </p:cNvPr>
                <p:cNvSpPr/>
                <p:nvPr/>
              </p:nvSpPr>
              <p:spPr>
                <a:xfrm>
                  <a:off x="6300076" y="334743"/>
                  <a:ext cx="1856317" cy="1081114"/>
                </a:xfrm>
                <a:prstGeom prst="ellipse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1979E00-A2C1-BE2D-3FC2-36A1356940F8}"/>
                    </a:ext>
                  </a:extLst>
                </p:cNvPr>
                <p:cNvSpPr txBox="1"/>
                <p:nvPr/>
              </p:nvSpPr>
              <p:spPr>
                <a:xfrm>
                  <a:off x="6599118" y="768123"/>
                  <a:ext cx="1426781" cy="280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2060"/>
                      </a:solidFill>
                    </a:rPr>
                    <a:t>Семинары </a:t>
                  </a:r>
                  <a:r>
                    <a:rPr lang="en-US" sz="1200" b="1" dirty="0">
                      <a:solidFill>
                        <a:srgbClr val="002060"/>
                      </a:solidFill>
                    </a:rPr>
                    <a:t>hh.ru</a:t>
                  </a:r>
                  <a:endParaRPr lang="ru-RU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3477D101-008B-47B4-5149-FB3EBD391D7E}"/>
                  </a:ext>
                </a:extLst>
              </p:cNvPr>
              <p:cNvGrpSpPr/>
              <p:nvPr/>
            </p:nvGrpSpPr>
            <p:grpSpPr>
              <a:xfrm>
                <a:off x="8288063" y="3591811"/>
                <a:ext cx="1856317" cy="1081114"/>
                <a:chOff x="6209805" y="574507"/>
                <a:chExt cx="1856317" cy="1081114"/>
              </a:xfrm>
              <a:grpFill/>
            </p:grpSpPr>
            <p:sp>
              <p:nvSpPr>
                <p:cNvPr id="66" name="Овал 65">
                  <a:extLst>
                    <a:ext uri="{FF2B5EF4-FFF2-40B4-BE49-F238E27FC236}">
                      <a16:creationId xmlns:a16="http://schemas.microsoft.com/office/drawing/2014/main" id="{612B8D4D-C68D-648C-E39C-7AFDC8233320}"/>
                    </a:ext>
                  </a:extLst>
                </p:cNvPr>
                <p:cNvSpPr/>
                <p:nvPr/>
              </p:nvSpPr>
              <p:spPr>
                <a:xfrm>
                  <a:off x="6209805" y="574507"/>
                  <a:ext cx="1856317" cy="1081114"/>
                </a:xfrm>
                <a:prstGeom prst="ellipse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55B3D5A-E7D5-71EE-CE46-FA3712C19EE2}"/>
                    </a:ext>
                  </a:extLst>
                </p:cNvPr>
                <p:cNvSpPr txBox="1"/>
                <p:nvPr/>
              </p:nvSpPr>
              <p:spPr>
                <a:xfrm>
                  <a:off x="6493216" y="879868"/>
                  <a:ext cx="1532919" cy="468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2060"/>
                      </a:solidFill>
                    </a:rPr>
                    <a:t>Чемпионат «Профессионалы»</a:t>
                  </a:r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992F1891-6210-A331-36ED-0D902B791D00}"/>
                  </a:ext>
                </a:extLst>
              </p:cNvPr>
              <p:cNvGrpSpPr/>
              <p:nvPr/>
            </p:nvGrpSpPr>
            <p:grpSpPr>
              <a:xfrm>
                <a:off x="6494894" y="4508494"/>
                <a:ext cx="1856317" cy="1081114"/>
                <a:chOff x="4416636" y="105671"/>
                <a:chExt cx="1856317" cy="1081114"/>
              </a:xfrm>
              <a:grpFill/>
            </p:grpSpPr>
            <p:sp>
              <p:nvSpPr>
                <p:cNvPr id="69" name="Овал 68">
                  <a:extLst>
                    <a:ext uri="{FF2B5EF4-FFF2-40B4-BE49-F238E27FC236}">
                      <a16:creationId xmlns:a16="http://schemas.microsoft.com/office/drawing/2014/main" id="{9E120483-54BD-9CD4-E2C9-88F92986E868}"/>
                    </a:ext>
                  </a:extLst>
                </p:cNvPr>
                <p:cNvSpPr/>
                <p:nvPr/>
              </p:nvSpPr>
              <p:spPr>
                <a:xfrm>
                  <a:off x="4416636" y="105671"/>
                  <a:ext cx="1856317" cy="1081114"/>
                </a:xfrm>
                <a:prstGeom prst="ellipse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E87A2F4-31D0-CEA4-840B-F0DBA145845E}"/>
                    </a:ext>
                  </a:extLst>
                </p:cNvPr>
                <p:cNvSpPr txBox="1"/>
                <p:nvPr/>
              </p:nvSpPr>
              <p:spPr>
                <a:xfrm>
                  <a:off x="4770904" y="430887"/>
                  <a:ext cx="1435794" cy="468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2060"/>
                      </a:solidFill>
                    </a:rPr>
                    <a:t>Встречи с работодателями</a:t>
                  </a:r>
                </a:p>
              </p:txBody>
            </p:sp>
          </p:grp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613A1AA9-F04B-673E-4367-A89D12DC9346}"/>
                  </a:ext>
                </a:extLst>
              </p:cNvPr>
              <p:cNvSpPr/>
              <p:nvPr/>
            </p:nvSpPr>
            <p:spPr>
              <a:xfrm>
                <a:off x="4200102" y="2310567"/>
                <a:ext cx="1233720" cy="765857"/>
              </a:xfrm>
              <a:prstGeom prst="ellipse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>
                <a:extLst>
                  <a:ext uri="{FF2B5EF4-FFF2-40B4-BE49-F238E27FC236}">
                    <a16:creationId xmlns:a16="http://schemas.microsoft.com/office/drawing/2014/main" id="{9D67CA16-207B-E3E5-9099-0F0ADF6608B6}"/>
                  </a:ext>
                </a:extLst>
              </p:cNvPr>
              <p:cNvSpPr/>
              <p:nvPr/>
            </p:nvSpPr>
            <p:spPr>
              <a:xfrm>
                <a:off x="4231226" y="3418472"/>
                <a:ext cx="1161020" cy="795059"/>
              </a:xfrm>
              <a:prstGeom prst="ellipse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D053CB0-E3DE-ED48-3EBA-6B05D3136417}"/>
                  </a:ext>
                </a:extLst>
              </p:cNvPr>
              <p:cNvSpPr txBox="1"/>
              <p:nvPr/>
            </p:nvSpPr>
            <p:spPr>
              <a:xfrm>
                <a:off x="4447361" y="2489996"/>
                <a:ext cx="870923" cy="46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</a:rPr>
                  <a:t>Билет в будущее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E4F2C2-9821-216A-F124-62FE406E25EC}"/>
                  </a:ext>
                </a:extLst>
              </p:cNvPr>
              <p:cNvSpPr txBox="1"/>
              <p:nvPr/>
            </p:nvSpPr>
            <p:spPr>
              <a:xfrm>
                <a:off x="4396159" y="3575674"/>
                <a:ext cx="1049605" cy="46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</a:rPr>
                  <a:t>Первая профессия</a:t>
                </a:r>
              </a:p>
            </p:txBody>
          </p:sp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26B3175E-6392-A9D7-CC6B-54502E3E6554}"/>
                  </a:ext>
                </a:extLst>
              </p:cNvPr>
              <p:cNvSpPr/>
              <p:nvPr/>
            </p:nvSpPr>
            <p:spPr>
              <a:xfrm>
                <a:off x="6327931" y="2770256"/>
                <a:ext cx="2082303" cy="1036896"/>
              </a:xfrm>
              <a:prstGeom prst="roundRect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Стрелка: вправо 78">
                <a:extLst>
                  <a:ext uri="{FF2B5EF4-FFF2-40B4-BE49-F238E27FC236}">
                    <a16:creationId xmlns:a16="http://schemas.microsoft.com/office/drawing/2014/main" id="{51A51C24-FCA3-99F9-30E9-9F0C8EF810C4}"/>
                  </a:ext>
                </a:extLst>
              </p:cNvPr>
              <p:cNvSpPr/>
              <p:nvPr/>
            </p:nvSpPr>
            <p:spPr>
              <a:xfrm>
                <a:off x="5589262" y="3088241"/>
                <a:ext cx="582089" cy="369322"/>
              </a:xfrm>
              <a:prstGeom prst="rightArrow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2F6BD83-965F-E301-2EE5-139D60BBD1B8}"/>
                  </a:ext>
                </a:extLst>
              </p:cNvPr>
              <p:cNvSpPr txBox="1"/>
              <p:nvPr/>
            </p:nvSpPr>
            <p:spPr>
              <a:xfrm>
                <a:off x="6542599" y="2871493"/>
                <a:ext cx="1718386" cy="8427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2060"/>
                    </a:solidFill>
                  </a:rPr>
                  <a:t>Получение основного образования по выбранной специальности</a:t>
                </a:r>
              </a:p>
            </p:txBody>
          </p:sp>
        </p:grp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F1172CEE-20C2-D80B-1AD2-8AB8EA5D940F}"/>
                </a:ext>
              </a:extLst>
            </p:cNvPr>
            <p:cNvSpPr/>
            <p:nvPr/>
          </p:nvSpPr>
          <p:spPr>
            <a:xfrm>
              <a:off x="10376907" y="1745552"/>
              <a:ext cx="641110" cy="3446378"/>
            </a:xfrm>
            <a:prstGeom prst="roundRect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9CBE7D4-5001-9838-B6D4-5CBDB19CEF3F}"/>
                </a:ext>
              </a:extLst>
            </p:cNvPr>
            <p:cNvSpPr txBox="1"/>
            <p:nvPr/>
          </p:nvSpPr>
          <p:spPr>
            <a:xfrm>
              <a:off x="10576131" y="2102925"/>
              <a:ext cx="320790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</a:rPr>
                <a:t>Т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Р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У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Д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О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У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С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Т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Р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О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Й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С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Т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В</a:t>
              </a:r>
            </a:p>
            <a:p>
              <a:r>
                <a:rPr lang="ru-RU" sz="1200" b="1" dirty="0">
                  <a:solidFill>
                    <a:srgbClr val="002060"/>
                  </a:solidFill>
                </a:rPr>
                <a:t>О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7A318D-D470-1B80-6966-7989456EA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364C6-04E7-EAE4-2FAA-D3360D1814EE}"/>
              </a:ext>
            </a:extLst>
          </p:cNvPr>
          <p:cNvSpPr txBox="1"/>
          <p:nvPr/>
        </p:nvSpPr>
        <p:spPr>
          <a:xfrm>
            <a:off x="911821" y="212605"/>
            <a:ext cx="10435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latin typeface="Myriad Pro"/>
                <a:ea typeface="Calibri" panose="020F0502020204030204" pitchFamily="34" charset="0"/>
              </a:rPr>
              <a:t>Этапы</a:t>
            </a: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 реализации практики трудоустройства молодежи </a:t>
            </a:r>
          </a:p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«Профориентация 360°: Выбор с уверенностью»</a:t>
            </a:r>
          </a:p>
          <a:p>
            <a:pPr lvl="0" algn="ctr">
              <a:tabLst>
                <a:tab pos="180340" algn="l"/>
                <a:tab pos="630555" algn="l"/>
              </a:tabLst>
            </a:pPr>
            <a:endParaRPr lang="ru-RU" sz="2400" dirty="0">
              <a:solidFill>
                <a:srgbClr val="002060"/>
              </a:solidFill>
              <a:effectLst/>
              <a:latin typeface="Myriad Pro"/>
              <a:ea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DFCBF2-172E-4D3E-9BE8-7789BC504161}"/>
              </a:ext>
            </a:extLst>
          </p:cNvPr>
          <p:cNvSpPr/>
          <p:nvPr/>
        </p:nvSpPr>
        <p:spPr>
          <a:xfrm>
            <a:off x="770571" y="2055968"/>
            <a:ext cx="1750258" cy="41410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17E83A4-7DF5-ECDD-A827-08F09DD2B113}"/>
              </a:ext>
            </a:extLst>
          </p:cNvPr>
          <p:cNvSpPr/>
          <p:nvPr/>
        </p:nvSpPr>
        <p:spPr>
          <a:xfrm>
            <a:off x="2646947" y="1325157"/>
            <a:ext cx="3117991" cy="53162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адержка 15">
            <a:extLst>
              <a:ext uri="{FF2B5EF4-FFF2-40B4-BE49-F238E27FC236}">
                <a16:creationId xmlns:a16="http://schemas.microsoft.com/office/drawing/2014/main" id="{706FDCB1-248B-CA1D-89E2-2D72826D325C}"/>
              </a:ext>
            </a:extLst>
          </p:cNvPr>
          <p:cNvSpPr/>
          <p:nvPr/>
        </p:nvSpPr>
        <p:spPr>
          <a:xfrm>
            <a:off x="6462930" y="1319055"/>
            <a:ext cx="4044346" cy="5316275"/>
          </a:xfrm>
          <a:prstGeom prst="flowChartDelay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3AEA5BB0-74A0-461D-A91A-C41B938E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52" y="2060672"/>
            <a:ext cx="5405548" cy="436746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Выбрать мероприятия по профориентации </a:t>
            </a:r>
            <a:r>
              <a:rPr lang="ru-RU" sz="1700" dirty="0">
                <a:solidFill>
                  <a:srgbClr val="405888"/>
                </a:solidFill>
                <a:latin typeface="Myriad Pro" panose="020B0503030403020204" pitchFamily="34" charset="0"/>
              </a:rPr>
              <a:t>или направить запрос на проведение мастер-класса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7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Быстрый способ </a:t>
            </a:r>
            <a:r>
              <a:rPr lang="ru-RU" sz="1700" dirty="0">
                <a:solidFill>
                  <a:srgbClr val="405888"/>
                </a:solidFill>
                <a:latin typeface="Myriad Pro" panose="020B0503030403020204" pitchFamily="34" charset="0"/>
              </a:rPr>
              <a:t>реализации</a:t>
            </a: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 запроса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2060"/>
                </a:solidFill>
                <a:latin typeface="Myriad Pro" panose="020B0503030403020204" pitchFamily="34" charset="0"/>
              </a:rPr>
              <a:t>(для граждан любой категории).  </a:t>
            </a:r>
            <a:r>
              <a:rPr lang="ru-RU" sz="800" dirty="0">
                <a:solidFill>
                  <a:srgbClr val="002060"/>
                </a:solidFill>
                <a:latin typeface="Myriad Pro" panose="020B0503030403020204" pitchFamily="34" charset="0"/>
              </a:rPr>
              <a:t>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 Записаться на обучение или мероприятие можно </a:t>
            </a: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из любой местности </a:t>
            </a: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региона.</a:t>
            </a:r>
          </a:p>
          <a:p>
            <a:pPr algn="ctr"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 Выбрать курс из конфигуратора образовательных программ </a:t>
            </a: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ЦОПП Кузбасса</a:t>
            </a: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Спроектировать </a:t>
            </a: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собственный курс </a:t>
            </a: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по выбранной цифровой компетенции.</a:t>
            </a:r>
          </a:p>
          <a:p>
            <a:pPr algn="ctr"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Найти </a:t>
            </a: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вакансию</a:t>
            </a: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1700" dirty="0">
                <a:solidFill>
                  <a:srgbClr val="FF0000"/>
                </a:solidFill>
                <a:latin typeface="Myriad Pro" panose="020B0503030403020204" pitchFamily="34" charset="0"/>
              </a:rPr>
              <a:t>Трудоустроиться</a:t>
            </a:r>
            <a:r>
              <a:rPr lang="ru-RU" sz="17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5E8BA3-93B9-4420-98DE-3B2043F61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8BE942C-F820-4029-961C-7253E23DA5A5}"/>
              </a:ext>
            </a:extLst>
          </p:cNvPr>
          <p:cNvSpPr txBox="1">
            <a:spLocks/>
          </p:cNvSpPr>
          <p:nvPr/>
        </p:nvSpPr>
        <p:spPr>
          <a:xfrm>
            <a:off x="786340" y="451791"/>
            <a:ext cx="10307230" cy="1416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Реализация практики трудоустройства через цифровую платформу ЦОПП Кузбасса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Myriad Pro" panose="020B0503030403020204" pitchFamily="34" charset="0"/>
              </a:rPr>
              <a:t>https://platform.copp42.ru/</a:t>
            </a:r>
            <a:endParaRPr lang="ru-RU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2060"/>
                </a:solidFill>
                <a:latin typeface="Myriad Pro" panose="020B0503030403020204" pitchFamily="34" charset="0"/>
              </a:rPr>
              <a:t>(Свидетельство о государственной регистрации программы для ЭВМ № 2022611389)</a:t>
            </a:r>
            <a:endParaRPr lang="ru-RU" sz="2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7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58B6C0-58C5-BD07-702B-2D9261784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46" y="2062225"/>
            <a:ext cx="4523024" cy="436590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774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159F9-72C9-CEDE-77BF-2067A3A64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50241-41F2-2956-8966-75CD218B4A1E}"/>
              </a:ext>
            </a:extLst>
          </p:cNvPr>
          <p:cNvSpPr txBox="1"/>
          <p:nvPr/>
        </p:nvSpPr>
        <p:spPr>
          <a:xfrm>
            <a:off x="1584010" y="283998"/>
            <a:ext cx="8608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Профпробы и мастер-классы на площадках ЦОПП Кузбасс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8B9ABF-3671-02DB-1DE1-FABEEFEB24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72" y="1138687"/>
            <a:ext cx="3968004" cy="2494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387341-F8C1-0B29-E30A-AA1A5A9149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86" y="1138687"/>
            <a:ext cx="4836695" cy="3224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C215EC-011A-2836-A01C-B818E83D78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4207083"/>
            <a:ext cx="3377036" cy="2251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6" descr="https://sun9-4.userapi.com/impg/1CgrleoCV9m5DVTgm9ZtDhT0krHb5Pg7uEuBKQ/Q9_4T-EnaDI.jpg?size=2358x2160&amp;quality=96&amp;sign=d28597c21a36dbe0cad9391ee412dd75&amp;type=album">
            <a:extLst>
              <a:ext uri="{FF2B5EF4-FFF2-40B4-BE49-F238E27FC236}">
                <a16:creationId xmlns:a16="http://schemas.microsoft.com/office/drawing/2014/main" id="{C210A112-18CC-585B-2E25-DBB5D10D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26" y="3453222"/>
            <a:ext cx="3197148" cy="2884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F0DF8-F390-3CFF-F88C-95904995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50" y="4687534"/>
            <a:ext cx="3801502" cy="1881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83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2E2726-5EE8-D628-1439-0F749BFD3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3EC81-C848-1AF1-4527-0125A9680D99}"/>
              </a:ext>
            </a:extLst>
          </p:cNvPr>
          <p:cNvSpPr txBox="1"/>
          <p:nvPr/>
        </p:nvSpPr>
        <p:spPr>
          <a:xfrm>
            <a:off x="2036430" y="388868"/>
            <a:ext cx="7959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Экскурсии на промышленные предприятия Кузбасса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AEC6B-483A-3467-4794-9D909478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9" y="1244252"/>
            <a:ext cx="4471003" cy="2979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31548-407D-E77D-5AE4-80E4F43A1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00" y="1776384"/>
            <a:ext cx="3275521" cy="2184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8672EC-842F-82B2-0384-35A04D7D5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66" y="4223757"/>
            <a:ext cx="3275521" cy="2456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0635F9-7EF8-BFDA-7173-8134F6ABE3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68" y="3884129"/>
            <a:ext cx="3509573" cy="2537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2EE199-2B76-7036-86A6-D75789265F0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4" y="1244253"/>
            <a:ext cx="2099606" cy="2979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66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20D2-9C33-F277-AB8D-64F6BBB8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1776B5-6F3E-E481-C47E-6A76380B8FBD}"/>
              </a:ext>
            </a:extLst>
          </p:cNvPr>
          <p:cNvGrpSpPr/>
          <p:nvPr/>
        </p:nvGrpSpPr>
        <p:grpSpPr>
          <a:xfrm>
            <a:off x="160076" y="896644"/>
            <a:ext cx="11560544" cy="5495279"/>
            <a:chOff x="160076" y="896644"/>
            <a:chExt cx="11560544" cy="549527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1B096EE-82CE-2A94-0A09-40A3BE59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086" y="1775970"/>
              <a:ext cx="6303825" cy="4198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90BB895-4543-A4E4-CD92-61AB7D411A53}"/>
                </a:ext>
              </a:extLst>
            </p:cNvPr>
            <p:cNvGrpSpPr/>
            <p:nvPr/>
          </p:nvGrpSpPr>
          <p:grpSpPr>
            <a:xfrm rot="21050113">
              <a:off x="7748600" y="896644"/>
              <a:ext cx="3972020" cy="2374664"/>
              <a:chOff x="436866" y="1278045"/>
              <a:chExt cx="4247671" cy="2922902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54E98A9-AE4F-D148-A768-0809B7F6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866" y="1278045"/>
                <a:ext cx="4247671" cy="292290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9EF076-200F-D5C1-A846-3BF22AED6FAE}"/>
                  </a:ext>
                </a:extLst>
              </p:cNvPr>
              <p:cNvSpPr txBox="1"/>
              <p:nvPr/>
            </p:nvSpPr>
            <p:spPr>
              <a:xfrm>
                <a:off x="624689" y="1321806"/>
                <a:ext cx="1032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ТОКАРЬ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9F7A422-60A5-650A-6631-5C559E3CCA04}"/>
                </a:ext>
              </a:extLst>
            </p:cNvPr>
            <p:cNvGrpSpPr/>
            <p:nvPr/>
          </p:nvGrpSpPr>
          <p:grpSpPr>
            <a:xfrm rot="20871733">
              <a:off x="552555" y="1368578"/>
              <a:ext cx="3439776" cy="2279683"/>
              <a:chOff x="3266252" y="2810953"/>
              <a:chExt cx="4195561" cy="3721588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3AC54B1E-8354-143E-2278-7204E373C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6252" y="2810953"/>
                <a:ext cx="4068563" cy="372158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E8C5C-7B92-BF8E-48D8-D6DF8D395459}"/>
                  </a:ext>
                </a:extLst>
              </p:cNvPr>
              <p:cNvSpPr txBox="1"/>
              <p:nvPr/>
            </p:nvSpPr>
            <p:spPr>
              <a:xfrm>
                <a:off x="5481019" y="2926315"/>
                <a:ext cx="1980794" cy="50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КРАНОВЩИК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E667CD0-88E8-B097-906F-14C507183FF2}"/>
                </a:ext>
              </a:extLst>
            </p:cNvPr>
            <p:cNvGrpSpPr/>
            <p:nvPr/>
          </p:nvGrpSpPr>
          <p:grpSpPr>
            <a:xfrm>
              <a:off x="160076" y="4427520"/>
              <a:ext cx="3763885" cy="1964403"/>
              <a:chOff x="4416226" y="1788258"/>
              <a:chExt cx="5203145" cy="3952073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C9EC227A-3334-B109-42D5-7A54D1BF8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42573">
                <a:off x="4535530" y="1788258"/>
                <a:ext cx="5083841" cy="39520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496BDA-B4B0-AA8B-9CA0-5507578E200E}"/>
                  </a:ext>
                </a:extLst>
              </p:cNvPr>
              <p:cNvSpPr txBox="1"/>
              <p:nvPr/>
            </p:nvSpPr>
            <p:spPr>
              <a:xfrm rot="21225343">
                <a:off x="4416226" y="2049392"/>
                <a:ext cx="2183243" cy="578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МОДЕЛЬЕР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A52B23D-ED5B-B1E6-D1A7-E1A9C9F0F9AE}"/>
                </a:ext>
              </a:extLst>
            </p:cNvPr>
            <p:cNvGrpSpPr/>
            <p:nvPr/>
          </p:nvGrpSpPr>
          <p:grpSpPr>
            <a:xfrm rot="215447">
              <a:off x="8109075" y="4342974"/>
              <a:ext cx="3594981" cy="2024016"/>
              <a:chOff x="5875338" y="933290"/>
              <a:chExt cx="4779786" cy="3070162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1B7BEFCF-D502-E219-D68B-4ACE188D8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307577">
                <a:off x="5875338" y="933290"/>
                <a:ext cx="4779786" cy="30701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D21E77-A204-7716-B7DB-C02571C10730}"/>
                  </a:ext>
                </a:extLst>
              </p:cNvPr>
              <p:cNvSpPr txBox="1"/>
              <p:nvPr/>
            </p:nvSpPr>
            <p:spPr>
              <a:xfrm rot="21370299">
                <a:off x="8558012" y="959264"/>
                <a:ext cx="2059853" cy="52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ПОЖАРНЫЙ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CDB39C-F4E4-FE99-F0C5-922B6D2C5E88}"/>
              </a:ext>
            </a:extLst>
          </p:cNvPr>
          <p:cNvSpPr txBox="1"/>
          <p:nvPr/>
        </p:nvSpPr>
        <p:spPr>
          <a:xfrm>
            <a:off x="1999197" y="365433"/>
            <a:ext cx="8193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Проведение интерактивной профориентации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BCD8A9-3593-7FE6-0DD0-164415B42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0E7E2D2-FE9A-3204-71E9-A10E1CD1C9A6}"/>
              </a:ext>
            </a:extLst>
          </p:cNvPr>
          <p:cNvGrpSpPr/>
          <p:nvPr/>
        </p:nvGrpSpPr>
        <p:grpSpPr>
          <a:xfrm>
            <a:off x="1019932" y="901282"/>
            <a:ext cx="6617905" cy="5742941"/>
            <a:chOff x="720885" y="1007815"/>
            <a:chExt cx="6617905" cy="5742941"/>
          </a:xfrm>
          <a:solidFill>
            <a:srgbClr val="B4C7E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Прямоугольник: скругленные углы 48">
              <a:extLst>
                <a:ext uri="{FF2B5EF4-FFF2-40B4-BE49-F238E27FC236}">
                  <a16:creationId xmlns:a16="http://schemas.microsoft.com/office/drawing/2014/main" id="{49B30119-D8C5-F941-CAFD-2665DAA9E928}"/>
                </a:ext>
              </a:extLst>
            </p:cNvPr>
            <p:cNvSpPr/>
            <p:nvPr/>
          </p:nvSpPr>
          <p:spPr>
            <a:xfrm>
              <a:off x="721801" y="1682898"/>
              <a:ext cx="6616531" cy="548388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ОБЛАЧНЫЕ ТЕХНОЛОГИИ</a:t>
              </a:r>
            </a:p>
          </p:txBody>
        </p:sp>
        <p:sp>
          <p:nvSpPr>
            <p:cNvPr id="5" name="Прямоугольник: скругленные углы 48">
              <a:extLst>
                <a:ext uri="{FF2B5EF4-FFF2-40B4-BE49-F238E27FC236}">
                  <a16:creationId xmlns:a16="http://schemas.microsoft.com/office/drawing/2014/main" id="{2220ADE2-2A0D-021F-917D-2292687E678A}"/>
                </a:ext>
              </a:extLst>
            </p:cNvPr>
            <p:cNvSpPr/>
            <p:nvPr/>
          </p:nvSpPr>
          <p:spPr>
            <a:xfrm>
              <a:off x="721343" y="2357981"/>
              <a:ext cx="6617447" cy="5483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РАЗРАБОТКА ПРИЛОЖЕНИЙ ВИРТУАЛЬНОЙ РЕАЛЬНОСТИ</a:t>
              </a:r>
            </a:p>
          </p:txBody>
        </p:sp>
        <p:sp>
          <p:nvSpPr>
            <p:cNvPr id="7" name="Прямоугольник: скругленные углы 48">
              <a:extLst>
                <a:ext uri="{FF2B5EF4-FFF2-40B4-BE49-F238E27FC236}">
                  <a16:creationId xmlns:a16="http://schemas.microsoft.com/office/drawing/2014/main" id="{789BA84F-CD05-B022-60BF-DACCBDBFC8B1}"/>
                </a:ext>
              </a:extLst>
            </p:cNvPr>
            <p:cNvSpPr/>
            <p:nvPr/>
          </p:nvSpPr>
          <p:spPr>
            <a:xfrm>
              <a:off x="721343" y="2989720"/>
              <a:ext cx="6617446" cy="548384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ДИЗАЙН ПЕРСОНАЖЕЙ, АНИМАЦИЯ</a:t>
              </a:r>
            </a:p>
          </p:txBody>
        </p:sp>
        <p:sp>
          <p:nvSpPr>
            <p:cNvPr id="11" name="Прямоугольник: скругленные углы 48">
              <a:extLst>
                <a:ext uri="{FF2B5EF4-FFF2-40B4-BE49-F238E27FC236}">
                  <a16:creationId xmlns:a16="http://schemas.microsoft.com/office/drawing/2014/main" id="{11215586-FBA0-1F9C-E80F-959C0AA4E845}"/>
                </a:ext>
              </a:extLst>
            </p:cNvPr>
            <p:cNvSpPr/>
            <p:nvPr/>
          </p:nvSpPr>
          <p:spPr>
            <a:xfrm>
              <a:off x="720885" y="4317448"/>
              <a:ext cx="6617447" cy="1269416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ОБУЧЕНИЕ В РАМКАХ ЛЕТНЕЙ ПРОФ СМЕНЫ ПО ПРОГРАММАМ: ВЕБ – ДИЗАЙН И РАЗРАБОТКА, УПРАВЛЕНИЕ БЛА, ХИМИЧЕСКИЙ И ЭКОЛОГИЧЕСКИЙ КОНТРОЛЬ, ЦИФРОВЫЕ РЕСУРСЫ</a:t>
              </a:r>
            </a:p>
          </p:txBody>
        </p:sp>
        <p:sp>
          <p:nvSpPr>
            <p:cNvPr id="12" name="Прямоугольник: скругленные углы 48">
              <a:extLst>
                <a:ext uri="{FF2B5EF4-FFF2-40B4-BE49-F238E27FC236}">
                  <a16:creationId xmlns:a16="http://schemas.microsoft.com/office/drawing/2014/main" id="{E33446C1-5BE5-7B12-60CE-DF83F405B049}"/>
                </a:ext>
              </a:extLst>
            </p:cNvPr>
            <p:cNvSpPr/>
            <p:nvPr/>
          </p:nvSpPr>
          <p:spPr>
            <a:xfrm>
              <a:off x="721801" y="1007815"/>
              <a:ext cx="6616531" cy="548388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ПРОМЫШЛЕННАЯ РОБОТОТЕХНИКА</a:t>
              </a:r>
            </a:p>
          </p:txBody>
        </p:sp>
        <p:sp>
          <p:nvSpPr>
            <p:cNvPr id="13" name="Прямоугольник: скругленные углы 48">
              <a:extLst>
                <a:ext uri="{FF2B5EF4-FFF2-40B4-BE49-F238E27FC236}">
                  <a16:creationId xmlns:a16="http://schemas.microsoft.com/office/drawing/2014/main" id="{61EC12CD-3F14-8F1F-F8EE-85FAFA08F9E4}"/>
                </a:ext>
              </a:extLst>
            </p:cNvPr>
            <p:cNvSpPr/>
            <p:nvPr/>
          </p:nvSpPr>
          <p:spPr>
            <a:xfrm>
              <a:off x="721343" y="3653186"/>
              <a:ext cx="6616989" cy="548384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ИНФОРМАЦИОННАЯ БЕЗОПАСНОСТЬ</a:t>
              </a:r>
              <a:endParaRPr lang="ru-RU" sz="16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8">
              <a:extLst>
                <a:ext uri="{FF2B5EF4-FFF2-40B4-BE49-F238E27FC236}">
                  <a16:creationId xmlns:a16="http://schemas.microsoft.com/office/drawing/2014/main" id="{747A8FF5-A1D0-64E5-B99C-8C8CE5E748DF}"/>
                </a:ext>
              </a:extLst>
            </p:cNvPr>
            <p:cNvSpPr/>
            <p:nvPr/>
          </p:nvSpPr>
          <p:spPr>
            <a:xfrm>
              <a:off x="721343" y="5680781"/>
              <a:ext cx="6616989" cy="1069975"/>
            </a:xfrm>
            <a:prstGeom prst="roundRect">
              <a:avLst>
                <a:gd name="adj" fmla="val 20070"/>
              </a:avLst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 – D </a:t>
              </a:r>
              <a:r>
                <a:rPr lang="ru-RU" sz="1600" b="1" dirty="0">
                  <a:solidFill>
                    <a:srgbClr val="002060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 МОДЕЛИРОВАНИЕ КОМПЬЮТЕРНЫХ ИГР, ЛАБОАТОРНЫЙ ХИМИЧЕСКИЙ АНАЛИЗ, РАЗРАБОТЧИК ВЕБ И МУЛЬТИМЕДИЙНЫХ ПРИЛОЖЕНИЙ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66F153-D292-485F-BAD3-8407ECE8D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0691BE-3152-EDAE-B94C-4A9C6E187A9C}"/>
              </a:ext>
            </a:extLst>
          </p:cNvPr>
          <p:cNvSpPr/>
          <p:nvPr/>
        </p:nvSpPr>
        <p:spPr>
          <a:xfrm>
            <a:off x="2488611" y="213777"/>
            <a:ext cx="721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yriad Pro" panose="020B0503030403020204" pitchFamily="34" charset="0"/>
                <a:ea typeface="Times New Roman" panose="02020603050405020304" pitchFamily="18" charset="0"/>
              </a:rPr>
              <a:t>ПРОГРАММЫ ДЛЯ ШКОЛЬНИКОВ И СТУДЕНТОВ</a:t>
            </a:r>
            <a:br>
              <a:rPr lang="ru-RU" sz="2400" dirty="0">
                <a:solidFill>
                  <a:srgbClr val="002060"/>
                </a:solidFill>
                <a:latin typeface="Myriad Pro" panose="020B0503030403020204" pitchFamily="34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accent1"/>
              </a:solidFill>
              <a:latin typeface="Myriad Pro" panose="020B05030304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EF1398-9F8D-6A94-8256-B2167C27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05" y="2310966"/>
            <a:ext cx="3678314" cy="43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C2E9B7F-28C3-7F12-4F6F-F4E6B06754D2}"/>
              </a:ext>
            </a:extLst>
          </p:cNvPr>
          <p:cNvGrpSpPr/>
          <p:nvPr/>
        </p:nvGrpSpPr>
        <p:grpSpPr>
          <a:xfrm>
            <a:off x="274362" y="2387965"/>
            <a:ext cx="6431531" cy="3920402"/>
            <a:chOff x="1712607" y="1494444"/>
            <a:chExt cx="6431531" cy="373340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BF1D1-AC1C-F2AB-837D-BFA81C1E68D0}"/>
                </a:ext>
              </a:extLst>
            </p:cNvPr>
            <p:cNvSpPr txBox="1"/>
            <p:nvPr/>
          </p:nvSpPr>
          <p:spPr>
            <a:xfrm>
              <a:off x="1712607" y="3297641"/>
              <a:ext cx="3279958" cy="584775"/>
            </a:xfrm>
            <a:prstGeom prst="rect">
              <a:avLst/>
            </a:prstGeom>
            <a:solidFill>
              <a:srgbClr val="B4C7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Яйский городской округ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ООШ №3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CD0C35-D38C-AD95-D045-FB1E6229F7BA}"/>
                </a:ext>
              </a:extLst>
            </p:cNvPr>
            <p:cNvSpPr txBox="1"/>
            <p:nvPr/>
          </p:nvSpPr>
          <p:spPr>
            <a:xfrm>
              <a:off x="5479705" y="3498582"/>
              <a:ext cx="2664433" cy="1729267"/>
            </a:xfrm>
            <a:prstGeom prst="rect">
              <a:avLst/>
            </a:prstGeom>
            <a:solidFill>
              <a:srgbClr val="B4C7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Кемеровский муниципальный округ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«Пригородная ООШ»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«Старочервовская ООШ» </a:t>
              </a:r>
              <a:endParaRPr lang="ru-RU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«Ясногорская СОШ»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C00745-0DBB-4F61-8EB6-0B06D22DC7F8}"/>
                </a:ext>
              </a:extLst>
            </p:cNvPr>
            <p:cNvSpPr txBox="1"/>
            <p:nvPr/>
          </p:nvSpPr>
          <p:spPr>
            <a:xfrm>
              <a:off x="5479705" y="1494444"/>
              <a:ext cx="2664433" cy="1815882"/>
            </a:xfrm>
            <a:prstGeom prst="rect">
              <a:avLst/>
            </a:prstGeom>
            <a:solidFill>
              <a:srgbClr val="B4C7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Город Кемерово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«Гимназия № 17»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«СОШ № 54»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«Гимназия № 21»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«СОШ № 82»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«Гимназия № 42»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«ООШ № 51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2056AB-C0D9-A15D-3023-7D9425140B69}"/>
                </a:ext>
              </a:extLst>
            </p:cNvPr>
            <p:cNvSpPr txBox="1"/>
            <p:nvPr/>
          </p:nvSpPr>
          <p:spPr>
            <a:xfrm>
              <a:off x="1712607" y="1494444"/>
              <a:ext cx="3279958" cy="1323439"/>
            </a:xfrm>
            <a:prstGeom prst="rect">
              <a:avLst/>
            </a:prstGeom>
            <a:solidFill>
              <a:srgbClr val="B4C7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Новокузнецкий городской округ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«ООШ 28»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«СОШ №26»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«ООШ №23»</a:t>
              </a:r>
            </a:p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Междуреченск МБОУ «ООШ №7»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862AFB-7367-692C-A47A-FED2DA8134DE}"/>
                </a:ext>
              </a:extLst>
            </p:cNvPr>
            <p:cNvSpPr txBox="1"/>
            <p:nvPr/>
          </p:nvSpPr>
          <p:spPr>
            <a:xfrm>
              <a:off x="1712607" y="4634110"/>
              <a:ext cx="3279958" cy="338554"/>
            </a:xfrm>
            <a:prstGeom prst="rect">
              <a:avLst/>
            </a:prstGeom>
            <a:solidFill>
              <a:srgbClr val="B4C7E7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МБОУ «Ишимская ООШ»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56904-C01B-929F-6997-E19C56B1A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" y="100715"/>
            <a:ext cx="695441" cy="1037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865D3-26C2-4D6A-57D3-93583AA1CC8E}"/>
              </a:ext>
            </a:extLst>
          </p:cNvPr>
          <p:cNvSpPr txBox="1"/>
          <p:nvPr/>
        </p:nvSpPr>
        <p:spPr>
          <a:xfrm>
            <a:off x="4149724" y="438873"/>
            <a:ext cx="3892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Партнеры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5A0B2-431A-6B1D-490F-B3EA7C557614}"/>
              </a:ext>
            </a:extLst>
          </p:cNvPr>
          <p:cNvSpPr txBox="1"/>
          <p:nvPr/>
        </p:nvSpPr>
        <p:spPr>
          <a:xfrm>
            <a:off x="715855" y="1443574"/>
            <a:ext cx="56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Образовательные организации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F2E21-D6B3-E0FA-D468-388CE5B16F3D}"/>
              </a:ext>
            </a:extLst>
          </p:cNvPr>
          <p:cNvSpPr txBox="1"/>
          <p:nvPr/>
        </p:nvSpPr>
        <p:spPr>
          <a:xfrm>
            <a:off x="7122012" y="2387966"/>
            <a:ext cx="4724605" cy="4011355"/>
          </a:xfrm>
          <a:prstGeom prst="rect">
            <a:avLst/>
          </a:prstGeom>
          <a:solidFill>
            <a:srgbClr val="B4C7E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ГПОУ Топкинского технического техникум 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ГПОУ Сибирского политехнического техникум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ГПОУ Кузнецкого индустриального техникум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ГПОУ Прокопьевский электромашиностроительный техникум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ГПОУ Кузбасский многопрофильный техникум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ГАПОУ Кузбасский техникум архитектуры, геодезии и строительства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ГПОУ Березовский политический техникум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ГПОУ Ленинск-Кузнецкий политехнический техникум;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10256-CC8C-3A48-7D67-500817E1E6B6}"/>
              </a:ext>
            </a:extLst>
          </p:cNvPr>
          <p:cNvSpPr txBox="1"/>
          <p:nvPr/>
        </p:nvSpPr>
        <p:spPr>
          <a:xfrm>
            <a:off x="6515071" y="1258907"/>
            <a:ext cx="5676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Профессиональные </a:t>
            </a:r>
          </a:p>
          <a:p>
            <a:pPr lvl="0" algn="ctr"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rgbClr val="002060"/>
                </a:solidFill>
                <a:latin typeface="Myriad Pro"/>
                <a:ea typeface="Calibri" panose="020F0502020204030204" pitchFamily="34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Myriad Pro"/>
                <a:ea typeface="Calibri" panose="020F0502020204030204" pitchFamily="34" charset="0"/>
              </a:rPr>
              <a:t>бразовательные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23005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880</Words>
  <Application>Microsoft Office PowerPoint</Application>
  <PresentationFormat>Широкоэкранный</PresentationFormat>
  <Paragraphs>187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Proxima Nova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</dc:creator>
  <cp:lastModifiedBy>6</cp:lastModifiedBy>
  <cp:revision>53</cp:revision>
  <dcterms:created xsi:type="dcterms:W3CDTF">2024-02-26T07:04:43Z</dcterms:created>
  <dcterms:modified xsi:type="dcterms:W3CDTF">2024-08-29T08:31:17Z</dcterms:modified>
</cp:coreProperties>
</file>