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1"/>
  </p:sldMasterIdLst>
  <p:notesMasterIdLst>
    <p:notesMasterId r:id="rId14"/>
  </p:notesMasterIdLst>
  <p:handoutMasterIdLst>
    <p:handoutMasterId r:id="rId15"/>
  </p:handoutMasterIdLst>
  <p:sldIdLst>
    <p:sldId id="256" r:id="rId2"/>
    <p:sldId id="324" r:id="rId3"/>
    <p:sldId id="323" r:id="rId4"/>
    <p:sldId id="325" r:id="rId5"/>
    <p:sldId id="330" r:id="rId6"/>
    <p:sldId id="326" r:id="rId7"/>
    <p:sldId id="331" r:id="rId8"/>
    <p:sldId id="332" r:id="rId9"/>
    <p:sldId id="327" r:id="rId10"/>
    <p:sldId id="334" r:id="rId11"/>
    <p:sldId id="333" r:id="rId12"/>
    <p:sldId id="316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024"/>
    <a:srgbClr val="FFF989"/>
    <a:srgbClr val="EAB052"/>
    <a:srgbClr val="EB6343"/>
    <a:srgbClr val="F949B2"/>
    <a:srgbClr val="267BD0"/>
    <a:srgbClr val="002060"/>
    <a:srgbClr val="000000"/>
    <a:srgbClr val="79AFE6"/>
    <a:srgbClr val="3077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24" autoAdjust="0"/>
    <p:restoredTop sz="94634" autoAdjust="0"/>
  </p:normalViewPr>
  <p:slideViewPr>
    <p:cSldViewPr snapToGrid="0">
      <p:cViewPr varScale="1">
        <p:scale>
          <a:sx n="108" d="100"/>
          <a:sy n="108" d="100"/>
        </p:scale>
        <p:origin x="4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1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гендерное соотношение</a:t>
            </a:r>
          </a:p>
        </c:rich>
      </c:tx>
      <c:layout>
        <c:manualLayout>
          <c:xMode val="edge"/>
          <c:yMode val="edge"/>
          <c:x val="0.18797253455991503"/>
          <c:y val="4.3519543101909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0352844824538011"/>
          <c:y val="0.29865001804788704"/>
          <c:w val="0.65083060256553615"/>
          <c:h val="0.546277456183740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половое соотношение</c:v>
                </c:pt>
              </c:strCache>
            </c:strRef>
          </c:tx>
          <c:dPt>
            <c:idx val="0"/>
            <c:bubble3D val="0"/>
            <c:spPr>
              <a:solidFill>
                <a:srgbClr val="F949B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62D8-41C1-9CDB-C3BAB70646B4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101-4245-A1FD-AEDC8BAB34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Девочки</c:v>
                </c:pt>
                <c:pt idx="1">
                  <c:v>Мальчики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2"/>
                <c:pt idx="0">
                  <c:v>26</c:v>
                </c:pt>
                <c:pt idx="1">
                  <c:v>19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0-62D8-41C1-9CDB-C3BAB70646B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3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>
              <a:lumMod val="1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Понравилось работать </a:t>
            </a:r>
          </a:p>
          <a:p>
            <a:pPr>
              <a:defRPr sz="1400"/>
            </a:pPr>
            <a:r>
              <a:rPr lang="ru-RU" sz="1400" dirty="0"/>
              <a:t>в ГБУ ДСЦ «Мир Молодых»</a:t>
            </a:r>
          </a:p>
        </c:rich>
      </c:tx>
      <c:layout>
        <c:manualLayout>
          <c:xMode val="edge"/>
          <c:yMode val="edge"/>
          <c:x val="0.11536976067641824"/>
          <c:y val="0.871646556234190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8547968193254841"/>
          <c:y val="0.325353841090403"/>
          <c:w val="0.58133243717307126"/>
          <c:h val="0.466579633660565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Ппонравилось ли работать в Мире Молодых?</c:v>
                </c:pt>
              </c:strCache>
            </c:strRef>
          </c:tx>
          <c:spPr>
            <a:solidFill>
              <a:srgbClr val="EB6343"/>
            </a:solidFill>
          </c:spPr>
          <c:dPt>
            <c:idx val="0"/>
            <c:bubble3D val="0"/>
            <c:spPr>
              <a:solidFill>
                <a:srgbClr val="EB634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D156-4FC6-A1BB-A5298C475412}"/>
              </c:ext>
            </c:extLst>
          </c:dPt>
          <c:dPt>
            <c:idx val="1"/>
            <c:bubble3D val="0"/>
            <c:spPr>
              <a:solidFill>
                <a:srgbClr val="FFF989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156-4FC6-A1BB-A5298C475412}"/>
              </c:ext>
            </c:extLst>
          </c:dPt>
          <c:dPt>
            <c:idx val="2"/>
            <c:bubble3D val="0"/>
            <c:spPr>
              <a:solidFill>
                <a:srgbClr val="EB634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rgbClr val="EB634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43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56-4FC6-A1BB-A5298C47541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34013009856758"/>
          <c:y val="0.8080235807525934"/>
          <c:w val="0.23142288010082898"/>
          <c:h val="6.13869039998570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>
              <a:lumMod val="1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возраст</a:t>
            </a:r>
          </a:p>
        </c:rich>
      </c:tx>
      <c:layout>
        <c:manualLayout>
          <c:xMode val="edge"/>
          <c:yMode val="edge"/>
          <c:x val="0.37175076905885207"/>
          <c:y val="3.98929145100838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084341445085192"/>
          <c:y val="0.12516280150551948"/>
          <c:w val="0.76856813299645577"/>
          <c:h val="0.687505020310742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половое соотношение</c:v>
                </c:pt>
              </c:strCache>
            </c:strRef>
          </c:tx>
          <c:explosion val="32"/>
          <c:dPt>
            <c:idx val="0"/>
            <c:bubble3D val="0"/>
            <c:explosion val="0"/>
            <c:spPr>
              <a:solidFill>
                <a:srgbClr val="EAB05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F1B-401F-9CB0-EB758C58945A}"/>
              </c:ext>
            </c:extLst>
          </c:dPt>
          <c:dPt>
            <c:idx val="1"/>
            <c:bubble3D val="0"/>
            <c:explosion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F1B-401F-9CB0-EB758C5894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14-15</c:v>
                </c:pt>
                <c:pt idx="1">
                  <c:v>16-17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2"/>
                <c:pt idx="0">
                  <c:v>25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1B-401F-9CB0-EB758C58945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>
              <a:lumMod val="1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Профессии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6703316724073262"/>
          <c:y val="0.32123487430724418"/>
          <c:w val="0.48862387299562976"/>
          <c:h val="0.6293488424437684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Профессии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D83-4859-A66F-1468DED5FD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D83-4859-A66F-1468DED5FDE3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D83-4859-A66F-1468DED5FDE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D83-4859-A66F-1468DED5FD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Администратор</c:v>
                </c:pt>
                <c:pt idx="1">
                  <c:v>Звукорежиссёр</c:v>
                </c:pt>
                <c:pt idx="2">
                  <c:v>Культорганизаторы</c:v>
                </c:pt>
                <c:pt idx="3">
                  <c:v>СММ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4"/>
                <c:pt idx="0">
                  <c:v>35</c:v>
                </c:pt>
                <c:pt idx="1">
                  <c:v>11</c:v>
                </c:pt>
                <c:pt idx="2">
                  <c:v>20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36-4A05-8B0A-574C21141AE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511878308857876"/>
          <c:y val="0.15482501667163523"/>
          <c:w val="0.76486223578518608"/>
          <c:h val="0.133014507016453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>
              <a:lumMod val="1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хотели бы работать </a:t>
            </a:r>
          </a:p>
          <a:p>
            <a:pPr>
              <a:defRPr sz="1400"/>
            </a:pPr>
            <a:r>
              <a:rPr lang="ru-RU" sz="1400" dirty="0"/>
              <a:t>в ГБУ ДСЦ «Мир Молодых»</a:t>
            </a:r>
          </a:p>
        </c:rich>
      </c:tx>
      <c:layout>
        <c:manualLayout>
          <c:xMode val="edge"/>
          <c:yMode val="edge"/>
          <c:x val="0.20920736678045393"/>
          <c:y val="0.846704552245731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5813933980897047"/>
          <c:y val="0.1317683584040247"/>
          <c:w val="0.49902740101786641"/>
          <c:h val="0.6217407325432879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хотели бы вы попасть в Мир Молодых ещё раз?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A50-4716-A2AD-3279C0C53372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A50-4716-A2AD-3279C0C5337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79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94-4FCE-AFE7-EF27C1165B4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1049341501075765"/>
          <c:y val="0.77599328017980396"/>
          <c:w val="0.20350265795513656"/>
          <c:h val="7.53114779009631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>
              <a:lumMod val="1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4-08-29T15:44:14.75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4-08-29T15:44:14.755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232A6F-6F1A-4456-9C02-F2411A73298B}" type="datetime1">
              <a:rPr lang="ru-RU" smtClean="0"/>
              <a:t>30.08.2024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D0885D5-D443-4228-8B2C-B9DF9A30D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78B3CE8-2699-49DC-8B79-822EC73CE3FE}" type="datetime1">
              <a:rPr lang="ru-RU" noProof="0" smtClean="0"/>
              <a:t>30.08.2024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9D2F9AB-3C90-481E-8C34-4F549BF455D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68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532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70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961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47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522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245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308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796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42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88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DA91D4A7-14A7-4DC2-A3ED-950DB07F3D2F}" type="datetime1">
              <a:rPr lang="ru-RU" noProof="0" smtClean="0"/>
              <a:t>30.08.2024</a:t>
            </a:fld>
            <a:endParaRPr lang="ru-RU" noProof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Нижний колонтитул 5">
            <a:extLst>
              <a:ext uri="{FF2B5EF4-FFF2-40B4-BE49-F238E27FC236}">
                <a16:creationId xmlns:a16="http://schemas.microsoft.com/office/drawing/2014/main" id="{3FB45199-F13E-4CB5-AF62-71432CD4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ru-RU" noProof="0"/>
              <a:t>Преподавать курс</a:t>
            </a:r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ью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rtlCol="0"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6F87ACF0-6AFC-44F9-8095-8440005E65BF}" type="datetime1">
              <a:rPr lang="ru-RU" noProof="0" smtClean="0"/>
              <a:t>30.08.2024</a:t>
            </a:fld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Объект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44457" y="2057400"/>
            <a:ext cx="3791456" cy="38623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Нижний колонтитул 5">
            <a:extLst>
              <a:ext uri="{FF2B5EF4-FFF2-40B4-BE49-F238E27FC236}">
                <a16:creationId xmlns:a16="http://schemas.microsoft.com/office/drawing/2014/main" id="{3D444C08-6A3A-4BFB-9494-43F3DE3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ru-RU" noProof="0"/>
              <a:t>Преподавать курс</a:t>
            </a:r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rtlCol="0"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5F90F6BC-577E-4608-8EAC-C04E459CF2B7}" type="datetime1">
              <a:rPr lang="ru-RU" noProof="0" smtClean="0"/>
              <a:t>30.08.2024</a:t>
            </a:fld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Объект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55530" y="2057400"/>
            <a:ext cx="3577934" cy="3862388"/>
          </a:xfrm>
        </p:spPr>
        <p:txBody>
          <a:bodyPr rtlCol="0"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ru-RU" noProof="0" dirty="0"/>
              <a:t>Щелкните, чтобы изменить стили текста образца слайда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ru-RU" noProof="0" dirty="0"/>
              <a:t>Второй уровень</a:t>
            </a:r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ru-RU" noProof="0"/>
              <a:t>Преподавать курс</a:t>
            </a:r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119868" y="5356067"/>
            <a:ext cx="3625595" cy="1000782"/>
          </a:xfrm>
          <a:solidFill>
            <a:srgbClr val="465359"/>
          </a:solidFill>
        </p:spPr>
        <p:txBody>
          <a:bodyPr lIns="91440" tIns="0" rIns="91440" bIns="0" rtlCol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chemeClr val="accent1"/>
          </a:solidFill>
        </p:spPr>
        <p:txBody>
          <a:bodyPr tIns="0" bIns="0" rtlCol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rtlCol="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fld id="{ACA29BBE-78DF-4453-B9B9-E817BB50C0AF}" type="datetime1">
              <a:rPr lang="ru-RU" noProof="0" smtClean="0"/>
              <a:t>30.08.2024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ru-RU" noProof="0"/>
              <a:t>Преподавать курс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446532" y="4199467"/>
            <a:ext cx="11296732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1325" y="606425"/>
            <a:ext cx="11304588" cy="353695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A6AE71F9-4DED-41B1-BC3E-0AA05A674437}" type="datetime1">
              <a:rPr lang="ru-RU" noProof="0" smtClean="0"/>
              <a:t>30.08.2024</a:t>
            </a:fld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ru-RU" noProof="0"/>
              <a:t>Преподавать курс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863" y="5303610"/>
            <a:ext cx="9391888" cy="614363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содержимо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ru-MO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3064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Рисунок 9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Рисунок 11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ru-MO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8108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76873F1C-09F0-4972-9955-D44383CF0A5D}" type="datetime1">
              <a:rPr lang="ru-RU" noProof="0" smtClean="0"/>
              <a:t>30.08.2024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7" name="Нижний колонтитул 5">
            <a:extLst>
              <a:ext uri="{FF2B5EF4-FFF2-40B4-BE49-F238E27FC236}">
                <a16:creationId xmlns:a16="http://schemas.microsoft.com/office/drawing/2014/main" id="{D5D91A8B-765C-4E59-8109-94DA4EA5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ru-RU" noProof="0"/>
              <a:t>Преподавать курс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F0F318B-B2C4-4893-95F3-E1AB652A1F17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4FB09F2-FC78-4161-B5F8-C064B938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08CB40EA-D0BA-41DA-91DE-15B4C161DD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1849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AD7F27B-2BFB-4704-ABC8-D18067549860}" type="datetime1">
              <a:rPr lang="ru-RU" noProof="0" smtClean="0"/>
              <a:t>30.08.2024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Преподавать курс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59F479D-7533-4EEF-A06F-7CD2FE3DB90D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>
            <a:extLst>
              <a:ext uri="{FF2B5EF4-FFF2-40B4-BE49-F238E27FC236}">
                <a16:creationId xmlns:a16="http://schemas.microsoft.com/office/drawing/2014/main" id="{950CE4CA-34EA-472D-A23C-1DE165F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F09E3A24-77C2-4FA8-AF4B-6307281B5430}" type="datetime1">
              <a:rPr lang="ru-RU" noProof="0" smtClean="0"/>
              <a:t>30.08.2024</a:t>
            </a:fld>
            <a:endParaRPr lang="ru-RU" noProof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Нижний колонтитул 5">
            <a:extLst>
              <a:ext uri="{FF2B5EF4-FFF2-40B4-BE49-F238E27FC236}">
                <a16:creationId xmlns:a16="http://schemas.microsoft.com/office/drawing/2014/main" id="{94036C93-814B-4155-A748-7731CA60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ru-RU" noProof="0"/>
              <a:t>Преподавать курс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545D068C-9D58-49ED-B8AA-FC064D9F060D}" type="datetime1">
              <a:rPr lang="ru-RU" noProof="0" smtClean="0"/>
              <a:t>30.08.2024</a:t>
            </a:fld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ru-RU" noProof="0"/>
              <a:t>Преподавать курс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A4B42F-2C80-4037-BF8E-C209D59D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35376"/>
            <a:ext cx="2844799" cy="365125"/>
          </a:xfrm>
        </p:spPr>
        <p:txBody>
          <a:bodyPr rtlCol="0"/>
          <a:lstStyle/>
          <a:p>
            <a:pPr rtl="0"/>
            <a:fld id="{5A0B3D83-58CF-4785-B10C-4700C0498297}" type="datetime1">
              <a:rPr lang="ru-RU" noProof="0" smtClean="0"/>
              <a:t>30.08.2024</a:t>
            </a:fld>
            <a:endParaRPr lang="ru-RU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E56474-3A38-4097-8649-FAF662D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35376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" name="Нижний колонтитул 5">
            <a:extLst>
              <a:ext uri="{FF2B5EF4-FFF2-40B4-BE49-F238E27FC236}">
                <a16:creationId xmlns:a16="http://schemas.microsoft.com/office/drawing/2014/main" id="{FF907DD0-6A5F-4994-AB77-82E2972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35376"/>
            <a:ext cx="6818262" cy="365125"/>
          </a:xfrm>
        </p:spPr>
        <p:txBody>
          <a:bodyPr rtlCol="0"/>
          <a:lstStyle/>
          <a:p>
            <a:pPr algn="l" rtl="0"/>
            <a:r>
              <a:rPr lang="ru-RU" noProof="0"/>
              <a:t>Преподавать курс</a:t>
            </a:r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:a16="http://schemas.microsoft.com/office/drawing/2014/main" id="{B11BF3AA-AA64-40B2-94AA-20312968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2AC204CF-9309-4877-8464-A8FB026B0807}" type="datetime1">
              <a:rPr lang="ru-RU" noProof="0" smtClean="0"/>
              <a:t>30.08.2024</a:t>
            </a:fld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:a16="http://schemas.microsoft.com/office/drawing/2014/main" id="{3A5BB48A-749C-4DBB-8723-91ACE9CE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ru-RU" noProof="0"/>
              <a:t>Преподавать курс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528C56F4-1649-41B2-8BB4-693AA09AB46F}" type="datetime1">
              <a:rPr lang="ru-RU" noProof="0" smtClean="0"/>
              <a:t>30.08.2024</a:t>
            </a:fld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:a16="http://schemas.microsoft.com/office/drawing/2014/main" id="{D740D193-BF72-46A1-AFE9-DA960BAB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ru-RU" noProof="0"/>
              <a:t>Преподавать курс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артинки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600200"/>
          </a:xfrm>
        </p:spPr>
        <p:txBody>
          <a:bodyPr rtlCol="0"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58529" y="2057400"/>
            <a:ext cx="3790884" cy="3811588"/>
          </a:xfrm>
        </p:spPr>
        <p:txBody>
          <a:bodyPr rtlCol="0"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A71B038D-28C6-4475-BE67-2399B61E8630}" type="datetime1">
              <a:rPr lang="ru-RU" noProof="0" smtClean="0"/>
              <a:t>30.08.2024</a:t>
            </a:fld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Нижний колонтитул 5">
            <a:extLst>
              <a:ext uri="{FF2B5EF4-FFF2-40B4-BE49-F238E27FC236}">
                <a16:creationId xmlns:a16="http://schemas.microsoft.com/office/drawing/2014/main" id="{A620A17C-5577-4021-9044-146DC609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ru-RU" noProof="0"/>
              <a:t>Преподавать курс</a:t>
            </a:r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fld id="{83B8A770-E5E1-43E0-A9CA-8B8E5DBD8AA7}" type="datetime1">
              <a:rPr lang="ru-RU" smtClean="0"/>
              <a:pPr/>
              <a:t>30.08.2024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84940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Преподавать курс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fld id="{3A98EE3D-8CD1-4C3F-BD1C-C98C959646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8" r:id="rId2"/>
    <p:sldLayoutId id="214748374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40" r:id="rId9"/>
    <p:sldLayoutId id="2147483741" r:id="rId10"/>
    <p:sldLayoutId id="2147483742" r:id="rId11"/>
    <p:sldLayoutId id="2147483739" r:id="rId12"/>
    <p:sldLayoutId id="2147483744" r:id="rId13"/>
    <p:sldLayoutId id="2147483745" r:id="rId14"/>
    <p:sldLayoutId id="2147483746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10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6.png"/><Relationship Id="rId9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0292" y="2657448"/>
            <a:ext cx="3618827" cy="2722343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ru-RU" sz="2400" b="1" cap="none" dirty="0">
                <a:solidFill>
                  <a:srgbClr val="FFFFFF"/>
                </a:solidFill>
              </a:rPr>
              <a:t>ПРОЕКТ</a:t>
            </a:r>
            <a:r>
              <a:rPr lang="ru-RU" sz="3200" b="1" dirty="0">
                <a:solidFill>
                  <a:srgbClr val="FFFFFF"/>
                </a:solidFill>
              </a:rPr>
              <a:t> </a:t>
            </a:r>
            <a:br>
              <a:rPr lang="ru-RU" b="1" dirty="0">
                <a:solidFill>
                  <a:srgbClr val="FFFFFF"/>
                </a:solidFill>
              </a:rPr>
            </a:br>
            <a:r>
              <a:rPr lang="ru-RU" sz="2400" b="1" dirty="0">
                <a:solidFill>
                  <a:srgbClr val="FFFFFF"/>
                </a:solidFill>
              </a:rPr>
              <a:t>«стажёр «ММ»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CA72673-CF92-4544-B2F2-17F1714AD567}"/>
              </a:ext>
            </a:extLst>
          </p:cNvPr>
          <p:cNvSpPr/>
          <p:nvPr/>
        </p:nvSpPr>
        <p:spPr>
          <a:xfrm>
            <a:off x="8119870" y="5367338"/>
            <a:ext cx="3618827" cy="985275"/>
          </a:xfrm>
          <a:prstGeom prst="rect">
            <a:avLst/>
          </a:prstGeom>
          <a:solidFill>
            <a:srgbClr val="267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E4270F5-EFE1-449E-BE07-75927CDCF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193" y="1491672"/>
            <a:ext cx="2032104" cy="16383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384C1C-C42B-4C45-AE94-519CCBE3EDCF}"/>
              </a:ext>
            </a:extLst>
          </p:cNvPr>
          <p:cNvSpPr txBox="1"/>
          <p:nvPr/>
        </p:nvSpPr>
        <p:spPr>
          <a:xfrm>
            <a:off x="8043867" y="5567587"/>
            <a:ext cx="3618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</a:t>
            </a:r>
          </a:p>
          <a:p>
            <a:pPr algn="ctr" rtl="0">
              <a:lnSpc>
                <a:spcPct val="100000"/>
              </a:lnSpc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17.06.2024 г. - 09.08.2024 г.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E79154-927E-4555-8FA7-1F192FC1907F}"/>
              </a:ext>
            </a:extLst>
          </p:cNvPr>
          <p:cNvSpPr txBox="1"/>
          <p:nvPr/>
        </p:nvSpPr>
        <p:spPr>
          <a:xfrm>
            <a:off x="8195872" y="583087"/>
            <a:ext cx="3466822" cy="75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</a:t>
            </a:r>
          </a:p>
          <a:p>
            <a:pPr algn="ctr" rtl="0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Досугово-спортивный центр </a:t>
            </a:r>
          </a:p>
          <a:p>
            <a:pPr algn="ctr" rtl="0">
              <a:lnSpc>
                <a:spcPct val="120000"/>
              </a:lnSpc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«Мир молодых»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8912C6-D3F7-4D20-AF78-91A77DDC58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12" r="2212"/>
          <a:stretch/>
        </p:blipFill>
        <p:spPr>
          <a:xfrm>
            <a:off x="364264" y="457199"/>
            <a:ext cx="7512876" cy="58954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3D57DD-E887-4608-BB19-AD6263B301C3}"/>
              </a:ext>
            </a:extLst>
          </p:cNvPr>
          <p:cNvSpPr txBox="1"/>
          <p:nvPr/>
        </p:nvSpPr>
        <p:spPr>
          <a:xfrm>
            <a:off x="8264741" y="4626463"/>
            <a:ext cx="3329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ru-RU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«Трудоустройство несовершеннолетних граждан в возрасте от 14 до 18 лет»</a:t>
            </a:r>
          </a:p>
          <a:p>
            <a:pPr algn="ctr" rtl="0">
              <a:lnSpc>
                <a:spcPct val="100000"/>
              </a:lnSpc>
            </a:pPr>
            <a:endParaRPr lang="ru-RU" sz="10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lnSpc>
                <a:spcPct val="100000"/>
              </a:lnSpc>
            </a:pPr>
            <a:endParaRPr lang="ru-RU" sz="10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F21FA7C-AA79-48A6-AD02-A500442C2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644" y="771818"/>
            <a:ext cx="1065441" cy="8590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B299C4-C105-455B-883B-DA9030AAC96F}"/>
              </a:ext>
            </a:extLst>
          </p:cNvPr>
          <p:cNvSpPr txBox="1"/>
          <p:nvPr/>
        </p:nvSpPr>
        <p:spPr>
          <a:xfrm>
            <a:off x="581192" y="3952189"/>
            <a:ext cx="108550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Times New Roman" panose="02020603050405020304" pitchFamily="18" charset="0"/>
              <a:buChar char="─"/>
            </a:pPr>
            <a:r>
              <a:rPr lang="ru-RU" sz="1500" b="1" dirty="0"/>
              <a:t>были участниками патриотических акций, подавая сверстникам отличный пример истинного гражданина своей страны;</a:t>
            </a:r>
          </a:p>
          <a:p>
            <a:pPr marL="285750" indent="-285750">
              <a:buFont typeface="Times New Roman" panose="02020603050405020304" pitchFamily="18" charset="0"/>
              <a:buChar char="─"/>
            </a:pPr>
            <a:r>
              <a:rPr lang="ru-RU" sz="1500" b="1" dirty="0"/>
              <a:t>участвовали в акциях и мероприятиях антинаркотической направленности: "Скажи наркотикам НЕТ, спорту - Да", "Нет наркотикам!", "Меняю сигарету на конфету", "Я выбираю жизнь!", а также рисовали антинаркотические плакаты и участвовали в конкурсе;</a:t>
            </a:r>
          </a:p>
          <a:p>
            <a:pPr marL="285750" indent="-285750">
              <a:buFont typeface="Times New Roman" panose="02020603050405020304" pitchFamily="18" charset="0"/>
              <a:buChar char="─"/>
            </a:pPr>
            <a:r>
              <a:rPr lang="ru-RU" sz="1500" b="1" dirty="0"/>
              <a:t>принимали участие в благотворительной акции по защите бездомных животных "Хочу быть домашним";</a:t>
            </a:r>
          </a:p>
          <a:p>
            <a:pPr marL="285750" indent="-285750">
              <a:buFont typeface="Times New Roman" panose="02020603050405020304" pitchFamily="18" charset="0"/>
              <a:buChar char="─"/>
            </a:pPr>
            <a:r>
              <a:rPr lang="ru-RU" sz="1500" b="1" dirty="0"/>
              <a:t>изготавливали сухой армейский душ, блиндажные свечи для бойцов, находящихся в зоне проведения специальной военной операции.</a:t>
            </a:r>
          </a:p>
          <a:p>
            <a:pPr marL="285750" indent="-285750">
              <a:buFont typeface="Times New Roman" panose="02020603050405020304" pitchFamily="18" charset="0"/>
              <a:buChar char="─"/>
            </a:pPr>
            <a:r>
              <a:rPr lang="ru-RU" sz="1500" b="1" dirty="0"/>
              <a:t>принимали активное участие в проведении и подготовке мероприятий в рамках масштабного проекта "Лето в Москве. Все на улицу!"</a:t>
            </a:r>
          </a:p>
          <a:p>
            <a:pPr marL="342900" indent="-342900">
              <a:buAutoNum type="arabicPeriod"/>
            </a:pPr>
            <a:endParaRPr lang="ru-RU" sz="1500" b="1" dirty="0"/>
          </a:p>
          <a:p>
            <a:pPr marL="342900" indent="-342900">
              <a:buFont typeface="+mj-lt"/>
              <a:buAutoNum type="arabicPeriod" startAt="3"/>
            </a:pPr>
            <a:r>
              <a:rPr lang="ru-RU" sz="1500" b="1" dirty="0"/>
              <a:t>Ребята приобрели ценный опыт и теперь имеют базу для дальнейшего развития. Также они могут заняться волонтёрской деятельностью, в том числе помогать в организации крупных городских мероприятий.</a:t>
            </a:r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A35CBC81-FD06-4980-B0E2-2810FAE63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66660"/>
            <a:ext cx="7266669" cy="1013800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ПРОЕКТА</a:t>
            </a:r>
            <a:b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июнь – август 2024 </a:t>
            </a:r>
            <a:r>
              <a:rPr lang="ru-RU" sz="40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года</a:t>
            </a:r>
            <a:endParaRPr lang="ru-RU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5DEDD2-2F0A-42CB-A641-7A6191ABC7A7}"/>
              </a:ext>
            </a:extLst>
          </p:cNvPr>
          <p:cNvSpPr txBox="1"/>
          <p:nvPr/>
        </p:nvSpPr>
        <p:spPr>
          <a:xfrm>
            <a:off x="581192" y="2078350"/>
            <a:ext cx="108550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500" b="1" dirty="0"/>
              <a:t>За время прохождения практики 82 стажёра приняли участие в 147 мероприятиях, в том числе участвовали в организации и проведении 62 праздников двора. </a:t>
            </a:r>
          </a:p>
          <a:p>
            <a:pPr marL="342900" indent="-342900">
              <a:buAutoNum type="arabicPeriod"/>
            </a:pPr>
            <a:endParaRPr lang="ru-RU" sz="1500" b="1" dirty="0"/>
          </a:p>
          <a:p>
            <a:pPr marL="342900" indent="-342900">
              <a:buAutoNum type="arabicPeriod"/>
            </a:pPr>
            <a:r>
              <a:rPr lang="ru-RU" sz="1500" b="1" dirty="0"/>
              <a:t>Практиканты были активно задействованы в следующих процессах деятельности:</a:t>
            </a:r>
          </a:p>
          <a:p>
            <a:pPr marL="285750" indent="-285750">
              <a:buFont typeface="Times New Roman" panose="02020603050405020304" pitchFamily="18" charset="0"/>
              <a:buChar char="─"/>
            </a:pPr>
            <a:r>
              <a:rPr lang="ru-RU" sz="1500" b="1" dirty="0"/>
              <a:t>принимали участие в разработке идей для включения в сценарии праздников и досугово-спортивных мероприятий для жителей Южного административного округа; </a:t>
            </a:r>
          </a:p>
          <a:p>
            <a:pPr marL="285750" indent="-285750">
              <a:buFont typeface="Times New Roman" panose="02020603050405020304" pitchFamily="18" charset="0"/>
              <a:buChar char="─"/>
            </a:pPr>
            <a:r>
              <a:rPr lang="ru-RU" sz="1500" b="1" dirty="0"/>
              <a:t>активно участвовали в проведении спортивных мероприятий, приобщая малышей и подростков к ведению здорового образа жизни; </a:t>
            </a:r>
          </a:p>
        </p:txBody>
      </p:sp>
    </p:spTree>
    <p:extLst>
      <p:ext uri="{BB962C8B-B14F-4D97-AF65-F5344CB8AC3E}">
        <p14:creationId xmlns:p14="http://schemas.microsoft.com/office/powerpoint/2010/main" val="422796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11E0DA9-F80F-4FD2-86AD-FCB704088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67006"/>
            <a:ext cx="11029616" cy="1013800"/>
          </a:xfrm>
        </p:spPr>
        <p:txBody>
          <a:bodyPr rtlCol="0">
            <a:normAutofit/>
          </a:bodyPr>
          <a:lstStyle/>
          <a:p>
            <a:pPr rtl="0"/>
            <a:r>
              <a:rPr lang="ru-RU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Наш партнер</a:t>
            </a:r>
            <a:endParaRPr lang="ru-RU" sz="3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F21FA7C-AA79-48A6-AD02-A500442C2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644" y="771818"/>
            <a:ext cx="1065441" cy="859012"/>
          </a:xfrm>
          <a:prstGeom prst="rect">
            <a:avLst/>
          </a:prstGeom>
        </p:spPr>
      </p:pic>
      <p:sp>
        <p:nvSpPr>
          <p:cNvPr id="10" name="Объект 4">
            <a:extLst>
              <a:ext uri="{FF2B5EF4-FFF2-40B4-BE49-F238E27FC236}">
                <a16:creationId xmlns:a16="http://schemas.microsoft.com/office/drawing/2014/main" id="{E875B281-4513-4CCF-AF65-461A2CCB3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598" y="3857115"/>
            <a:ext cx="5486399" cy="2348918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marL="0" indent="0" algn="ctr">
              <a:lnSpc>
                <a:spcPct val="150000"/>
              </a:lnSpc>
              <a:buNone/>
            </a:pPr>
            <a:endParaRPr lang="ru-RU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Контактная информация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ГБУ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«Моя карьера»</a:t>
            </a:r>
            <a:endParaRPr lang="ru-RU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    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105120, </a:t>
            </a:r>
            <a:r>
              <a:rPr lang="ru-RU" sz="1800" b="1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ул. Сергия Радонежского, 1с1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AF65BAD-1803-42CB-BA61-E4587E3E7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6908" y="5604788"/>
            <a:ext cx="235191" cy="31054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0F64D8-DE0B-4EFD-8BCE-C2496C7DAD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54598" y="2311331"/>
            <a:ext cx="4943995" cy="182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2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41A4841-4151-40E2-A520-4879796C6694}"/>
              </a:ext>
            </a:extLst>
          </p:cNvPr>
          <p:cNvSpPr/>
          <p:nvPr/>
        </p:nvSpPr>
        <p:spPr>
          <a:xfrm>
            <a:off x="6096000" y="0"/>
            <a:ext cx="614522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3990DA6-F0AD-421D-93B0-D807E47245F0}"/>
              </a:ext>
            </a:extLst>
          </p:cNvPr>
          <p:cNvSpPr/>
          <p:nvPr/>
        </p:nvSpPr>
        <p:spPr>
          <a:xfrm>
            <a:off x="-49222" y="0"/>
            <a:ext cx="6145222" cy="6858000"/>
          </a:xfrm>
          <a:prstGeom prst="rect">
            <a:avLst/>
          </a:prstGeom>
          <a:solidFill>
            <a:srgbClr val="79A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1069" y="1764131"/>
            <a:ext cx="5008671" cy="2348918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algn="ctr">
              <a:lnSpc>
                <a:spcPct val="150000"/>
              </a:lnSpc>
            </a:pPr>
            <a:endParaRPr lang="ru-RU" dirty="0"/>
          </a:p>
          <a:p>
            <a:pPr algn="ctr">
              <a:lnSpc>
                <a:spcPct val="100000"/>
              </a:lnSpc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Контактная информация </a:t>
            </a:r>
          </a:p>
          <a:p>
            <a:pPr algn="ctr">
              <a:lnSpc>
                <a:spcPct val="100000"/>
              </a:lnSpc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ГБУ ДСЦ «Мир молодых»</a:t>
            </a:r>
            <a:endParaRPr lang="ru-RU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    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115612, г. Москва, ул. Ключевая, д. 4, корп. 2</a:t>
            </a:r>
            <a:endParaRPr lang="ru-RU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rtl="0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37CD8B-FADD-4E50-B4BD-E02685E4AF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1" t="15737" r="27969" b="47370"/>
          <a:stretch/>
        </p:blipFill>
        <p:spPr>
          <a:xfrm>
            <a:off x="6977377" y="4165145"/>
            <a:ext cx="1443893" cy="17464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B34200-8CF0-4006-A18E-8A07650D4F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" t="52945" r="50000" b="9774"/>
          <a:stretch/>
        </p:blipFill>
        <p:spPr>
          <a:xfrm>
            <a:off x="8589370" y="4133367"/>
            <a:ext cx="1541177" cy="17464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FBEE01-FD10-48FC-B5D0-AAD80A8E82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2039" r="4533" b="9126"/>
          <a:stretch/>
        </p:blipFill>
        <p:spPr>
          <a:xfrm>
            <a:off x="10238564" y="4113049"/>
            <a:ext cx="1541176" cy="17985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920F2F-94FF-43CA-B76B-A392C4027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1695" y="306074"/>
            <a:ext cx="2103642" cy="18475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CEB65CC-D7B3-4F74-953C-C3ECD62069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98436" y="3227401"/>
            <a:ext cx="213457" cy="31054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4C4D38B-DBCA-43B5-842D-94311BF0720D}"/>
              </a:ext>
            </a:extLst>
          </p:cNvPr>
          <p:cNvSpPr/>
          <p:nvPr/>
        </p:nvSpPr>
        <p:spPr>
          <a:xfrm>
            <a:off x="994610" y="2153651"/>
            <a:ext cx="3801978" cy="2550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8A84D6A-8133-4A4C-988D-680BBF472D72}"/>
              </a:ext>
            </a:extLst>
          </p:cNvPr>
          <p:cNvSpPr/>
          <p:nvPr/>
        </p:nvSpPr>
        <p:spPr>
          <a:xfrm>
            <a:off x="1171662" y="2290010"/>
            <a:ext cx="3447875" cy="227797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29" y="1889953"/>
            <a:ext cx="3447875" cy="1988191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6ACEE45-0C8A-4F62-B432-945683D4DE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5818" y="6017988"/>
            <a:ext cx="4567437" cy="193853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E72CD22-3689-498A-82D7-4D3CB9AD23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620747">
            <a:off x="-173248" y="-174659"/>
            <a:ext cx="4567437" cy="193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11E0DA9-F80F-4FD2-86AD-FCB704088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67006"/>
            <a:ext cx="11029616" cy="1013800"/>
          </a:xfrm>
        </p:spPr>
        <p:txBody>
          <a:bodyPr rtlCol="0">
            <a:normAutofit/>
          </a:bodyPr>
          <a:lstStyle/>
          <a:p>
            <a:pPr rtl="0"/>
            <a:r>
              <a:rPr lang="ru-RU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Актуальность проекта</a:t>
            </a:r>
            <a:endParaRPr lang="ru-RU" sz="3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057013-6B45-450F-922D-D0847343298B}"/>
              </a:ext>
            </a:extLst>
          </p:cNvPr>
          <p:cNvSpPr txBox="1"/>
          <p:nvPr/>
        </p:nvSpPr>
        <p:spPr>
          <a:xfrm>
            <a:off x="421394" y="2046811"/>
            <a:ext cx="6410997" cy="481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14000"/>
              </a:lnSpc>
            </a:pPr>
            <a:endParaRPr lang="ru-RU" b="1" dirty="0"/>
          </a:p>
          <a:p>
            <a:pPr indent="457200">
              <a:lnSpc>
                <a:spcPct val="114000"/>
              </a:lnSpc>
            </a:pPr>
            <a:r>
              <a:rPr lang="ru-RU" b="1" dirty="0"/>
              <a:t>Молодежь — наиболее уязвимая категория населения в отношении трудоустройства и самореализации (отсутствие профессии, стажа работы, нежелание работодателя «связываться» с несовершеннолетними).</a:t>
            </a:r>
          </a:p>
          <a:p>
            <a:pPr indent="457200">
              <a:lnSpc>
                <a:spcPct val="114000"/>
              </a:lnSpc>
            </a:pPr>
            <a:endParaRPr lang="ru-RU" b="1" dirty="0"/>
          </a:p>
          <a:p>
            <a:pPr indent="457200">
              <a:lnSpc>
                <a:spcPct val="114000"/>
              </a:lnSpc>
            </a:pPr>
            <a:r>
              <a:rPr lang="ru-RU" b="1" dirty="0"/>
              <a:t>Временная занятость несовершеннолетних граждан является важным профилактическим и воспитательным средством борьбы с детской беспризорностью и криминализацией подростковой среды, способом адаптации в сфере трудовых отношений, возможностью удовлетворения материальных и духовных потребностей подростков.</a:t>
            </a:r>
          </a:p>
          <a:p>
            <a:pPr indent="457200">
              <a:lnSpc>
                <a:spcPct val="114000"/>
              </a:lnSpc>
            </a:pPr>
            <a:endParaRPr lang="ru-RU" b="1" dirty="0"/>
          </a:p>
          <a:p>
            <a:pPr indent="457200">
              <a:lnSpc>
                <a:spcPct val="114000"/>
              </a:lnSpc>
            </a:pPr>
            <a:endParaRPr lang="ru-RU" b="1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F21FA7C-AA79-48A6-AD02-A500442C2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644" y="771818"/>
            <a:ext cx="1065441" cy="85901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EFFB95-1647-4B00-A69B-019987A91B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030" b="9030"/>
          <a:stretch/>
        </p:blipFill>
        <p:spPr>
          <a:xfrm>
            <a:off x="7104639" y="2672180"/>
            <a:ext cx="4665967" cy="286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9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2ADEE0-1B85-432A-8188-3AE2E8E92FBC}"/>
              </a:ext>
            </a:extLst>
          </p:cNvPr>
          <p:cNvSpPr/>
          <p:nvPr/>
        </p:nvSpPr>
        <p:spPr>
          <a:xfrm>
            <a:off x="1173338" y="-21858"/>
            <a:ext cx="9833810" cy="5609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3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523" y="216893"/>
            <a:ext cx="8393791" cy="503340"/>
          </a:xfrm>
        </p:spPr>
        <p:txBody>
          <a:bodyPr rtlCol="0">
            <a:noAutofit/>
          </a:bodyPr>
          <a:lstStyle>
            <a:defPPr>
              <a:defRPr lang="ru-MO"/>
            </a:defPPr>
          </a:lstStyle>
          <a:p>
            <a:pPr algn="l" rtl="0"/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Цель и задачи ПРОЕКТА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A907A88-9E32-49D3-9189-09DF0148A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4677" y="50244"/>
            <a:ext cx="990686" cy="87009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C786A3F-E52C-4E89-8D1D-C9C482B81D47}"/>
              </a:ext>
            </a:extLst>
          </p:cNvPr>
          <p:cNvSpPr/>
          <p:nvPr/>
        </p:nvSpPr>
        <p:spPr>
          <a:xfrm>
            <a:off x="401053" y="4166751"/>
            <a:ext cx="11550155" cy="1613828"/>
          </a:xfrm>
          <a:prstGeom prst="rect">
            <a:avLst/>
          </a:prstGeom>
          <a:solidFill>
            <a:srgbClr val="79A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FD12ABE-4502-4F7A-819C-12DDACE35852}"/>
              </a:ext>
            </a:extLst>
          </p:cNvPr>
          <p:cNvSpPr/>
          <p:nvPr/>
        </p:nvSpPr>
        <p:spPr>
          <a:xfrm>
            <a:off x="401053" y="128336"/>
            <a:ext cx="772285" cy="834190"/>
          </a:xfrm>
          <a:prstGeom prst="rect">
            <a:avLst/>
          </a:prstGeom>
          <a:solidFill>
            <a:srgbClr val="79A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A716E57-4EC5-4914-B2FA-07E78C4BDDFC}"/>
              </a:ext>
            </a:extLst>
          </p:cNvPr>
          <p:cNvSpPr/>
          <p:nvPr/>
        </p:nvSpPr>
        <p:spPr>
          <a:xfrm>
            <a:off x="11018661" y="56894"/>
            <a:ext cx="772285" cy="834190"/>
          </a:xfrm>
          <a:prstGeom prst="rect">
            <a:avLst/>
          </a:prstGeom>
          <a:solidFill>
            <a:srgbClr val="79A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CED5F6C-04DA-4ED0-90D3-2CAABE063F5E}"/>
              </a:ext>
            </a:extLst>
          </p:cNvPr>
          <p:cNvSpPr/>
          <p:nvPr/>
        </p:nvSpPr>
        <p:spPr>
          <a:xfrm>
            <a:off x="1583191" y="891085"/>
            <a:ext cx="9058845" cy="3082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E195E4-2007-49E4-A658-A13FC5602BEB}"/>
              </a:ext>
            </a:extLst>
          </p:cNvPr>
          <p:cNvSpPr txBox="1"/>
          <p:nvPr/>
        </p:nvSpPr>
        <p:spPr>
          <a:xfrm>
            <a:off x="1938090" y="986451"/>
            <a:ext cx="8703946" cy="2699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550" b="1" i="1" kern="100" dirty="0">
                <a:solidFill>
                  <a:schemeClr val="bg1"/>
                </a:solidFill>
                <a:effectLst/>
                <a:latin typeface="Corbel (Основной текст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1550" b="1" kern="100" dirty="0">
                <a:solidFill>
                  <a:schemeClr val="bg1"/>
                </a:solidFill>
                <a:effectLst/>
                <a:latin typeface="Corbel (Основной текст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50" kern="100" dirty="0">
                <a:solidFill>
                  <a:schemeClr val="bg1"/>
                </a:solidFill>
                <a:effectLst/>
                <a:latin typeface="Corbel (Основной текст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несовершеннолетним в возрасте от 14 до 18 лет возможности самореализации в выбранных профессиях и получения опыта в различных сферах деятельности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550" kern="100" dirty="0">
              <a:solidFill>
                <a:schemeClr val="bg1"/>
              </a:solidFill>
              <a:effectLst/>
              <a:latin typeface="Corbel (Основной текст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70000"/>
              </a:lnSpc>
              <a:spcAft>
                <a:spcPts val="800"/>
              </a:spcAft>
            </a:pPr>
            <a:r>
              <a:rPr lang="ru-RU" sz="1550" b="1" i="1" kern="100" dirty="0">
                <a:solidFill>
                  <a:schemeClr val="bg1"/>
                </a:solidFill>
                <a:latin typeface="Corbel (Основной текст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1550" b="1" i="1" kern="100" dirty="0">
              <a:solidFill>
                <a:schemeClr val="bg1"/>
              </a:solidFill>
              <a:effectLst/>
              <a:latin typeface="Corbel (Основной текст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50" kern="100" dirty="0">
                <a:solidFill>
                  <a:schemeClr val="bg1"/>
                </a:solidFill>
                <a:effectLst/>
                <a:latin typeface="Corbel (Основной текст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1550" kern="100" dirty="0">
                <a:solidFill>
                  <a:schemeClr val="bg1"/>
                </a:solidFill>
                <a:latin typeface="Corbel (Основной текст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550" kern="100" dirty="0">
                <a:solidFill>
                  <a:schemeClr val="bg1"/>
                </a:solidFill>
                <a:effectLst/>
                <a:latin typeface="Corbel (Основной текст"/>
                <a:ea typeface="Calibri" panose="020F0502020204030204" pitchFamily="34" charset="0"/>
                <a:cs typeface="Times New Roman" panose="02020603050405020304" pitchFamily="18" charset="0"/>
              </a:rPr>
              <a:t>риобщение к труду и приобретение определенных профессиональных навыков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50" kern="100" dirty="0">
                <a:solidFill>
                  <a:schemeClr val="bg1"/>
                </a:solidFill>
                <a:effectLst/>
                <a:latin typeface="Corbel (Основной текст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550" kern="100" dirty="0">
                <a:solidFill>
                  <a:schemeClr val="bg1"/>
                </a:solidFill>
                <a:latin typeface="Corbel (Основной текст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у молодежи нового образа мышления и понимания принципов построения собственной карьеры</a:t>
            </a:r>
            <a:endParaRPr lang="ru-RU" sz="1550" kern="100" dirty="0">
              <a:solidFill>
                <a:schemeClr val="bg1"/>
              </a:solidFill>
              <a:effectLst/>
              <a:latin typeface="Corbel (Основной текст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50" kern="100" dirty="0">
                <a:solidFill>
                  <a:schemeClr val="bg1"/>
                </a:solidFill>
                <a:latin typeface="Corbel (Основной текст"/>
                <a:ea typeface="Calibri" panose="020F0502020204030204" pitchFamily="34" charset="0"/>
                <a:cs typeface="Times New Roman" panose="02020603050405020304" pitchFamily="18" charset="0"/>
              </a:rPr>
              <a:t>3. Наличие возможности адаптироваться в трудовом коллективе, научиться нести ответственность за выполняемую работу</a:t>
            </a:r>
            <a:endParaRPr lang="ru-RU" sz="1550" kern="100" dirty="0">
              <a:solidFill>
                <a:schemeClr val="bg1"/>
              </a:solidFill>
              <a:effectLst/>
              <a:latin typeface="Corbel (Основной текст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41C7825-D616-4036-B5CD-86135F050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756776">
            <a:off x="-2001949" y="392816"/>
            <a:ext cx="4567437" cy="193853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293715A-FC1F-4FFA-8F21-2446A38C6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084141">
            <a:off x="9982923" y="1103180"/>
            <a:ext cx="4567437" cy="193853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CFF28F8-400A-4E91-B66D-9BE99233D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92" y="4331707"/>
            <a:ext cx="3191540" cy="239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E7AC36E-4D3E-45E6-A4F1-9200D27F2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59" y="4331707"/>
            <a:ext cx="3584031" cy="238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011E1B5-0BD1-4362-AAAA-0CD5F2461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917" y="4339257"/>
            <a:ext cx="3584031" cy="238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C786A3F-E52C-4E89-8D1D-C9C482B81D47}"/>
              </a:ext>
            </a:extLst>
          </p:cNvPr>
          <p:cNvSpPr/>
          <p:nvPr/>
        </p:nvSpPr>
        <p:spPr>
          <a:xfrm>
            <a:off x="235829" y="0"/>
            <a:ext cx="11550155" cy="5925722"/>
          </a:xfrm>
          <a:prstGeom prst="rect">
            <a:avLst/>
          </a:prstGeom>
          <a:solidFill>
            <a:srgbClr val="79A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64ED675-3D05-435A-A363-AB911E7D9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756776">
            <a:off x="-1882666" y="2205973"/>
            <a:ext cx="4567437" cy="193853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07E0B4A-D580-441F-BBED-FDF71705E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747965">
            <a:off x="9410540" y="3312383"/>
            <a:ext cx="4567437" cy="193853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FD12ABE-4502-4F7A-819C-12DDACE35852}"/>
              </a:ext>
            </a:extLst>
          </p:cNvPr>
          <p:cNvSpPr/>
          <p:nvPr/>
        </p:nvSpPr>
        <p:spPr>
          <a:xfrm>
            <a:off x="401053" y="128336"/>
            <a:ext cx="772285" cy="834190"/>
          </a:xfrm>
          <a:prstGeom prst="rect">
            <a:avLst/>
          </a:prstGeom>
          <a:solidFill>
            <a:srgbClr val="79A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A716E57-4EC5-4914-B2FA-07E78C4BDDFC}"/>
              </a:ext>
            </a:extLst>
          </p:cNvPr>
          <p:cNvSpPr/>
          <p:nvPr/>
        </p:nvSpPr>
        <p:spPr>
          <a:xfrm>
            <a:off x="11018661" y="56894"/>
            <a:ext cx="772285" cy="834190"/>
          </a:xfrm>
          <a:prstGeom prst="rect">
            <a:avLst/>
          </a:prstGeom>
          <a:solidFill>
            <a:srgbClr val="79A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B4C8E9A-9D27-4FDF-99AE-F906C4FF508F}"/>
              </a:ext>
            </a:extLst>
          </p:cNvPr>
          <p:cNvSpPr/>
          <p:nvPr/>
        </p:nvSpPr>
        <p:spPr>
          <a:xfrm>
            <a:off x="406016" y="167738"/>
            <a:ext cx="11288243" cy="10709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аголовок 3">
            <a:extLst>
              <a:ext uri="{FF2B5EF4-FFF2-40B4-BE49-F238E27FC236}">
                <a16:creationId xmlns:a16="http://schemas.microsoft.com/office/drawing/2014/main" id="{FF8C2276-D9DF-447B-BCFF-98EAA024F8F8}"/>
              </a:ext>
            </a:extLst>
          </p:cNvPr>
          <p:cNvSpPr txBox="1">
            <a:spLocks/>
          </p:cNvSpPr>
          <p:nvPr/>
        </p:nvSpPr>
        <p:spPr>
          <a:xfrm>
            <a:off x="634628" y="89777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галерея проекта</a:t>
            </a:r>
            <a:endParaRPr lang="ru-RU" sz="4000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9257EFE-E753-4B2E-9876-7A5DBABCB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9434" y="292962"/>
            <a:ext cx="1065441" cy="8590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CE86E8-F630-417C-9C96-163430FB4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3029" y="1405039"/>
            <a:ext cx="4077653" cy="45373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056BBB-F346-495E-83C6-0AA09A2E4A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2202" y="1405280"/>
            <a:ext cx="4031517" cy="45250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2FFADC-C661-4764-A11A-9E9AB1A471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36" y="1396136"/>
            <a:ext cx="3827559" cy="45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4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C786A3F-E52C-4E89-8D1D-C9C482B81D47}"/>
              </a:ext>
            </a:extLst>
          </p:cNvPr>
          <p:cNvSpPr/>
          <p:nvPr/>
        </p:nvSpPr>
        <p:spPr>
          <a:xfrm>
            <a:off x="235829" y="0"/>
            <a:ext cx="11550155" cy="5925722"/>
          </a:xfrm>
          <a:prstGeom prst="rect">
            <a:avLst/>
          </a:prstGeom>
          <a:solidFill>
            <a:srgbClr val="79A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64ED675-3D05-435A-A363-AB911E7D9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756776">
            <a:off x="-1882666" y="2205973"/>
            <a:ext cx="4567437" cy="193853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07E0B4A-D580-441F-BBED-FDF71705E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747965">
            <a:off x="9410540" y="3312383"/>
            <a:ext cx="4567437" cy="193853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FD12ABE-4502-4F7A-819C-12DDACE35852}"/>
              </a:ext>
            </a:extLst>
          </p:cNvPr>
          <p:cNvSpPr/>
          <p:nvPr/>
        </p:nvSpPr>
        <p:spPr>
          <a:xfrm>
            <a:off x="401053" y="128336"/>
            <a:ext cx="772285" cy="834190"/>
          </a:xfrm>
          <a:prstGeom prst="rect">
            <a:avLst/>
          </a:prstGeom>
          <a:solidFill>
            <a:srgbClr val="79A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A716E57-4EC5-4914-B2FA-07E78C4BDDFC}"/>
              </a:ext>
            </a:extLst>
          </p:cNvPr>
          <p:cNvSpPr/>
          <p:nvPr/>
        </p:nvSpPr>
        <p:spPr>
          <a:xfrm>
            <a:off x="11018661" y="56894"/>
            <a:ext cx="772285" cy="834190"/>
          </a:xfrm>
          <a:prstGeom prst="rect">
            <a:avLst/>
          </a:prstGeom>
          <a:solidFill>
            <a:srgbClr val="79A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B4C8E9A-9D27-4FDF-99AE-F906C4FF508F}"/>
              </a:ext>
            </a:extLst>
          </p:cNvPr>
          <p:cNvSpPr/>
          <p:nvPr/>
        </p:nvSpPr>
        <p:spPr>
          <a:xfrm>
            <a:off x="406016" y="167738"/>
            <a:ext cx="11288243" cy="10709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аголовок 3">
            <a:extLst>
              <a:ext uri="{FF2B5EF4-FFF2-40B4-BE49-F238E27FC236}">
                <a16:creationId xmlns:a16="http://schemas.microsoft.com/office/drawing/2014/main" id="{FF8C2276-D9DF-447B-BCFF-98EAA024F8F8}"/>
              </a:ext>
            </a:extLst>
          </p:cNvPr>
          <p:cNvSpPr txBox="1">
            <a:spLocks/>
          </p:cNvSpPr>
          <p:nvPr/>
        </p:nvSpPr>
        <p:spPr>
          <a:xfrm>
            <a:off x="634628" y="89777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галерея проекта</a:t>
            </a:r>
            <a:endParaRPr lang="ru-RU" sz="4000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9257EFE-E753-4B2E-9876-7A5DBABCB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9434" y="292962"/>
            <a:ext cx="1065441" cy="8590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1C2621-6AC1-4C96-9686-BB3FBAF8E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6731" y="1595028"/>
            <a:ext cx="3776610" cy="45373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3D5A0F6-4E0C-484A-9CD3-D21093D82B4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85" t="519" r="1959"/>
          <a:stretch/>
        </p:blipFill>
        <p:spPr>
          <a:xfrm>
            <a:off x="401053" y="1600673"/>
            <a:ext cx="3682920" cy="45373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F82666-ABD2-4DE4-A1E6-6B69CCCC2D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5702" y="1600673"/>
            <a:ext cx="3351564" cy="453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8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C786A3F-E52C-4E89-8D1D-C9C482B81D47}"/>
              </a:ext>
            </a:extLst>
          </p:cNvPr>
          <p:cNvSpPr/>
          <p:nvPr/>
        </p:nvSpPr>
        <p:spPr>
          <a:xfrm>
            <a:off x="232113" y="0"/>
            <a:ext cx="11550155" cy="5925722"/>
          </a:xfrm>
          <a:prstGeom prst="rect">
            <a:avLst/>
          </a:prstGeom>
          <a:solidFill>
            <a:srgbClr val="79A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64ED675-3D05-435A-A363-AB911E7D9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756776">
            <a:off x="-1882666" y="2205973"/>
            <a:ext cx="4567437" cy="193853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07E0B4A-D580-441F-BBED-FDF71705E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747965">
            <a:off x="9410540" y="3312383"/>
            <a:ext cx="4567437" cy="193853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FD12ABE-4502-4F7A-819C-12DDACE35852}"/>
              </a:ext>
            </a:extLst>
          </p:cNvPr>
          <p:cNvSpPr/>
          <p:nvPr/>
        </p:nvSpPr>
        <p:spPr>
          <a:xfrm>
            <a:off x="401053" y="128336"/>
            <a:ext cx="772285" cy="834190"/>
          </a:xfrm>
          <a:prstGeom prst="rect">
            <a:avLst/>
          </a:prstGeom>
          <a:solidFill>
            <a:srgbClr val="79A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A716E57-4EC5-4914-B2FA-07E78C4BDDFC}"/>
              </a:ext>
            </a:extLst>
          </p:cNvPr>
          <p:cNvSpPr/>
          <p:nvPr/>
        </p:nvSpPr>
        <p:spPr>
          <a:xfrm>
            <a:off x="11018661" y="56894"/>
            <a:ext cx="772285" cy="834190"/>
          </a:xfrm>
          <a:prstGeom prst="rect">
            <a:avLst/>
          </a:prstGeom>
          <a:solidFill>
            <a:srgbClr val="79A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B4C8E9A-9D27-4FDF-99AE-F906C4FF508F}"/>
              </a:ext>
            </a:extLst>
          </p:cNvPr>
          <p:cNvSpPr/>
          <p:nvPr/>
        </p:nvSpPr>
        <p:spPr>
          <a:xfrm>
            <a:off x="406016" y="167738"/>
            <a:ext cx="11288243" cy="10709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аголовок 3">
            <a:extLst>
              <a:ext uri="{FF2B5EF4-FFF2-40B4-BE49-F238E27FC236}">
                <a16:creationId xmlns:a16="http://schemas.microsoft.com/office/drawing/2014/main" id="{FF8C2276-D9DF-447B-BCFF-98EAA024F8F8}"/>
              </a:ext>
            </a:extLst>
          </p:cNvPr>
          <p:cNvSpPr txBox="1">
            <a:spLocks/>
          </p:cNvSpPr>
          <p:nvPr/>
        </p:nvSpPr>
        <p:spPr>
          <a:xfrm>
            <a:off x="634628" y="89777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Статистические показатели</a:t>
            </a:r>
            <a:endParaRPr lang="ru-RU" sz="4000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9257EFE-E753-4B2E-9876-7A5DBABCB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9434" y="292962"/>
            <a:ext cx="1065441" cy="859012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457257D3-5856-4DD0-A01B-3BD3521C08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5980020"/>
              </p:ext>
            </p:extLst>
          </p:nvPr>
        </p:nvGraphicFramePr>
        <p:xfrm>
          <a:off x="9199344" y="1319248"/>
          <a:ext cx="3139227" cy="374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40471D0-EEBA-4CC3-A295-6724C218E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7133319"/>
              </p:ext>
            </p:extLst>
          </p:nvPr>
        </p:nvGraphicFramePr>
        <p:xfrm>
          <a:off x="2231211" y="2144860"/>
          <a:ext cx="3648157" cy="4545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59147DF2-FC25-4C0C-9269-CB8A61BD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1101641"/>
              </p:ext>
            </p:extLst>
          </p:nvPr>
        </p:nvGraphicFramePr>
        <p:xfrm>
          <a:off x="4351069" y="1364074"/>
          <a:ext cx="3741814" cy="4183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0885989C-321F-4A83-B4BE-7A21B933E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6570302"/>
              </p:ext>
            </p:extLst>
          </p:nvPr>
        </p:nvGraphicFramePr>
        <p:xfrm>
          <a:off x="-702437" y="1308940"/>
          <a:ext cx="4303222" cy="3341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2F28E119-3502-4AC1-A9F1-86E1AABA3E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3604631"/>
              </p:ext>
            </p:extLst>
          </p:nvPr>
        </p:nvGraphicFramePr>
        <p:xfrm>
          <a:off x="6520984" y="3245850"/>
          <a:ext cx="4148678" cy="3329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75779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11E0DA9-F80F-4FD2-86AD-FCB704088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2330"/>
            <a:ext cx="11029616" cy="1013800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Общественно-полезная </a:t>
            </a:r>
            <a:br>
              <a:rPr lang="ru-RU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деятельность стажеров</a:t>
            </a:r>
            <a:endParaRPr lang="ru-RU" sz="3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F21FA7C-AA79-48A6-AD02-A500442C2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644" y="771818"/>
            <a:ext cx="1065441" cy="8590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402A33-7BD5-42AC-AE0C-DA198CB0A866}"/>
              </a:ext>
            </a:extLst>
          </p:cNvPr>
          <p:cNvSpPr txBox="1"/>
          <p:nvPr/>
        </p:nvSpPr>
        <p:spPr>
          <a:xfrm>
            <a:off x="356292" y="1972147"/>
            <a:ext cx="8077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По окончании рабочего времени стажеры принимали активное участие в подготовке и сборе гуманитарной помощи для последующей отправки её на передовую бойцам, находящимся в зоне проведения специальной военной операции: изготавливали блиндажные свечи и сухой армейский душ.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DEC29F-D98A-4F19-A035-2EA21F7C31D4}"/>
              </a:ext>
            </a:extLst>
          </p:cNvPr>
          <p:cNvSpPr txBox="1"/>
          <p:nvPr/>
        </p:nvSpPr>
        <p:spPr>
          <a:xfrm>
            <a:off x="4147618" y="3522617"/>
            <a:ext cx="69707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Во время прохождения практики стажеры приняли участие в мемориально-патронатных акциях, в том числе в акции "Аллея ангелов", посвящённой Дню памяти детей - жертв войны в Донбассе, а также в уборке памятников героям и участникам ВОВ и церемониях возложения цветов к мемориальным комплексам.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21067E-D782-40B1-ABC9-62FAF0E12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78" y="3293615"/>
            <a:ext cx="3440592" cy="19353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5BE7D1-7DED-4D82-AE8E-83CD2EA638B1}"/>
              </a:ext>
            </a:extLst>
          </p:cNvPr>
          <p:cNvSpPr txBox="1"/>
          <p:nvPr/>
        </p:nvSpPr>
        <p:spPr>
          <a:xfrm>
            <a:off x="356291" y="5350086"/>
            <a:ext cx="84921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Практиканты участвовали в мероприятиях антинаркотической направленности: "Скажи наркотикам НЕТ, спорту - Да", "Нет наркотикам!", "Меняю сигарету на конфету", рисовали антинаркотические плакаты, раздавали листовки о вреде наркотиков, а также принимали участие благотворительной акции по защите бездомных животных "Хочу быть домашним".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904164-FF70-4282-B7CE-C78C478D6D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7834" y="4999945"/>
            <a:ext cx="2296978" cy="172273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E45D870-BB80-4F42-B496-EBD86E1762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8440" y="1968106"/>
            <a:ext cx="2862982" cy="155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5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11E0DA9-F80F-4FD2-86AD-FCB704088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67006"/>
            <a:ext cx="11029616" cy="1013800"/>
          </a:xfrm>
        </p:spPr>
        <p:txBody>
          <a:bodyPr rtlCol="0">
            <a:normAutofit/>
          </a:bodyPr>
          <a:lstStyle/>
          <a:p>
            <a:pPr rtl="0"/>
            <a:r>
              <a:rPr lang="ru-RU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Пожелания</a:t>
            </a:r>
            <a:endParaRPr lang="ru-RU" sz="3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F21FA7C-AA79-48A6-AD02-A500442C2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644" y="771818"/>
            <a:ext cx="1065441" cy="8590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402A33-7BD5-42AC-AE0C-DA198CB0A866}"/>
              </a:ext>
            </a:extLst>
          </p:cNvPr>
          <p:cNvSpPr txBox="1"/>
          <p:nvPr/>
        </p:nvSpPr>
        <p:spPr>
          <a:xfrm>
            <a:off x="1218547" y="5911593"/>
            <a:ext cx="10855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1600" b="1" dirty="0"/>
              <a:t>«Мы бы хотели внести ГБУ ДСЦ "Мир молодых" в систему выбора организаций для возможности прохождения практики в нём, так как считаем этот досугово-спортивный центр отличной возможностью приобрести знания и навыки, необходимые для построения успешной карьеры.»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B8ACD4-8018-42E8-A667-1637A4F5AC50}"/>
              </a:ext>
            </a:extLst>
          </p:cNvPr>
          <p:cNvSpPr txBox="1"/>
          <p:nvPr/>
        </p:nvSpPr>
        <p:spPr>
          <a:xfrm>
            <a:off x="1218547" y="3373245"/>
            <a:ext cx="10855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1600" b="1" dirty="0"/>
              <a:t>«В "Мире молодых" я приобрела ценные навыки и некий профессиональный опыт, которые могут стать основой для моей будущей карьеры. Это место предоставило мне уникальные возможности для личностного роста и развития.»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33EB57-1E9F-4F67-863E-8A4F4F9A5034}"/>
              </a:ext>
            </a:extLst>
          </p:cNvPr>
          <p:cNvSpPr txBox="1"/>
          <p:nvPr/>
        </p:nvSpPr>
        <p:spPr>
          <a:xfrm>
            <a:off x="1218547" y="4672137"/>
            <a:ext cx="10855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1600" b="1" dirty="0"/>
              <a:t>«Работа в учреждении стала для меня настоящим удовольствием. Здесь работает дружный молодой коллектив. Энергичные, полные идей и предложений сотрудники, всегда готовые помочь. Уверен, что этот опыт будет полезен в будущем, и я с благодарностью вспоминаю время, проведённое в этом учреждении.»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B299C4-C105-455B-883B-DA9030AAC96F}"/>
              </a:ext>
            </a:extLst>
          </p:cNvPr>
          <p:cNvSpPr txBox="1"/>
          <p:nvPr/>
        </p:nvSpPr>
        <p:spPr>
          <a:xfrm>
            <a:off x="1218547" y="2279238"/>
            <a:ext cx="10855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1600" b="1" dirty="0"/>
              <a:t>«Организация трудовой занятости подростков в свободное от учёбы время является одной из форм государственной социальной поддержки несовершеннолетних граждан в возрасте от 14 до 18 лет.»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0A8711-7FF1-42CA-AC12-B27DDD7E9AE7}"/>
              </a:ext>
            </a:extLst>
          </p:cNvPr>
          <p:cNvSpPr txBox="1"/>
          <p:nvPr/>
        </p:nvSpPr>
        <p:spPr>
          <a:xfrm>
            <a:off x="1218547" y="1992927"/>
            <a:ext cx="99679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1300" b="1" dirty="0">
                <a:solidFill>
                  <a:srgbClr val="EC7024"/>
                </a:solidFill>
              </a:rPr>
              <a:t>Кирилл Олегович </a:t>
            </a:r>
            <a:r>
              <a:rPr lang="ru-RU" sz="1300" b="1" dirty="0" err="1">
                <a:solidFill>
                  <a:srgbClr val="EC7024"/>
                </a:solidFill>
              </a:rPr>
              <a:t>Мухлаев</a:t>
            </a:r>
            <a:r>
              <a:rPr lang="ru-RU" sz="1300" b="1" dirty="0">
                <a:solidFill>
                  <a:srgbClr val="EC7024"/>
                </a:solidFill>
              </a:rPr>
              <a:t> - директор ГБУ ДСЦ «Мир молодых», 37 лет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88C658-F8C5-40C5-A396-D84D3C98A53B}"/>
              </a:ext>
            </a:extLst>
          </p:cNvPr>
          <p:cNvSpPr txBox="1"/>
          <p:nvPr/>
        </p:nvSpPr>
        <p:spPr>
          <a:xfrm>
            <a:off x="1218547" y="5619205"/>
            <a:ext cx="99679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1300" b="1" dirty="0">
                <a:solidFill>
                  <a:srgbClr val="EC7024"/>
                </a:solidFill>
              </a:rPr>
              <a:t>Троценко Татьяна – стажер, 16 лет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4E6A1E-3E7D-4152-B4B4-93976CB2003B}"/>
              </a:ext>
            </a:extLst>
          </p:cNvPr>
          <p:cNvSpPr txBox="1"/>
          <p:nvPr/>
        </p:nvSpPr>
        <p:spPr>
          <a:xfrm>
            <a:off x="1218547" y="4379749"/>
            <a:ext cx="99679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1300" b="1" dirty="0">
                <a:solidFill>
                  <a:srgbClr val="EC7024"/>
                </a:solidFill>
              </a:rPr>
              <a:t>Сивенков Александр – стажер, 15 лет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865BD2-D0D1-401F-9774-51B61F588865}"/>
              </a:ext>
            </a:extLst>
          </p:cNvPr>
          <p:cNvSpPr txBox="1"/>
          <p:nvPr/>
        </p:nvSpPr>
        <p:spPr>
          <a:xfrm>
            <a:off x="1218547" y="3080857"/>
            <a:ext cx="99679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1300" b="1" dirty="0" err="1">
                <a:solidFill>
                  <a:srgbClr val="EC7024"/>
                </a:solidFill>
              </a:rPr>
              <a:t>Летуновская</a:t>
            </a:r>
            <a:r>
              <a:rPr lang="ru-RU" sz="1300" b="1" dirty="0">
                <a:solidFill>
                  <a:srgbClr val="EC7024"/>
                </a:solidFill>
              </a:rPr>
              <a:t> Агата – стажер, 15 лет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BF6567A-191A-4AB9-8CE3-8BEC41D444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81" t="27314" r="17331" b="31883"/>
          <a:stretch/>
        </p:blipFill>
        <p:spPr>
          <a:xfrm>
            <a:off x="269874" y="3327860"/>
            <a:ext cx="882204" cy="87998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3E4068A-93E6-4960-853D-D582B9C944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346" t="29007" r="12385" b="30190"/>
          <a:stretch/>
        </p:blipFill>
        <p:spPr>
          <a:xfrm>
            <a:off x="230382" y="4502175"/>
            <a:ext cx="961187" cy="92088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97A1E7D-5950-4DB5-A9AB-F1602BDF12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410" t="25057" r="20822" b="32089"/>
          <a:stretch/>
        </p:blipFill>
        <p:spPr>
          <a:xfrm>
            <a:off x="178064" y="5720426"/>
            <a:ext cx="1008675" cy="962826"/>
          </a:xfrm>
          <a:prstGeom prst="flowChartConnector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7EEF1F7-E638-4132-A97B-2DA28AAF425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118" t="25838" r="20446" b="32669"/>
          <a:stretch/>
        </p:blipFill>
        <p:spPr>
          <a:xfrm>
            <a:off x="263911" y="1957642"/>
            <a:ext cx="894127" cy="89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4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33D0ECBE-8BE5-4EBA-AA56-819FF0BD7780}"/>
              </a:ext>
            </a:extLst>
          </p:cNvPr>
          <p:cNvSpPr/>
          <p:nvPr/>
        </p:nvSpPr>
        <p:spPr>
          <a:xfrm>
            <a:off x="469204" y="2196153"/>
            <a:ext cx="2253462" cy="2253462"/>
          </a:xfrm>
          <a:prstGeom prst="ellipse">
            <a:avLst/>
          </a:prstGeom>
          <a:solidFill>
            <a:schemeClr val="accent5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11E0DA9-F80F-4FD2-86AD-FCB704088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66660"/>
            <a:ext cx="7266669" cy="1013800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ПРОЕКТА</a:t>
            </a:r>
            <a:b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июнь – август 2024 </a:t>
            </a:r>
            <a:r>
              <a:rPr lang="ru-RU" sz="4000" b="1" cap="non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года</a:t>
            </a:r>
            <a:endParaRPr lang="ru-RU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057013-6B45-450F-922D-D0847343298B}"/>
              </a:ext>
            </a:extLst>
          </p:cNvPr>
          <p:cNvSpPr txBox="1"/>
          <p:nvPr/>
        </p:nvSpPr>
        <p:spPr>
          <a:xfrm>
            <a:off x="2953796" y="4405415"/>
            <a:ext cx="5802823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lnSpc>
                <a:spcPct val="90000"/>
              </a:lnSpc>
              <a:spcBef>
                <a:spcPct val="0"/>
              </a:spcBef>
            </a:pPr>
            <a:r>
              <a:rPr lang="ru-RU" sz="4800" b="1" dirty="0">
                <a:solidFill>
                  <a:srgbClr val="EC7024"/>
                </a:solidFill>
                <a:latin typeface="Times New Roman" panose="02020603050405020304" pitchFamily="18" charset="0"/>
                <a:cs typeface="+mj-cs"/>
              </a:rPr>
              <a:t>147 </a:t>
            </a:r>
            <a:r>
              <a:rPr lang="ru-RU" sz="4000" b="1" dirty="0">
                <a:solidFill>
                  <a:srgbClr val="267BD0"/>
                </a:solidFill>
                <a:latin typeface="Times New Roman" panose="02020603050405020304" pitchFamily="18" charset="0"/>
                <a:cs typeface="+mj-cs"/>
              </a:rPr>
              <a:t>мероприятий при участии стажёров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D7A925-DFD5-4A50-8095-AE5542AE8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177" y="733998"/>
            <a:ext cx="1065441" cy="8590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282BDC-4102-42BE-8E27-D4912B33062A}"/>
              </a:ext>
            </a:extLst>
          </p:cNvPr>
          <p:cNvSpPr txBox="1"/>
          <p:nvPr/>
        </p:nvSpPr>
        <p:spPr>
          <a:xfrm>
            <a:off x="554216" y="2704470"/>
            <a:ext cx="3563319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90000"/>
              </a:lnSpc>
              <a:spcBef>
                <a:spcPct val="0"/>
              </a:spcBef>
            </a:pPr>
            <a:r>
              <a:rPr lang="ru-RU" sz="4000" b="1" dirty="0">
                <a:solidFill>
                  <a:srgbClr val="EC7024"/>
                </a:solidFill>
                <a:latin typeface="Times New Roman" panose="02020603050405020304" pitchFamily="18" charset="0"/>
                <a:cs typeface="+mj-cs"/>
              </a:rPr>
              <a:t>62 </a:t>
            </a:r>
            <a:r>
              <a:rPr lang="ru-RU" sz="3200" b="1" dirty="0">
                <a:solidFill>
                  <a:srgbClr val="267BD0"/>
                </a:solidFill>
                <a:latin typeface="Times New Roman" panose="02020603050405020304" pitchFamily="18" charset="0"/>
                <a:cs typeface="+mj-cs"/>
              </a:rPr>
              <a:t>праздников  </a:t>
            </a:r>
          </a:p>
          <a:p>
            <a:pPr indent="457200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267BD0"/>
                </a:solidFill>
                <a:latin typeface="Times New Roman" panose="02020603050405020304" pitchFamily="18" charset="0"/>
                <a:cs typeface="+mj-cs"/>
              </a:rPr>
              <a:t>двора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9D6FC9-4EC8-45C6-B112-7FDF298559AE}"/>
              </a:ext>
            </a:extLst>
          </p:cNvPr>
          <p:cNvSpPr txBox="1"/>
          <p:nvPr/>
        </p:nvSpPr>
        <p:spPr>
          <a:xfrm>
            <a:off x="7697174" y="2649071"/>
            <a:ext cx="41514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lnSpc>
                <a:spcPct val="90000"/>
              </a:lnSpc>
              <a:spcBef>
                <a:spcPct val="0"/>
              </a:spcBef>
            </a:pPr>
            <a:r>
              <a:rPr lang="ru-RU" sz="4400" b="1" dirty="0">
                <a:solidFill>
                  <a:srgbClr val="EC7024"/>
                </a:solidFill>
                <a:latin typeface="Times New Roman" panose="02020603050405020304" pitchFamily="18" charset="0"/>
                <a:cs typeface="+mj-cs"/>
              </a:rPr>
              <a:t>82 </a:t>
            </a:r>
            <a:r>
              <a:rPr lang="ru-RU" sz="3600" b="1" dirty="0">
                <a:solidFill>
                  <a:srgbClr val="267BD0"/>
                </a:solidFill>
                <a:latin typeface="Times New Roman" panose="02020603050405020304" pitchFamily="18" charset="0"/>
                <a:cs typeface="+mj-cs"/>
              </a:rPr>
              <a:t>стажёра в проекте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1DE9DDA2-BEF4-412A-84A2-D7D5449D009A}"/>
              </a:ext>
            </a:extLst>
          </p:cNvPr>
          <p:cNvSpPr/>
          <p:nvPr/>
        </p:nvSpPr>
        <p:spPr>
          <a:xfrm>
            <a:off x="8078991" y="1781038"/>
            <a:ext cx="2960405" cy="2956094"/>
          </a:xfrm>
          <a:prstGeom prst="ellipse">
            <a:avLst/>
          </a:prstGeom>
          <a:solidFill>
            <a:schemeClr val="accent5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CAB93359-64E6-49BD-8E6D-6530D89BE494}"/>
              </a:ext>
            </a:extLst>
          </p:cNvPr>
          <p:cNvSpPr/>
          <p:nvPr/>
        </p:nvSpPr>
        <p:spPr>
          <a:xfrm>
            <a:off x="2895186" y="3249235"/>
            <a:ext cx="3407119" cy="3608765"/>
          </a:xfrm>
          <a:prstGeom prst="ellipse">
            <a:avLst/>
          </a:prstGeom>
          <a:solidFill>
            <a:schemeClr val="accent5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05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videndVTI">
  <a:themeElements>
    <a:clrScheme name="Другая 17">
      <a:dk1>
        <a:srgbClr val="267BD0"/>
      </a:dk1>
      <a:lt1>
        <a:srgbClr val="FFFFFF"/>
      </a:lt1>
      <a:dk2>
        <a:srgbClr val="79AFE6"/>
      </a:dk2>
      <a:lt2>
        <a:srgbClr val="E2E6E8"/>
      </a:lt2>
      <a:accent1>
        <a:srgbClr val="EC7024"/>
      </a:accent1>
      <a:accent2>
        <a:srgbClr val="BC303B"/>
      </a:accent2>
      <a:accent3>
        <a:srgbClr val="CE4287"/>
      </a:accent3>
      <a:accent4>
        <a:srgbClr val="BC30AF"/>
      </a:accent4>
      <a:accent5>
        <a:srgbClr val="A042CE"/>
      </a:accent5>
      <a:accent6>
        <a:srgbClr val="6444C2"/>
      </a:accent6>
      <a:hlink>
        <a:srgbClr val="3B8AB3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870617_win32_fixed" id="{99357142-B939-4AD2-B1DD-2821D4A1DD7F}" vid="{5A77EE7C-C38A-4116-8FA3-20A870518C8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838</Words>
  <Application>Microsoft Office PowerPoint</Application>
  <PresentationFormat>Широкоэкранный</PresentationFormat>
  <Paragraphs>83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Baskerville</vt:lpstr>
      <vt:lpstr>Calibri</vt:lpstr>
      <vt:lpstr>Corbel</vt:lpstr>
      <vt:lpstr>Corbel (Основной текст</vt:lpstr>
      <vt:lpstr>Gill Sans Nova Light</vt:lpstr>
      <vt:lpstr>Times New Roman</vt:lpstr>
      <vt:lpstr>Wingdings</vt:lpstr>
      <vt:lpstr>Wingdings 2</vt:lpstr>
      <vt:lpstr>DividendVTI</vt:lpstr>
      <vt:lpstr>ПРОЕКТ  «стажёр «ММ»</vt:lpstr>
      <vt:lpstr>Актуальность проекта</vt:lpstr>
      <vt:lpstr>Цель и задачи ПРОЕКТА</vt:lpstr>
      <vt:lpstr>Презентация PowerPoint</vt:lpstr>
      <vt:lpstr>Презентация PowerPoint</vt:lpstr>
      <vt:lpstr>Презентация PowerPoint</vt:lpstr>
      <vt:lpstr>Общественно-полезная  деятельность стажеров</vt:lpstr>
      <vt:lpstr>Пожелания</vt:lpstr>
      <vt:lpstr>Результаты ПРОЕКТА июнь – август 2024 года</vt:lpstr>
      <vt:lpstr>Результаты ПРОЕКТА июнь – август 2024 года</vt:lpstr>
      <vt:lpstr>Наш партнер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2021-11-11T23:21:14Z</dcterms:created>
  <dcterms:modified xsi:type="dcterms:W3CDTF">2024-08-30T15:49:20Z</dcterms:modified>
</cp:coreProperties>
</file>