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handoutMasterIdLst>
    <p:handoutMasterId r:id="rId18"/>
  </p:handoutMasterIdLst>
  <p:sldIdLst>
    <p:sldId id="314" r:id="rId3"/>
    <p:sldId id="339" r:id="rId4"/>
    <p:sldId id="294" r:id="rId5"/>
    <p:sldId id="322" r:id="rId6"/>
    <p:sldId id="272" r:id="rId7"/>
    <p:sldId id="329" r:id="rId8"/>
    <p:sldId id="327" r:id="rId9"/>
    <p:sldId id="311" r:id="rId10"/>
    <p:sldId id="336" r:id="rId11"/>
    <p:sldId id="335" r:id="rId12"/>
    <p:sldId id="334" r:id="rId13"/>
    <p:sldId id="317" r:id="rId14"/>
    <p:sldId id="338" r:id="rId15"/>
    <p:sldId id="319" r:id="rId16"/>
  </p:sldIdLst>
  <p:sldSz cx="13444538" cy="756285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423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ctus" initials="C" lastIdx="8" clrIdx="0">
    <p:extLst>
      <p:ext uri="{19B8F6BF-5375-455C-9EA6-DF929625EA0E}">
        <p15:presenceInfo xmlns:p15="http://schemas.microsoft.com/office/powerpoint/2012/main" xmlns="" userId="Cact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803"/>
    <a:srgbClr val="FF6600"/>
    <a:srgbClr val="F8CBAD"/>
    <a:srgbClr val="005BAA"/>
    <a:srgbClr val="CC00FF"/>
    <a:srgbClr val="666699"/>
    <a:srgbClr val="3399FF"/>
    <a:srgbClr val="660066"/>
    <a:srgbClr val="0070C0"/>
    <a:srgbClr val="C61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93" autoAdjust="0"/>
    <p:restoredTop sz="94064" autoAdjust="0"/>
  </p:normalViewPr>
  <p:slideViewPr>
    <p:cSldViewPr>
      <p:cViewPr varScale="1">
        <p:scale>
          <a:sx n="100" d="100"/>
          <a:sy n="100" d="100"/>
        </p:scale>
        <p:origin x="-246" y="-84"/>
      </p:cViewPr>
      <p:guideLst>
        <p:guide orient="horz" pos="2382"/>
        <p:guide pos="4234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200">
              <a:solidFill>
                <a:srgbClr val="1965AB"/>
              </a:solidFill>
            </a:ln>
          </c:spPr>
          <c:marker>
            <c:symbol val="circle"/>
            <c:size val="14"/>
            <c:spPr>
              <a:solidFill>
                <a:srgbClr val="FF0000"/>
              </a:solidFill>
              <a:ln w="63500">
                <a:solidFill>
                  <a:srgbClr val="1965AB"/>
                </a:solidFill>
              </a:ln>
            </c:spPr>
          </c:marker>
          <c:dPt>
            <c:idx val="2"/>
            <c:bubble3D val="0"/>
            <c:spPr>
              <a:ln w="88900">
                <a:solidFill>
                  <a:srgbClr val="1965AB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CE-4D60-AA78-EF4F0722DE8E}"/>
              </c:ext>
            </c:extLst>
          </c:dPt>
          <c:dLbls>
            <c:dLbl>
              <c:idx val="0"/>
              <c:layout>
                <c:manualLayout>
                  <c:x val="0"/>
                  <c:y val="3.2067135957838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CE-4D60-AA78-EF4F0722DE8E}"/>
                </c:ext>
              </c:extLst>
            </c:dLbl>
            <c:dLbl>
              <c:idx val="1"/>
              <c:layout>
                <c:manualLayout>
                  <c:x val="0"/>
                  <c:y val="-7.3754412703029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CE-4D60-AA78-EF4F0722DE8E}"/>
                </c:ext>
              </c:extLst>
            </c:dLbl>
            <c:dLbl>
              <c:idx val="2"/>
              <c:layout>
                <c:manualLayout>
                  <c:x val="0"/>
                  <c:y val="-8.9787980681949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CE-4D60-AA78-EF4F0722DE8E}"/>
                </c:ext>
              </c:extLst>
            </c:dLbl>
            <c:dLbl>
              <c:idx val="3"/>
              <c:layout>
                <c:manualLayout>
                  <c:x val="-3.9193176066856766E-2"/>
                  <c:y val="-7.5604318971134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392444931162955E-2"/>
                  <c:y val="-7.0204010473196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44197</c:v>
                </c:pt>
                <c:pt idx="1">
                  <c:v>44562</c:v>
                </c:pt>
                <c:pt idx="2">
                  <c:v>44927</c:v>
                </c:pt>
                <c:pt idx="3">
                  <c:v>45292</c:v>
                </c:pt>
                <c:pt idx="4">
                  <c:v>45505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1724</c:v>
                </c:pt>
                <c:pt idx="1">
                  <c:v>3122</c:v>
                </c:pt>
                <c:pt idx="2">
                  <c:v>3205</c:v>
                </c:pt>
                <c:pt idx="3">
                  <c:v>3491</c:v>
                </c:pt>
                <c:pt idx="4">
                  <c:v>3535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2CE-4D60-AA78-EF4F0722D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136768"/>
        <c:axId val="50227456"/>
      </c:lineChart>
      <c:catAx>
        <c:axId val="5513676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spPr>
          <a:ln>
            <a:solidFill>
              <a:schemeClr val="bg1">
                <a:lumMod val="65000"/>
              </a:schemeClr>
            </a:solidFill>
          </a:ln>
        </c:spPr>
        <c:txPr>
          <a:bodyPr rot="-60000000" vert="horz"/>
          <a:lstStyle/>
          <a:p>
            <a:pPr>
              <a:defRPr sz="2000" b="1"/>
            </a:pPr>
            <a:endParaRPr lang="ru-RU"/>
          </a:p>
        </c:txPr>
        <c:crossAx val="50227456"/>
        <c:crosses val="autoZero"/>
        <c:auto val="0"/>
        <c:lblAlgn val="ctr"/>
        <c:lblOffset val="100"/>
        <c:noMultiLvlLbl val="0"/>
      </c:catAx>
      <c:valAx>
        <c:axId val="5022745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51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ru-RU" sz="1800">
          <a:solidFill>
            <a:schemeClr val="tx1">
              <a:lumMod val="65000"/>
              <a:lumOff val="35000"/>
            </a:schemeClr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39358430141268"/>
          <c:y val="6.1842348934030858E-2"/>
          <c:w val="0.29878622570929542"/>
          <c:h val="0.46523284754573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6B7-44F2-B86D-E4025C0E907B}"/>
              </c:ext>
            </c:extLst>
          </c:dPt>
          <c:dPt>
            <c:idx val="1"/>
            <c:bubble3D val="0"/>
            <c:explosion val="11"/>
            <c:extLst xmlns:c16r2="http://schemas.microsoft.com/office/drawing/2015/06/chart">
              <c:ext xmlns:c16="http://schemas.microsoft.com/office/drawing/2014/chart" uri="{C3380CC4-5D6E-409C-BE32-E72D297353CC}">
                <c16:uniqueId val="{00000001-96B7-44F2-B86D-E4025C0E907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6B7-44F2-B86D-E4025C0E907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6B7-44F2-B86D-E4025C0E907B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6B7-44F2-B86D-E4025C0E907B}"/>
              </c:ext>
            </c:extLst>
          </c:dPt>
          <c:dLbls>
            <c:dLbl>
              <c:idx val="0"/>
              <c:layout>
                <c:manualLayout>
                  <c:x val="2.3888598463983609E-2"/>
                  <c:y val="3.027844661713503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cs typeface="Times New Roman" panose="02020603050405020304" pitchFamily="18" charset="0"/>
                      </a:rPr>
                      <a:t>114</a:t>
                    </a:r>
                    <a:endParaRPr lang="en-US"/>
                  </a:p>
                </c:rich>
              </c:tx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6B7-44F2-B86D-E4025C0E907B}"/>
                </c:ext>
              </c:extLst>
            </c:dLbl>
            <c:dLbl>
              <c:idx val="1"/>
              <c:layout>
                <c:manualLayout>
                  <c:x val="-4.0845405458506859E-2"/>
                  <c:y val="2.871033940682939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cs typeface="Times New Roman" panose="02020603050405020304" pitchFamily="18" charset="0"/>
                      </a:rPr>
                      <a:t>110</a:t>
                    </a:r>
                    <a:endParaRPr lang="en-US" dirty="0"/>
                  </a:p>
                </c:rich>
              </c:tx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B7-44F2-B86D-E4025C0E907B}"/>
                </c:ext>
              </c:extLst>
            </c:dLbl>
            <c:dLbl>
              <c:idx val="2"/>
              <c:layout>
                <c:manualLayout>
                  <c:x val="-4.3914912129898287E-2"/>
                  <c:y val="9.5477776552724894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9564596541331755E-2"/>
                  <c:y val="8.6778320357652219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B7-44F2-B86D-E4025C0E907B}"/>
                </c:ext>
              </c:extLst>
            </c:dLbl>
            <c:dLbl>
              <c:idx val="4"/>
              <c:layout>
                <c:manualLayout>
                  <c:x val="-4.0347059710970697E-2"/>
                  <c:y val="0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B7-44F2-B86D-E4025C0E90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itchFamily="34" charset="0"/>
                  </a:defRPr>
                </a:pPr>
                <a:endParaRPr lang="ru-RU"/>
              </a:p>
            </c:txPr>
            <c:dLblPos val="inEnd"/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Внутрикорпоративное обучение по направлениям деятельности (чел.)</c:v>
                </c:pt>
                <c:pt idx="1">
                  <c:v>Обучение в сторонних организациях (чел.)</c:v>
                </c:pt>
                <c:pt idx="2">
                  <c:v>Мастер-класс "Личное целеполагание и мотивация" (чел.)</c:v>
                </c:pt>
                <c:pt idx="3">
                  <c:v>Тренинги " Ментальная и поведенческая гибкость" , "Конфликтология", "Решаем вместе" (чел.)</c:v>
                </c:pt>
                <c:pt idx="4">
                  <c:v>Деловая игра "Восхождение на вершину" (чел.)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114</c:v>
                </c:pt>
                <c:pt idx="1">
                  <c:v>110</c:v>
                </c:pt>
                <c:pt idx="2">
                  <c:v>50</c:v>
                </c:pt>
                <c:pt idx="3">
                  <c:v>23</c:v>
                </c:pt>
                <c:pt idx="4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6B7-44F2-B86D-E4025C0E9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805531483424152"/>
          <c:y val="4.7302548165629649E-2"/>
          <c:w val="0.46656066352539977"/>
          <c:h val="0.85141072743245116"/>
        </c:manualLayout>
      </c:layout>
      <c:overlay val="0"/>
      <c:txPr>
        <a:bodyPr rot="0" vert="horz"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lang="ru-RU" sz="18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4808418433249995"/>
          <c:w val="0.56377426918894502"/>
          <c:h val="0.839049327972142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4"/>
          <c:dPt>
            <c:idx val="0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B17-4756-969D-51B9C127C8B6}"/>
              </c:ext>
            </c:extLst>
          </c:dPt>
          <c:dPt>
            <c:idx val="1"/>
            <c:bubble3D val="0"/>
            <c:explosion val="16"/>
            <c:extLst xmlns:c16r2="http://schemas.microsoft.com/office/drawing/2015/06/chart">
              <c:ext xmlns:c16="http://schemas.microsoft.com/office/drawing/2014/chart" uri="{C3380CC4-5D6E-409C-BE32-E72D297353CC}">
                <c16:uniqueId val="{00000001-FB17-4756-969D-51B9C127C8B6}"/>
              </c:ext>
            </c:extLst>
          </c:dPt>
          <c:dPt>
            <c:idx val="2"/>
            <c:bubble3D val="0"/>
            <c:explosion val="2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B17-4756-969D-51B9C127C8B6}"/>
              </c:ext>
            </c:extLst>
          </c:dPt>
          <c:dLbls>
            <c:dLbl>
              <c:idx val="0"/>
              <c:layout>
                <c:manualLayout>
                  <c:x val="-5.4011924479678335E-2"/>
                  <c:y val="-0.239280115296729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788634611811331E-2"/>
                  <c:y val="-3.509845777632102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425634104758678E-2"/>
                  <c:y val="-2.97491376066131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21430872364682E-2"/>
                  <c:y val="-5.3467644567629811E-3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B17-4756-969D-51B9C127C8B6}"/>
                </c:ext>
              </c:extLst>
            </c:dLbl>
            <c:dLbl>
              <c:idx val="4"/>
              <c:layout>
                <c:manualLayout>
                  <c:x val="3.9037423805040473E-2"/>
                  <c:y val="-1.7721100583703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Повышение категорий специалистам</c:v>
                </c:pt>
                <c:pt idx="1">
                  <c:v>Компетентность согласно ГОСТ РВ 0015-002-20 (037,014,038,070,118,374,379)</c:v>
                </c:pt>
                <c:pt idx="2">
                  <c:v>Оценка практической деятельности молодых специалистов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</c:v>
                </c:pt>
                <c:pt idx="1">
                  <c:v>275</c:v>
                </c:pt>
                <c:pt idx="2">
                  <c:v>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B17-4756-969D-51B9C127C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txPr>
          <a:bodyPr rot="0" vert="horz"/>
          <a:lstStyle/>
          <a:p>
            <a: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2073996496565467"/>
          <c:y val="4.3725053845677105E-2"/>
          <c:w val="0.42004910913487725"/>
          <c:h val="0.93424210726966805"/>
        </c:manualLayout>
      </c:layout>
      <c:overlay val="0"/>
      <c:txPr>
        <a:bodyPr rot="0" vert="horz"/>
        <a:lstStyle/>
        <a:p>
          <a:pPr>
            <a:defRPr b="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lang="ru-RU" sz="18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250006881314841E-3"/>
          <c:y val="3.7839425302320512E-2"/>
          <c:w val="0.59777714745480581"/>
          <c:h val="0.918840863626242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4"/>
            <c:extLst xmlns:c16r2="http://schemas.microsoft.com/office/drawing/2015/06/chart">
              <c:ext xmlns:c16="http://schemas.microsoft.com/office/drawing/2014/chart" uri="{C3380CC4-5D6E-409C-BE32-E72D297353CC}">
                <c16:uniqueId val="{00000000-E54D-4CAD-A037-D447C1CD534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2.1377019703818397E-3"/>
                  <c:y val="0.10065085360885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197460712158874E-2"/>
                  <c:y val="-0.11371707420633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4D-4CAD-A037-D447C1CD5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>
                      <a:lumMod val="50000"/>
                    </a:schemeClr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Руководители, на должности которых сформирован резерв</c:v>
                </c:pt>
                <c:pt idx="1">
                  <c:v>Руководители без резерва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4D-4CAD-A037-D447C1CD5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55650569608729694"/>
          <c:y val="0"/>
          <c:w val="0.44128167709133259"/>
          <c:h val="0.9890139976375770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962200833580373E-2"/>
          <c:y val="4.227280786774909E-2"/>
          <c:w val="0.56190054579022974"/>
          <c:h val="0.857517894406174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9"/>
          <c:dPt>
            <c:idx val="1"/>
            <c:bubble3D val="0"/>
            <c:explosion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3.3121772493709289E-2"/>
                  <c:y val="0.12934803433378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C1-44CC-BFBE-6B150787ED7B}"/>
                </c:ext>
              </c:extLst>
            </c:dLbl>
            <c:dLbl>
              <c:idx val="1"/>
              <c:layout>
                <c:manualLayout>
                  <c:x val="7.1480354045770342E-2"/>
                  <c:y val="-9.4858691581042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C1-44CC-BFBE-6B150787E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>
                      <a:lumMod val="50000"/>
                    </a:schemeClr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Назначенные из числа работников завода ( в т.ч. из резерва)</c:v>
                </c:pt>
                <c:pt idx="1">
                  <c:v>Принятые «со стороны»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368</c:v>
                </c:pt>
                <c:pt idx="1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C1-44CC-BFBE-6B150787E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300645530466042"/>
          <c:y val="3.1226103869497507E-2"/>
          <c:w val="0.43699354469533958"/>
          <c:h val="0.9368003992840540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795686500119695E-2"/>
          <c:y val="3.7839527694689595E-2"/>
          <c:w val="0.59777714745480581"/>
          <c:h val="0.918840863626242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54D-4CAD-A037-D447C1CD534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2547733408807754"/>
                  <c:y val="0.25241871273562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957290357310337E-2"/>
                  <c:y val="-0.17838619782987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>
                      <a:lumMod val="50000"/>
                    </a:schemeClr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Работники старше 35 лет</c:v>
                </c:pt>
                <c:pt idx="1">
                  <c:v>Молодые работники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</c:v>
                </c:pt>
                <c:pt idx="1">
                  <c:v>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4D-4CAD-A037-D447C1CD5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802047035683501"/>
          <c:y val="0.1177358721786213"/>
          <c:w val="0.4197670171476674"/>
          <c:h val="0.770008336627135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962200833580373E-2"/>
          <c:y val="4.227280786774909E-2"/>
          <c:w val="0.56190054579022974"/>
          <c:h val="0.857517894406174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2"/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7466849055023589"/>
                  <c:y val="0.32046149592786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C1-44CC-BFBE-6B150787ED7B}"/>
                </c:ext>
              </c:extLst>
            </c:dLbl>
            <c:dLbl>
              <c:idx val="1"/>
              <c:layout>
                <c:manualLayout>
                  <c:x val="3.9027961440426216E-2"/>
                  <c:y val="-0.130950017599008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C1-44CC-BFBE-6B150787E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Поданы работниками старше 35 лет</c:v>
                </c:pt>
                <c:pt idx="1">
                  <c:v>Поданы молодыми работниками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758</c:v>
                </c:pt>
                <c:pt idx="1">
                  <c:v>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C1-44CC-BFBE-6B150787E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49171511886121"/>
          <c:y val="9.1499009218470082E-2"/>
          <c:w val="0.40161078696853797"/>
          <c:h val="0.770008336627135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962200833580373E-2"/>
          <c:y val="4.227280786774909E-2"/>
          <c:w val="0.670940404040404"/>
          <c:h val="0.76840040998695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explosion val="12"/>
          </c:dPt>
          <c:dLbls>
            <c:dLbl>
              <c:idx val="0"/>
              <c:layout>
                <c:manualLayout>
                  <c:x val="-5.5007575757575755E-3"/>
                  <c:y val="-3.35418353699355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C1-44CC-BFBE-6B150787ED7B}"/>
                </c:ext>
              </c:extLst>
            </c:dLbl>
            <c:dLbl>
              <c:idx val="1"/>
              <c:layout>
                <c:manualLayout>
                  <c:x val="-8.1255050505050497E-3"/>
                  <c:y val="-1.0273064222089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2023</c:v>
                </c:pt>
                <c:pt idx="1">
                  <c:v>2024
I полугодие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1.7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C1-44CC-BFBE-6B150787E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8785024"/>
        <c:axId val="153621568"/>
      </c:barChart>
      <c:valAx>
        <c:axId val="153621568"/>
        <c:scaling>
          <c:orientation val="minMax"/>
        </c:scaling>
        <c:delete val="1"/>
        <c:axPos val="b"/>
        <c:majorGridlines>
          <c:spPr>
            <a:ln w="12700">
              <a:solidFill>
                <a:sysClr val="window" lastClr="FFFFFF">
                  <a:lumMod val="50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Коэффициент участия</a:t>
                </a:r>
              </a:p>
            </c:rich>
          </c:tx>
          <c:layout>
            <c:manualLayout>
              <c:xMode val="edge"/>
              <c:yMode val="edge"/>
              <c:x val="0.31011035353535354"/>
              <c:y val="0.816120570969050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8785024"/>
        <c:crosses val="autoZero"/>
        <c:crossBetween val="between"/>
      </c:valAx>
      <c:catAx>
        <c:axId val="158785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ysClr val="window" lastClr="FFFFFF">
                <a:lumMod val="50000"/>
              </a:sysClr>
            </a:solidFill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153621568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962200833580373E-2"/>
          <c:y val="4.227280786774909E-2"/>
          <c:w val="0.56190054579022974"/>
          <c:h val="0.857517894406174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explosion val="6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4302301093844491"/>
                  <c:y val="-0.223055281439317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64553938451283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ysClr val="window" lastClr="FFFFFF">
                      <a:lumMod val="50000"/>
                    </a:sys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Количество работников старше 35 лет</c:v>
                </c:pt>
                <c:pt idx="1">
                  <c:v>Молодые работники, прошедшие обучение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6398</c:v>
                </c:pt>
                <c:pt idx="1">
                  <c:v>8206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C1-44CC-BFBE-6B150787ED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747918875737093"/>
          <c:y val="9.6762124469830152E-2"/>
          <c:w val="0.39327838214100558"/>
          <c:h val="0.8064757510603397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Arial Narrow" pitchFamily="34" charset="0"/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F1CD0-AFDA-4D45-A8AA-84FC160D6A1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168E0E-1D01-4DBD-9590-9B51F02F290B}">
      <dgm:prSet phldrT="[Текст]" custT="1"/>
      <dgm:spPr>
        <a:solidFill>
          <a:srgbClr val="005BAA"/>
        </a:solidFill>
        <a:ln w="19050"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Производственный сектор</a:t>
          </a:r>
          <a:endParaRPr lang="ru-RU" sz="14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DC2C54FA-DB33-4224-83A2-361A0A81B4A6}" type="parTrans" cxnId="{D7C27D15-F3F9-456C-9075-88551CD56DD8}">
      <dgm:prSet/>
      <dgm:spPr/>
      <dgm:t>
        <a:bodyPr/>
        <a:lstStyle/>
        <a:p>
          <a:endParaRPr lang="ru-RU"/>
        </a:p>
      </dgm:t>
    </dgm:pt>
    <dgm:pt modelId="{09D77666-E46C-4327-AE3C-3FD5E8152B0C}" type="sibTrans" cxnId="{D7C27D15-F3F9-456C-9075-88551CD56DD8}">
      <dgm:prSet/>
      <dgm:spPr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16200000" scaled="1"/>
          <a:tileRect/>
        </a:gradFill>
        <a:ln w="19050">
          <a:noFill/>
        </a:ln>
        <a:effectLst/>
      </dgm:spPr>
      <dgm:t>
        <a:bodyPr/>
        <a:lstStyle/>
        <a:p>
          <a:endParaRPr lang="ru-RU"/>
        </a:p>
      </dgm:t>
    </dgm:pt>
    <dgm:pt modelId="{73596026-C71B-42A5-9333-561A366BB57E}">
      <dgm:prSet phldrT="[Текст]" custT="1"/>
      <dgm:spPr>
        <a:solidFill>
          <a:srgbClr val="005BAA"/>
        </a:solidFill>
        <a:ln w="19050"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Научно-технический сектор</a:t>
          </a:r>
          <a:endParaRPr lang="ru-RU" sz="14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1185E1D3-6A15-450D-8D66-5E75BE304076}" type="parTrans" cxnId="{EDB059F2-ED92-4DF5-97D2-91388F719325}">
      <dgm:prSet/>
      <dgm:spPr/>
      <dgm:t>
        <a:bodyPr/>
        <a:lstStyle/>
        <a:p>
          <a:endParaRPr lang="ru-RU"/>
        </a:p>
      </dgm:t>
    </dgm:pt>
    <dgm:pt modelId="{7242795E-610A-4921-A45B-DA0AB21C92EA}" type="sibTrans" cxnId="{EDB059F2-ED92-4DF5-97D2-91388F719325}">
      <dgm:prSet/>
      <dgm:spPr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0" scaled="1"/>
          <a:tileRect/>
        </a:gradFill>
        <a:ln>
          <a:noFill/>
        </a:ln>
        <a:effectLst/>
      </dgm:spPr>
      <dgm:t>
        <a:bodyPr/>
        <a:lstStyle/>
        <a:p>
          <a:endParaRPr lang="ru-RU"/>
        </a:p>
      </dgm:t>
    </dgm:pt>
    <dgm:pt modelId="{A828686B-8080-4923-BC9E-9CD5D4524DC3}">
      <dgm:prSet phldrT="[Текст]" custT="1"/>
      <dgm:spPr>
        <a:solidFill>
          <a:srgbClr val="005BAA"/>
        </a:solidFill>
        <a:ln w="19050"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Организационный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сектор</a:t>
          </a:r>
          <a:endParaRPr lang="ru-RU" sz="14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2165AB63-69ED-4EA9-BDAF-3433782C1102}" type="parTrans" cxnId="{13B36ED5-74C2-4F0A-90BF-8DAA0BE51A53}">
      <dgm:prSet/>
      <dgm:spPr/>
      <dgm:t>
        <a:bodyPr/>
        <a:lstStyle/>
        <a:p>
          <a:endParaRPr lang="ru-RU"/>
        </a:p>
      </dgm:t>
    </dgm:pt>
    <dgm:pt modelId="{57D2F40D-77D1-4F5F-A20A-059048BE7504}" type="sibTrans" cxnId="{13B36ED5-74C2-4F0A-90BF-8DAA0BE51A53}">
      <dgm:prSet/>
      <dgm:spPr>
        <a:gradFill rotWithShape="0">
          <a:gsLst>
            <a:gs pos="0">
              <a:srgbClr val="00B0F0"/>
            </a:gs>
            <a:gs pos="100000">
              <a:srgbClr val="005BAA"/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ru-RU"/>
        </a:p>
      </dgm:t>
    </dgm:pt>
    <dgm:pt modelId="{7DDDB0F5-27FE-4975-AC64-4BEBDB55C59A}">
      <dgm:prSet phldrT="[Текст]" custT="1"/>
      <dgm:spPr>
        <a:solidFill>
          <a:srgbClr val="005BAA"/>
        </a:solidFill>
        <a:ln w="19050"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Социальный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сектор</a:t>
          </a:r>
          <a:endParaRPr lang="ru-RU" sz="14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gm:t>
    </dgm:pt>
    <dgm:pt modelId="{825F4BFD-046E-4D72-A4BF-E34D0549DA8C}" type="parTrans" cxnId="{B6EBA914-72EC-4E43-B280-B21C80A23DF7}">
      <dgm:prSet/>
      <dgm:spPr/>
      <dgm:t>
        <a:bodyPr/>
        <a:lstStyle/>
        <a:p>
          <a:endParaRPr lang="ru-RU"/>
        </a:p>
      </dgm:t>
    </dgm:pt>
    <dgm:pt modelId="{47BDEE4C-A8C9-40AB-AE6C-1BA666E34F3E}" type="sibTrans" cxnId="{B6EBA914-72EC-4E43-B280-B21C80A23DF7}">
      <dgm:prSet/>
      <dgm:spPr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10800000" scaled="1"/>
          <a:tileRect/>
        </a:gradFill>
        <a:ln w="19050">
          <a:noFill/>
        </a:ln>
        <a:effectLst/>
      </dgm:spPr>
      <dgm:t>
        <a:bodyPr/>
        <a:lstStyle/>
        <a:p>
          <a:endParaRPr lang="ru-RU"/>
        </a:p>
      </dgm:t>
    </dgm:pt>
    <dgm:pt modelId="{FD4B4196-C170-4DF8-A679-2104AFBBEC1F}" type="pres">
      <dgm:prSet presAssocID="{DDDF1CD0-AFDA-4D45-A8AA-84FC160D6A1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9EA324-27CF-42C3-86A8-4E6A9F03F280}" type="pres">
      <dgm:prSet presAssocID="{37168E0E-1D01-4DBD-9590-9B51F02F290B}" presName="dummy" presStyleCnt="0"/>
      <dgm:spPr/>
    </dgm:pt>
    <dgm:pt modelId="{709C9E65-8263-4309-B220-F236E6E3271D}" type="pres">
      <dgm:prSet presAssocID="{37168E0E-1D01-4DBD-9590-9B51F02F290B}" presName="node" presStyleLbl="revTx" presStyleIdx="0" presStyleCnt="4" custScaleX="109911" custScaleY="52659" custRadScaleRad="99663" custRadScaleInc="-109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CD4EA99-95C7-4169-9598-57F080166E17}" type="pres">
      <dgm:prSet presAssocID="{09D77666-E46C-4327-AE3C-3FD5E8152B0C}" presName="sibTrans" presStyleLbl="node1" presStyleIdx="0" presStyleCnt="4"/>
      <dgm:spPr/>
      <dgm:t>
        <a:bodyPr/>
        <a:lstStyle/>
        <a:p>
          <a:endParaRPr lang="ru-RU"/>
        </a:p>
      </dgm:t>
    </dgm:pt>
    <dgm:pt modelId="{45640F41-9398-414E-BA9A-DBB04CE08F3F}" type="pres">
      <dgm:prSet presAssocID="{73596026-C71B-42A5-9333-561A366BB57E}" presName="dummy" presStyleCnt="0"/>
      <dgm:spPr/>
    </dgm:pt>
    <dgm:pt modelId="{26C1C0FB-D6BE-422A-A3FC-ADFD0A6E8C84}" type="pres">
      <dgm:prSet presAssocID="{73596026-C71B-42A5-9333-561A366BB57E}" presName="node" presStyleLbl="revTx" presStyleIdx="1" presStyleCnt="4" custScaleX="108439" custScaleY="51909" custRadScaleRad="100757" custRadScaleInc="-18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11BB3A1-345F-4F8B-A7C3-94DEA1F82883}" type="pres">
      <dgm:prSet presAssocID="{7242795E-610A-4921-A45B-DA0AB21C92EA}" presName="sibTrans" presStyleLbl="node1" presStyleIdx="1" presStyleCnt="4"/>
      <dgm:spPr/>
      <dgm:t>
        <a:bodyPr/>
        <a:lstStyle/>
        <a:p>
          <a:endParaRPr lang="ru-RU"/>
        </a:p>
      </dgm:t>
    </dgm:pt>
    <dgm:pt modelId="{45D545EF-4FE7-40A2-B5F8-65D6DEE33557}" type="pres">
      <dgm:prSet presAssocID="{A828686B-8080-4923-BC9E-9CD5D4524DC3}" presName="dummy" presStyleCnt="0"/>
      <dgm:spPr/>
    </dgm:pt>
    <dgm:pt modelId="{0E4E8C8C-133C-4A91-83E0-96C768F73508}" type="pres">
      <dgm:prSet presAssocID="{A828686B-8080-4923-BC9E-9CD5D4524DC3}" presName="node" presStyleLbl="revTx" presStyleIdx="2" presStyleCnt="4" custScaleX="108934" custScaleY="51909" custRadScaleRad="99018" custRadScaleInc="-145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DAA410C-20FD-4052-8C37-36DD54DEFD4A}" type="pres">
      <dgm:prSet presAssocID="{57D2F40D-77D1-4F5F-A20A-059048BE7504}" presName="sibTrans" presStyleLbl="node1" presStyleIdx="2" presStyleCnt="4"/>
      <dgm:spPr/>
      <dgm:t>
        <a:bodyPr/>
        <a:lstStyle/>
        <a:p>
          <a:endParaRPr lang="ru-RU"/>
        </a:p>
      </dgm:t>
    </dgm:pt>
    <dgm:pt modelId="{7A60C207-94E1-4C20-BF54-CB44727E18B4}" type="pres">
      <dgm:prSet presAssocID="{7DDDB0F5-27FE-4975-AC64-4BEBDB55C59A}" presName="dummy" presStyleCnt="0"/>
      <dgm:spPr/>
    </dgm:pt>
    <dgm:pt modelId="{C8CAC79E-4715-462B-BCC0-FA36A8B310D8}" type="pres">
      <dgm:prSet presAssocID="{7DDDB0F5-27FE-4975-AC64-4BEBDB55C59A}" presName="node" presStyleLbl="revTx" presStyleIdx="3" presStyleCnt="4" custScaleX="108699" custScaleY="52659" custRadScaleRad="99253" custRadScaleInc="189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535BBD3-7872-4E15-95EE-EFDCDA54C47F}" type="pres">
      <dgm:prSet presAssocID="{47BDEE4C-A8C9-40AB-AE6C-1BA666E34F3E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29A9A16B-D4A6-4128-A9B7-B8DFA64C6C26}" type="presOf" srcId="{57D2F40D-77D1-4F5F-A20A-059048BE7504}" destId="{FDAA410C-20FD-4052-8C37-36DD54DEFD4A}" srcOrd="0" destOrd="0" presId="urn:microsoft.com/office/officeart/2005/8/layout/cycle1"/>
    <dgm:cxn modelId="{0735C626-DF70-4A9D-B2E5-3D72B902DFCE}" type="presOf" srcId="{7DDDB0F5-27FE-4975-AC64-4BEBDB55C59A}" destId="{C8CAC79E-4715-462B-BCC0-FA36A8B310D8}" srcOrd="0" destOrd="0" presId="urn:microsoft.com/office/officeart/2005/8/layout/cycle1"/>
    <dgm:cxn modelId="{92F39754-26FD-4F03-ABDE-CEE9D7667FE5}" type="presOf" srcId="{7242795E-610A-4921-A45B-DA0AB21C92EA}" destId="{111BB3A1-345F-4F8B-A7C3-94DEA1F82883}" srcOrd="0" destOrd="0" presId="urn:microsoft.com/office/officeart/2005/8/layout/cycle1"/>
    <dgm:cxn modelId="{B6EBA914-72EC-4E43-B280-B21C80A23DF7}" srcId="{DDDF1CD0-AFDA-4D45-A8AA-84FC160D6A1D}" destId="{7DDDB0F5-27FE-4975-AC64-4BEBDB55C59A}" srcOrd="3" destOrd="0" parTransId="{825F4BFD-046E-4D72-A4BF-E34D0549DA8C}" sibTransId="{47BDEE4C-A8C9-40AB-AE6C-1BA666E34F3E}"/>
    <dgm:cxn modelId="{116953FF-C54A-4470-98C0-62FC7C5C135D}" type="presOf" srcId="{73596026-C71B-42A5-9333-561A366BB57E}" destId="{26C1C0FB-D6BE-422A-A3FC-ADFD0A6E8C84}" srcOrd="0" destOrd="0" presId="urn:microsoft.com/office/officeart/2005/8/layout/cycle1"/>
    <dgm:cxn modelId="{D7C27D15-F3F9-456C-9075-88551CD56DD8}" srcId="{DDDF1CD0-AFDA-4D45-A8AA-84FC160D6A1D}" destId="{37168E0E-1D01-4DBD-9590-9B51F02F290B}" srcOrd="0" destOrd="0" parTransId="{DC2C54FA-DB33-4224-83A2-361A0A81B4A6}" sibTransId="{09D77666-E46C-4327-AE3C-3FD5E8152B0C}"/>
    <dgm:cxn modelId="{EDB059F2-ED92-4DF5-97D2-91388F719325}" srcId="{DDDF1CD0-AFDA-4D45-A8AA-84FC160D6A1D}" destId="{73596026-C71B-42A5-9333-561A366BB57E}" srcOrd="1" destOrd="0" parTransId="{1185E1D3-6A15-450D-8D66-5E75BE304076}" sibTransId="{7242795E-610A-4921-A45B-DA0AB21C92EA}"/>
    <dgm:cxn modelId="{59EABF6B-E3C4-4A25-B430-7A117F8495AB}" type="presOf" srcId="{DDDF1CD0-AFDA-4D45-A8AA-84FC160D6A1D}" destId="{FD4B4196-C170-4DF8-A679-2104AFBBEC1F}" srcOrd="0" destOrd="0" presId="urn:microsoft.com/office/officeart/2005/8/layout/cycle1"/>
    <dgm:cxn modelId="{C49E3FC3-D756-4234-873E-9AD1EA640056}" type="presOf" srcId="{A828686B-8080-4923-BC9E-9CD5D4524DC3}" destId="{0E4E8C8C-133C-4A91-83E0-96C768F73508}" srcOrd="0" destOrd="0" presId="urn:microsoft.com/office/officeart/2005/8/layout/cycle1"/>
    <dgm:cxn modelId="{99765996-740A-48E0-A3C9-8EF735F92E2B}" type="presOf" srcId="{09D77666-E46C-4327-AE3C-3FD5E8152B0C}" destId="{CCD4EA99-95C7-4169-9598-57F080166E17}" srcOrd="0" destOrd="0" presId="urn:microsoft.com/office/officeart/2005/8/layout/cycle1"/>
    <dgm:cxn modelId="{6BDC4ED4-A9D3-4271-933D-52AD0DF26CE7}" type="presOf" srcId="{47BDEE4C-A8C9-40AB-AE6C-1BA666E34F3E}" destId="{A535BBD3-7872-4E15-95EE-EFDCDA54C47F}" srcOrd="0" destOrd="0" presId="urn:microsoft.com/office/officeart/2005/8/layout/cycle1"/>
    <dgm:cxn modelId="{13B36ED5-74C2-4F0A-90BF-8DAA0BE51A53}" srcId="{DDDF1CD0-AFDA-4D45-A8AA-84FC160D6A1D}" destId="{A828686B-8080-4923-BC9E-9CD5D4524DC3}" srcOrd="2" destOrd="0" parTransId="{2165AB63-69ED-4EA9-BDAF-3433782C1102}" sibTransId="{57D2F40D-77D1-4F5F-A20A-059048BE7504}"/>
    <dgm:cxn modelId="{25C35344-A436-4EBA-B63E-92EA41CF98BC}" type="presOf" srcId="{37168E0E-1D01-4DBD-9590-9B51F02F290B}" destId="{709C9E65-8263-4309-B220-F236E6E3271D}" srcOrd="0" destOrd="0" presId="urn:microsoft.com/office/officeart/2005/8/layout/cycle1"/>
    <dgm:cxn modelId="{C3AEB1A3-D2DA-4975-ABD9-087FCACA2C33}" type="presParOf" srcId="{FD4B4196-C170-4DF8-A679-2104AFBBEC1F}" destId="{0C9EA324-27CF-42C3-86A8-4E6A9F03F280}" srcOrd="0" destOrd="0" presId="urn:microsoft.com/office/officeart/2005/8/layout/cycle1"/>
    <dgm:cxn modelId="{06B9EA85-A6FB-4A56-99D4-A61E7C8C8129}" type="presParOf" srcId="{FD4B4196-C170-4DF8-A679-2104AFBBEC1F}" destId="{709C9E65-8263-4309-B220-F236E6E3271D}" srcOrd="1" destOrd="0" presId="urn:microsoft.com/office/officeart/2005/8/layout/cycle1"/>
    <dgm:cxn modelId="{6F1501F2-5BF5-4BF6-94D9-A30366E8E172}" type="presParOf" srcId="{FD4B4196-C170-4DF8-A679-2104AFBBEC1F}" destId="{CCD4EA99-95C7-4169-9598-57F080166E17}" srcOrd="2" destOrd="0" presId="urn:microsoft.com/office/officeart/2005/8/layout/cycle1"/>
    <dgm:cxn modelId="{61133D4A-5450-4274-A9C5-164D4E9BFE6F}" type="presParOf" srcId="{FD4B4196-C170-4DF8-A679-2104AFBBEC1F}" destId="{45640F41-9398-414E-BA9A-DBB04CE08F3F}" srcOrd="3" destOrd="0" presId="urn:microsoft.com/office/officeart/2005/8/layout/cycle1"/>
    <dgm:cxn modelId="{787E7A01-6906-43FC-8F5D-D758F4F5CF1C}" type="presParOf" srcId="{FD4B4196-C170-4DF8-A679-2104AFBBEC1F}" destId="{26C1C0FB-D6BE-422A-A3FC-ADFD0A6E8C84}" srcOrd="4" destOrd="0" presId="urn:microsoft.com/office/officeart/2005/8/layout/cycle1"/>
    <dgm:cxn modelId="{CA0634D3-BA91-4AF7-A29A-BF1866FCCC43}" type="presParOf" srcId="{FD4B4196-C170-4DF8-A679-2104AFBBEC1F}" destId="{111BB3A1-345F-4F8B-A7C3-94DEA1F82883}" srcOrd="5" destOrd="0" presId="urn:microsoft.com/office/officeart/2005/8/layout/cycle1"/>
    <dgm:cxn modelId="{019ECE14-632C-4A0A-9A60-B811B265E9CF}" type="presParOf" srcId="{FD4B4196-C170-4DF8-A679-2104AFBBEC1F}" destId="{45D545EF-4FE7-40A2-B5F8-65D6DEE33557}" srcOrd="6" destOrd="0" presId="urn:microsoft.com/office/officeart/2005/8/layout/cycle1"/>
    <dgm:cxn modelId="{F2A6F052-36D1-46E6-A263-7628DDCA5EC1}" type="presParOf" srcId="{FD4B4196-C170-4DF8-A679-2104AFBBEC1F}" destId="{0E4E8C8C-133C-4A91-83E0-96C768F73508}" srcOrd="7" destOrd="0" presId="urn:microsoft.com/office/officeart/2005/8/layout/cycle1"/>
    <dgm:cxn modelId="{409CEDCF-4AE6-4902-B7C8-0E39D5829585}" type="presParOf" srcId="{FD4B4196-C170-4DF8-A679-2104AFBBEC1F}" destId="{FDAA410C-20FD-4052-8C37-36DD54DEFD4A}" srcOrd="8" destOrd="0" presId="urn:microsoft.com/office/officeart/2005/8/layout/cycle1"/>
    <dgm:cxn modelId="{AFDA774D-0353-4F89-9488-68EDF9885A87}" type="presParOf" srcId="{FD4B4196-C170-4DF8-A679-2104AFBBEC1F}" destId="{7A60C207-94E1-4C20-BF54-CB44727E18B4}" srcOrd="9" destOrd="0" presId="urn:microsoft.com/office/officeart/2005/8/layout/cycle1"/>
    <dgm:cxn modelId="{8E5DCC1A-6477-4E19-B28B-DD4748632BD2}" type="presParOf" srcId="{FD4B4196-C170-4DF8-A679-2104AFBBEC1F}" destId="{C8CAC79E-4715-462B-BCC0-FA36A8B310D8}" srcOrd="10" destOrd="0" presId="urn:microsoft.com/office/officeart/2005/8/layout/cycle1"/>
    <dgm:cxn modelId="{52B9E344-804C-4BA7-9A22-E2F594CE9659}" type="presParOf" srcId="{FD4B4196-C170-4DF8-A679-2104AFBBEC1F}" destId="{A535BBD3-7872-4E15-95EE-EFDCDA54C47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BCE4BD-6A80-4671-AE54-09687569E949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03F1FE-BE0E-4B78-B9C6-26816622AC1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b="1" dirty="0">
              <a:latin typeface="Arial Narrow" pitchFamily="34" charset="0"/>
            </a:rPr>
            <a:t>ИС «Школа кадрового резерва» позволяет объединить и автоматизировать все процессы обучения и развития молодого работника: от адаптации до назначения на руководящую должность</a:t>
          </a:r>
        </a:p>
      </dgm:t>
    </dgm:pt>
    <dgm:pt modelId="{E672D17E-D153-4039-BD71-E97CE8B8B1C8}" type="parTrans" cxnId="{A3929E4A-8C80-491D-8670-B33DF72F3F34}">
      <dgm:prSet/>
      <dgm:spPr/>
      <dgm:t>
        <a:bodyPr/>
        <a:lstStyle/>
        <a:p>
          <a:endParaRPr lang="ru-RU"/>
        </a:p>
      </dgm:t>
    </dgm:pt>
    <dgm:pt modelId="{A92E3B33-7232-49E2-A598-FEA6DCAB4D4D}" type="sibTrans" cxnId="{A3929E4A-8C80-491D-8670-B33DF72F3F34}">
      <dgm:prSet/>
      <dgm:spPr/>
      <dgm:t>
        <a:bodyPr/>
        <a:lstStyle/>
        <a:p>
          <a:endParaRPr lang="ru-RU"/>
        </a:p>
      </dgm:t>
    </dgm:pt>
    <dgm:pt modelId="{54537910-4F4D-4857-9BC1-54D71CE75871}" type="pres">
      <dgm:prSet presAssocID="{8DBCE4BD-6A80-4671-AE54-09687569E94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836C41B-CFF3-457B-9BF4-D86FB3CA00DB}" type="pres">
      <dgm:prSet presAssocID="{6D03F1FE-BE0E-4B78-B9C6-26816622AC15}" presName="Parent" presStyleLbl="node0" presStyleIdx="0" presStyleCnt="1" custLinFactNeighborY="-3345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21DC5E72-60AE-4766-AD2C-9906F00AF025}" type="pres">
      <dgm:prSet presAssocID="{6D03F1FE-BE0E-4B78-B9C6-26816622AC15}" presName="Accent1" presStyleLbl="node1" presStyleIdx="0" presStyleCnt="6" custLinFactY="-3336" custLinFactNeighborX="-83540" custLinFactNeighborY="-100000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866CFF2-33FA-478D-BA21-07D4146D39AC}" type="pres">
      <dgm:prSet presAssocID="{6D03F1FE-BE0E-4B78-B9C6-26816622AC15}" presName="Accent2" presStyleLbl="node1" presStyleIdx="1" presStyleCnt="6" custLinFactNeighborX="73833" custLinFactNeighborY="58159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4D10A2C8-7D0E-4648-BDFF-EF5CEBD07B1F}" type="pres">
      <dgm:prSet presAssocID="{6D03F1FE-BE0E-4B78-B9C6-26816622AC15}" presName="Accent3" presStyleLbl="node1" presStyleIdx="2" presStyleCnt="6" custLinFactX="-574812" custLinFactY="-244864" custLinFactNeighborX="-600000" custLinFactNeighborY="-300000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0DE2AE47-D405-4F16-9868-AA08E127AD41}" type="pres">
      <dgm:prSet presAssocID="{6D03F1FE-BE0E-4B78-B9C6-26816622AC15}" presName="Accent4" presStyleLbl="node1" presStyleIdx="3" presStyleCnt="6" custLinFactX="-6260" custLinFactNeighborX="-100000" custLinFactNeighborY="-39083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6799AACE-DD3F-4D11-8322-ED36E6AF8431}" type="pres">
      <dgm:prSet presAssocID="{6D03F1FE-BE0E-4B78-B9C6-26816622AC15}" presName="Accent5" presStyleLbl="node1" presStyleIdx="4" presStyleCnt="6" custLinFactX="-60728" custLinFactY="500000" custLinFactNeighborX="-100000" custLinFactNeighborY="511294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4E2AC85E-B6B6-48AA-AAB6-A06DB176A660}" type="pres">
      <dgm:prSet presAssocID="{6D03F1FE-BE0E-4B78-B9C6-26816622AC15}" presName="Accent6" presStyleLbl="node1" presStyleIdx="5" presStyleCnt="6" custLinFactX="100000" custLinFactY="-400000" custLinFactNeighborX="157334" custLinFactNeighborY="-445637"/>
      <dgm:spPr>
        <a:solidFill>
          <a:srgbClr val="00B050"/>
        </a:solidFill>
      </dgm:spPr>
      <dgm:t>
        <a:bodyPr/>
        <a:lstStyle/>
        <a:p>
          <a:endParaRPr lang="ru-RU"/>
        </a:p>
      </dgm:t>
    </dgm:pt>
  </dgm:ptLst>
  <dgm:cxnLst>
    <dgm:cxn modelId="{1E77E3E6-1502-40EE-9BF3-004D60A8F103}" type="presOf" srcId="{6D03F1FE-BE0E-4B78-B9C6-26816622AC15}" destId="{E836C41B-CFF3-457B-9BF4-D86FB3CA00DB}" srcOrd="0" destOrd="0" presId="urn:microsoft.com/office/officeart/2009/3/layout/CircleRelationship"/>
    <dgm:cxn modelId="{A3929E4A-8C80-491D-8670-B33DF72F3F34}" srcId="{8DBCE4BD-6A80-4671-AE54-09687569E949}" destId="{6D03F1FE-BE0E-4B78-B9C6-26816622AC15}" srcOrd="0" destOrd="0" parTransId="{E672D17E-D153-4039-BD71-E97CE8B8B1C8}" sibTransId="{A92E3B33-7232-49E2-A598-FEA6DCAB4D4D}"/>
    <dgm:cxn modelId="{D5AC2EF3-8BCD-469A-B1FB-6664B3C2070D}" type="presOf" srcId="{8DBCE4BD-6A80-4671-AE54-09687569E949}" destId="{54537910-4F4D-4857-9BC1-54D71CE75871}" srcOrd="0" destOrd="0" presId="urn:microsoft.com/office/officeart/2009/3/layout/CircleRelationship"/>
    <dgm:cxn modelId="{328272AC-708E-4B0D-A995-F13F4437460D}" type="presParOf" srcId="{54537910-4F4D-4857-9BC1-54D71CE75871}" destId="{E836C41B-CFF3-457B-9BF4-D86FB3CA00DB}" srcOrd="0" destOrd="0" presId="urn:microsoft.com/office/officeart/2009/3/layout/CircleRelationship"/>
    <dgm:cxn modelId="{609B5D37-6CEE-413C-B69A-7DDF37C1D9D6}" type="presParOf" srcId="{54537910-4F4D-4857-9BC1-54D71CE75871}" destId="{21DC5E72-60AE-4766-AD2C-9906F00AF025}" srcOrd="1" destOrd="0" presId="urn:microsoft.com/office/officeart/2009/3/layout/CircleRelationship"/>
    <dgm:cxn modelId="{5D9E2396-8F50-4CCB-B36B-5D3C69F4C073}" type="presParOf" srcId="{54537910-4F4D-4857-9BC1-54D71CE75871}" destId="{1866CFF2-33FA-478D-BA21-07D4146D39AC}" srcOrd="2" destOrd="0" presId="urn:microsoft.com/office/officeart/2009/3/layout/CircleRelationship"/>
    <dgm:cxn modelId="{65FD5EC7-542B-4F1F-B08B-055C46CDAA9F}" type="presParOf" srcId="{54537910-4F4D-4857-9BC1-54D71CE75871}" destId="{4D10A2C8-7D0E-4648-BDFF-EF5CEBD07B1F}" srcOrd="3" destOrd="0" presId="urn:microsoft.com/office/officeart/2009/3/layout/CircleRelationship"/>
    <dgm:cxn modelId="{E3211EFC-BFC2-4A8F-BBB9-7B28ED53E057}" type="presParOf" srcId="{54537910-4F4D-4857-9BC1-54D71CE75871}" destId="{0DE2AE47-D405-4F16-9868-AA08E127AD41}" srcOrd="4" destOrd="0" presId="urn:microsoft.com/office/officeart/2009/3/layout/CircleRelationship"/>
    <dgm:cxn modelId="{B65DACBB-4E49-43A7-947B-C346642988E8}" type="presParOf" srcId="{54537910-4F4D-4857-9BC1-54D71CE75871}" destId="{6799AACE-DD3F-4D11-8322-ED36E6AF8431}" srcOrd="5" destOrd="0" presId="urn:microsoft.com/office/officeart/2009/3/layout/CircleRelationship"/>
    <dgm:cxn modelId="{DC3E3001-A276-4FD4-A62C-795AD2771C83}" type="presParOf" srcId="{54537910-4F4D-4857-9BC1-54D71CE75871}" destId="{4E2AC85E-B6B6-48AA-AAB6-A06DB176A660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сотрудника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D96E7605-E2B6-474E-9B56-61C8394AC8E0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Мое </a:t>
          </a:r>
          <a:r>
            <a:rPr lang="ru-RU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образование,</a:t>
          </a:r>
          <a:r>
            <a: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</a:t>
          </a:r>
          <a:r>
            <a:rPr lang="ru-RU" sz="1000" b="1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проф.подготовка</a:t>
          </a:r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, квалификация</a:t>
          </a:r>
        </a:p>
      </dgm:t>
    </dgm:pt>
    <dgm:pt modelId="{D876619A-4292-46CC-9AEF-E50029A57372}" type="parTrans" cxnId="{2778ACC9-3C5A-4F37-95FC-53AD0CB51C16}">
      <dgm:prSet/>
      <dgm:spPr/>
      <dgm:t>
        <a:bodyPr/>
        <a:lstStyle/>
        <a:p>
          <a:endParaRPr lang="ru-RU"/>
        </a:p>
      </dgm:t>
    </dgm:pt>
    <dgm:pt modelId="{81A28E3B-868C-4B74-9A50-E13802B4BE22}" type="sibTrans" cxnId="{2778ACC9-3C5A-4F37-95FC-53AD0CB51C16}">
      <dgm:prSet/>
      <dgm:spPr/>
      <dgm:t>
        <a:bodyPr/>
        <a:lstStyle/>
        <a:p>
          <a:endParaRPr lang="ru-RU"/>
        </a:p>
      </dgm:t>
    </dgm:pt>
    <dgm:pt modelId="{2CC4B64B-BABD-4C11-9B7A-92E950E0AAD2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Моя карьера на предприятии</a:t>
          </a:r>
        </a:p>
      </dgm:t>
    </dgm:pt>
    <dgm:pt modelId="{F2EA54D0-432B-4F74-B8B3-BC6EFA788922}" type="parTrans" cxnId="{A37370F5-0A98-44A9-AF50-4877618DC655}">
      <dgm:prSet/>
      <dgm:spPr/>
      <dgm:t>
        <a:bodyPr/>
        <a:lstStyle/>
        <a:p>
          <a:endParaRPr lang="ru-RU"/>
        </a:p>
      </dgm:t>
    </dgm:pt>
    <dgm:pt modelId="{95AC8D32-47BB-4D63-83CA-B28E954B5706}" type="sibTrans" cxnId="{A37370F5-0A98-44A9-AF50-4877618DC655}">
      <dgm:prSet/>
      <dgm:spPr/>
      <dgm:t>
        <a:bodyPr/>
        <a:lstStyle/>
        <a:p>
          <a:endParaRPr lang="ru-RU"/>
        </a:p>
      </dgm:t>
    </dgm:pt>
    <dgm:pt modelId="{397D30D0-9F8A-4D1F-B7C5-5373ABCF3671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Мой профессиональный уровень</a:t>
          </a:r>
        </a:p>
      </dgm:t>
    </dgm:pt>
    <dgm:pt modelId="{1D804716-90CD-42AE-9E75-0982381C012B}" type="parTrans" cxnId="{CE5B6E49-7BCB-4CC4-8991-823499BCB85C}">
      <dgm:prSet/>
      <dgm:spPr/>
      <dgm:t>
        <a:bodyPr/>
        <a:lstStyle/>
        <a:p>
          <a:endParaRPr lang="ru-RU"/>
        </a:p>
      </dgm:t>
    </dgm:pt>
    <dgm:pt modelId="{39467A18-873F-4D9F-800D-5126736FF3F2}" type="sibTrans" cxnId="{CE5B6E49-7BCB-4CC4-8991-823499BCB85C}">
      <dgm:prSet/>
      <dgm:spPr/>
      <dgm:t>
        <a:bodyPr/>
        <a:lstStyle/>
        <a:p>
          <a:endParaRPr lang="ru-RU"/>
        </a:p>
      </dgm:t>
    </dgm:pt>
    <dgm:pt modelId="{9342326B-69F9-45B9-BC1D-ECBF59DCC1FE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Мой управленческий уровень</a:t>
          </a:r>
        </a:p>
      </dgm:t>
    </dgm:pt>
    <dgm:pt modelId="{A3E2B111-1F37-4CAB-8248-1DC5CA4B55DE}" type="parTrans" cxnId="{93EFF505-C925-4689-B243-668DFCA0AB43}">
      <dgm:prSet/>
      <dgm:spPr/>
      <dgm:t>
        <a:bodyPr/>
        <a:lstStyle/>
        <a:p>
          <a:endParaRPr lang="ru-RU"/>
        </a:p>
      </dgm:t>
    </dgm:pt>
    <dgm:pt modelId="{4A44F2A0-C52B-4AF3-892A-4F3BA412A721}" type="sibTrans" cxnId="{93EFF505-C925-4689-B243-668DFCA0AB43}">
      <dgm:prSet/>
      <dgm:spPr/>
      <dgm:t>
        <a:bodyPr/>
        <a:lstStyle/>
        <a:p>
          <a:endParaRPr lang="ru-RU"/>
        </a:p>
      </dgm:t>
    </dgm:pt>
    <dgm:pt modelId="{A643EFF5-B15E-4285-9148-9BDD7B4AAD61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Перечень подходящих должностей</a:t>
          </a:r>
        </a:p>
      </dgm:t>
    </dgm:pt>
    <dgm:pt modelId="{0C95775C-40D4-4835-9094-06DA373526D0}" type="parTrans" cxnId="{89D305F7-1AED-49C8-829B-CE489A0C6B3B}">
      <dgm:prSet/>
      <dgm:spPr/>
      <dgm:t>
        <a:bodyPr/>
        <a:lstStyle/>
        <a:p>
          <a:endParaRPr lang="ru-RU"/>
        </a:p>
      </dgm:t>
    </dgm:pt>
    <dgm:pt modelId="{8BDCEF05-E791-4784-AF59-984A7ACCF838}" type="sibTrans" cxnId="{89D305F7-1AED-49C8-829B-CE489A0C6B3B}">
      <dgm:prSet/>
      <dgm:spPr/>
      <dgm:t>
        <a:bodyPr/>
        <a:lstStyle/>
        <a:p>
          <a:endParaRPr lang="ru-RU"/>
        </a:p>
      </dgm:t>
    </dgm:pt>
    <dgm:pt modelId="{4BEDEA7E-23CA-41A5-8183-0D3D21609E93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Мое портфолио</a:t>
          </a:r>
        </a:p>
      </dgm:t>
    </dgm:pt>
    <dgm:pt modelId="{F6C917FE-9C66-4A5E-A178-93C545FA8E9D}" type="parTrans" cxnId="{BCB32183-6420-44F0-B68B-0BFDC220C4F5}">
      <dgm:prSet/>
      <dgm:spPr/>
      <dgm:t>
        <a:bodyPr/>
        <a:lstStyle/>
        <a:p>
          <a:endParaRPr lang="ru-RU"/>
        </a:p>
      </dgm:t>
    </dgm:pt>
    <dgm:pt modelId="{FC49F0F1-FA28-4A27-A153-7B9EA6DC39CA}" type="sibTrans" cxnId="{BCB32183-6420-44F0-B68B-0BFDC220C4F5}">
      <dgm:prSet/>
      <dgm:spPr/>
      <dgm:t>
        <a:bodyPr/>
        <a:lstStyle/>
        <a:p>
          <a:endParaRPr lang="ru-RU"/>
        </a:p>
      </dgm:t>
    </dgm:pt>
    <dgm:pt modelId="{30825753-36A0-4486-896A-68F2966D0D5F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Я в резерве на должность</a:t>
          </a:r>
        </a:p>
      </dgm:t>
    </dgm:pt>
    <dgm:pt modelId="{CB13B5AE-F2AC-4D22-8B8F-A088CC5B53BF}" type="parTrans" cxnId="{FD89FFD4-8F9D-4E19-AB97-24C081647791}">
      <dgm:prSet/>
      <dgm:spPr/>
      <dgm:t>
        <a:bodyPr/>
        <a:lstStyle/>
        <a:p>
          <a:endParaRPr lang="ru-RU"/>
        </a:p>
      </dgm:t>
    </dgm:pt>
    <dgm:pt modelId="{6F154DFD-8F71-475A-ACBF-6D65CD0DB6B0}" type="sibTrans" cxnId="{FD89FFD4-8F9D-4E19-AB97-24C081647791}">
      <dgm:prSet/>
      <dgm:spPr/>
      <dgm:t>
        <a:bodyPr/>
        <a:lstStyle/>
        <a:p>
          <a:endParaRPr lang="ru-RU"/>
        </a:p>
      </dgm:t>
    </dgm:pt>
    <dgm:pt modelId="{50F53396-898C-4DE0-8DED-F321D006B1CB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Я участник лидерских корпоративных программ</a:t>
          </a:r>
        </a:p>
      </dgm:t>
    </dgm:pt>
    <dgm:pt modelId="{8ACA1BB0-81B1-4FFE-9054-97CB7C59C39E}" type="parTrans" cxnId="{DD60241E-3D61-45D7-96B5-F853A3AC7026}">
      <dgm:prSet/>
      <dgm:spPr/>
      <dgm:t>
        <a:bodyPr/>
        <a:lstStyle/>
        <a:p>
          <a:endParaRPr lang="ru-RU"/>
        </a:p>
      </dgm:t>
    </dgm:pt>
    <dgm:pt modelId="{A8B7B0C4-4BEA-4280-973E-3CE5802FD502}" type="sibTrans" cxnId="{DD60241E-3D61-45D7-96B5-F853A3AC7026}">
      <dgm:prSet/>
      <dgm:spPr/>
      <dgm:t>
        <a:bodyPr/>
        <a:lstStyle/>
        <a:p>
          <a:endParaRPr lang="ru-RU"/>
        </a:p>
      </dgm:t>
    </dgm:pt>
    <dgm:pt modelId="{42A7F884-02D7-41BA-9096-A27172349A60}">
      <dgm:prSet phldrT="[Текст]" custT="1"/>
      <dgm:spPr/>
      <dgm:t>
        <a:bodyPr lIns="36000" rIns="36000"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Главная страница</a:t>
          </a:r>
        </a:p>
      </dgm:t>
    </dgm:pt>
    <dgm:pt modelId="{21AF82C2-13A7-427D-B4B1-448A822739A5}" type="parTrans" cxnId="{BE0972F1-B112-458C-84BF-624879506941}">
      <dgm:prSet/>
      <dgm:spPr/>
      <dgm:t>
        <a:bodyPr/>
        <a:lstStyle/>
        <a:p>
          <a:endParaRPr lang="ru-RU"/>
        </a:p>
      </dgm:t>
    </dgm:pt>
    <dgm:pt modelId="{0FDE2A5B-DBF4-4748-88E3-DECF244BA4A5}" type="sibTrans" cxnId="{BE0972F1-B112-458C-84BF-624879506941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 custScaleY="98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B163B2-28E1-42FB-BE26-2024BF9093E9}" type="presOf" srcId="{9342326B-69F9-45B9-BC1D-ECBF59DCC1FE}" destId="{AD16AEB1-A528-42C0-8732-969B46380704}" srcOrd="0" destOrd="4" presId="urn:microsoft.com/office/officeart/2005/8/layout/hList1"/>
    <dgm:cxn modelId="{40F95C31-67A7-4833-89E9-A4B22388EDF1}" type="presOf" srcId="{30825753-36A0-4486-896A-68F2966D0D5F}" destId="{AD16AEB1-A528-42C0-8732-969B46380704}" srcOrd="0" destOrd="7" presId="urn:microsoft.com/office/officeart/2005/8/layout/hList1"/>
    <dgm:cxn modelId="{BCB32183-6420-44F0-B68B-0BFDC220C4F5}" srcId="{A5298C0F-4871-4D7E-B296-8A6CA2506B30}" destId="{4BEDEA7E-23CA-41A5-8183-0D3D21609E93}" srcOrd="6" destOrd="0" parTransId="{F6C917FE-9C66-4A5E-A178-93C545FA8E9D}" sibTransId="{FC49F0F1-FA28-4A27-A153-7B9EA6DC39CA}"/>
    <dgm:cxn modelId="{8F7E78A1-7BEA-4B53-8494-5C732E4E8BBD}" type="presOf" srcId="{A643EFF5-B15E-4285-9148-9BDD7B4AAD61}" destId="{AD16AEB1-A528-42C0-8732-969B46380704}" srcOrd="0" destOrd="5" presId="urn:microsoft.com/office/officeart/2005/8/layout/hList1"/>
    <dgm:cxn modelId="{CF0816DC-F24A-4F5F-923E-37E68158A010}" type="presOf" srcId="{4BEDEA7E-23CA-41A5-8183-0D3D21609E93}" destId="{AD16AEB1-A528-42C0-8732-969B46380704}" srcOrd="0" destOrd="6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59121637-690E-44E0-AA2C-18D16BB5F365}" type="presOf" srcId="{9C5066C6-3BD8-4C5D-AA64-66365F6C0A2C}" destId="{F20646FB-D3CD-4167-B085-69148B004D39}" srcOrd="0" destOrd="0" presId="urn:microsoft.com/office/officeart/2005/8/layout/hList1"/>
    <dgm:cxn modelId="{DFB5EF87-BDE6-4E24-9377-6AB77EAC9FB0}" type="presOf" srcId="{42A7F884-02D7-41BA-9096-A27172349A60}" destId="{AD16AEB1-A528-42C0-8732-969B46380704}" srcOrd="0" destOrd="0" presId="urn:microsoft.com/office/officeart/2005/8/layout/hList1"/>
    <dgm:cxn modelId="{B4D5AF8C-CD15-423D-9FC9-32FD35B07CB0}" type="presOf" srcId="{2CC4B64B-BABD-4C11-9B7A-92E950E0AAD2}" destId="{AD16AEB1-A528-42C0-8732-969B46380704}" srcOrd="0" destOrd="2" presId="urn:microsoft.com/office/officeart/2005/8/layout/hList1"/>
    <dgm:cxn modelId="{10B03414-141F-49AE-8F07-2951650910E3}" type="presOf" srcId="{50F53396-898C-4DE0-8DED-F321D006B1CB}" destId="{AD16AEB1-A528-42C0-8732-969B46380704}" srcOrd="0" destOrd="8" presId="urn:microsoft.com/office/officeart/2005/8/layout/hList1"/>
    <dgm:cxn modelId="{9377ABF5-DBDA-4C27-A58D-9EA330A0BC02}" type="presOf" srcId="{397D30D0-9F8A-4D1F-B7C5-5373ABCF3671}" destId="{AD16AEB1-A528-42C0-8732-969B46380704}" srcOrd="0" destOrd="3" presId="urn:microsoft.com/office/officeart/2005/8/layout/hList1"/>
    <dgm:cxn modelId="{47BFC42E-8886-4534-8107-A906442C2454}" type="presOf" srcId="{D96E7605-E2B6-474E-9B56-61C8394AC8E0}" destId="{AD16AEB1-A528-42C0-8732-969B46380704}" srcOrd="0" destOrd="1" presId="urn:microsoft.com/office/officeart/2005/8/layout/hList1"/>
    <dgm:cxn modelId="{2778ACC9-3C5A-4F37-95FC-53AD0CB51C16}" srcId="{A5298C0F-4871-4D7E-B296-8A6CA2506B30}" destId="{D96E7605-E2B6-474E-9B56-61C8394AC8E0}" srcOrd="1" destOrd="0" parTransId="{D876619A-4292-46CC-9AEF-E50029A57372}" sibTransId="{81A28E3B-868C-4B74-9A50-E13802B4BE22}"/>
    <dgm:cxn modelId="{93EFF505-C925-4689-B243-668DFCA0AB43}" srcId="{A5298C0F-4871-4D7E-B296-8A6CA2506B30}" destId="{9342326B-69F9-45B9-BC1D-ECBF59DCC1FE}" srcOrd="4" destOrd="0" parTransId="{A3E2B111-1F37-4CAB-8248-1DC5CA4B55DE}" sibTransId="{4A44F2A0-C52B-4AF3-892A-4F3BA412A721}"/>
    <dgm:cxn modelId="{89D305F7-1AED-49C8-829B-CE489A0C6B3B}" srcId="{A5298C0F-4871-4D7E-B296-8A6CA2506B30}" destId="{A643EFF5-B15E-4285-9148-9BDD7B4AAD61}" srcOrd="5" destOrd="0" parTransId="{0C95775C-40D4-4835-9094-06DA373526D0}" sibTransId="{8BDCEF05-E791-4784-AF59-984A7ACCF838}"/>
    <dgm:cxn modelId="{6BE0D8A2-8358-4CE2-9CD3-12950FFA438B}" type="presOf" srcId="{A5298C0F-4871-4D7E-B296-8A6CA2506B30}" destId="{B7797536-783D-437F-8C12-D4E13611A94F}" srcOrd="0" destOrd="0" presId="urn:microsoft.com/office/officeart/2005/8/layout/hList1"/>
    <dgm:cxn modelId="{CE5B6E49-7BCB-4CC4-8991-823499BCB85C}" srcId="{A5298C0F-4871-4D7E-B296-8A6CA2506B30}" destId="{397D30D0-9F8A-4D1F-B7C5-5373ABCF3671}" srcOrd="3" destOrd="0" parTransId="{1D804716-90CD-42AE-9E75-0982381C012B}" sibTransId="{39467A18-873F-4D9F-800D-5126736FF3F2}"/>
    <dgm:cxn modelId="{FD89FFD4-8F9D-4E19-AB97-24C081647791}" srcId="{A5298C0F-4871-4D7E-B296-8A6CA2506B30}" destId="{30825753-36A0-4486-896A-68F2966D0D5F}" srcOrd="7" destOrd="0" parTransId="{CB13B5AE-F2AC-4D22-8B8F-A088CC5B53BF}" sibTransId="{6F154DFD-8F71-475A-ACBF-6D65CD0DB6B0}"/>
    <dgm:cxn modelId="{BE0972F1-B112-458C-84BF-624879506941}" srcId="{A5298C0F-4871-4D7E-B296-8A6CA2506B30}" destId="{42A7F884-02D7-41BA-9096-A27172349A60}" srcOrd="0" destOrd="0" parTransId="{21AF82C2-13A7-427D-B4B1-448A822739A5}" sibTransId="{0FDE2A5B-DBF4-4748-88E3-DECF244BA4A5}"/>
    <dgm:cxn modelId="{DD60241E-3D61-45D7-96B5-F853A3AC7026}" srcId="{A5298C0F-4871-4D7E-B296-8A6CA2506B30}" destId="{50F53396-898C-4DE0-8DED-F321D006B1CB}" srcOrd="8" destOrd="0" parTransId="{8ACA1BB0-81B1-4FFE-9054-97CB7C59C39E}" sibTransId="{A8B7B0C4-4BEA-4280-973E-3CE5802FD502}"/>
    <dgm:cxn modelId="{A37370F5-0A98-44A9-AF50-4877618DC655}" srcId="{A5298C0F-4871-4D7E-B296-8A6CA2506B30}" destId="{2CC4B64B-BABD-4C11-9B7A-92E950E0AAD2}" srcOrd="2" destOrd="0" parTransId="{F2EA54D0-432B-4F74-B8B3-BC6EFA788922}" sibTransId="{95AC8D32-47BB-4D63-83CA-B28E954B5706}"/>
    <dgm:cxn modelId="{8A926618-2CDA-497D-AE2A-600423425F51}" type="presParOf" srcId="{F20646FB-D3CD-4167-B085-69148B004D39}" destId="{460DF723-8720-4B74-92F4-442752C95F00}" srcOrd="0" destOrd="0" presId="urn:microsoft.com/office/officeart/2005/8/layout/hList1"/>
    <dgm:cxn modelId="{4635B0F6-1A65-42F7-885A-A9067FB5B1CD}" type="presParOf" srcId="{460DF723-8720-4B74-92F4-442752C95F00}" destId="{B7797536-783D-437F-8C12-D4E13611A94F}" srcOrd="0" destOrd="0" presId="urn:microsoft.com/office/officeart/2005/8/layout/hList1"/>
    <dgm:cxn modelId="{53B6DB2C-2374-4A3D-BE0B-980C8D5E2CBC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>
        <a:solidFill>
          <a:srgbClr val="E39803"/>
        </a:solidFill>
        <a:ln>
          <a:noFill/>
        </a:ln>
      </dgm:spPr>
      <dgm:t>
        <a:bodyPr lIns="36000" tIns="0" rIns="36000" bIns="0"/>
        <a:lstStyle/>
        <a:p>
          <a:r>
            <a: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Главная страница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D96E7605-E2B6-474E-9B56-61C8394AC8E0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Чат</a:t>
          </a:r>
        </a:p>
      </dgm:t>
    </dgm:pt>
    <dgm:pt modelId="{D876619A-4292-46CC-9AEF-E50029A57372}" type="parTrans" cxnId="{2778ACC9-3C5A-4F37-95FC-53AD0CB51C16}">
      <dgm:prSet/>
      <dgm:spPr/>
      <dgm:t>
        <a:bodyPr/>
        <a:lstStyle/>
        <a:p>
          <a:endParaRPr lang="ru-RU"/>
        </a:p>
      </dgm:t>
    </dgm:pt>
    <dgm:pt modelId="{81A28E3B-868C-4B74-9A50-E13802B4BE22}" type="sibTrans" cxnId="{2778ACC9-3C5A-4F37-95FC-53AD0CB51C16}">
      <dgm:prSet/>
      <dgm:spPr/>
      <dgm:t>
        <a:bodyPr/>
        <a:lstStyle/>
        <a:p>
          <a:endParaRPr lang="ru-RU"/>
        </a:p>
      </dgm:t>
    </dgm:pt>
    <dgm:pt modelId="{E58D389B-2A52-4D42-A573-2EFCB052422C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Библиотека</a:t>
          </a:r>
        </a:p>
      </dgm:t>
    </dgm:pt>
    <dgm:pt modelId="{EB59CB01-31A1-45FD-8112-5FC35D19F8B3}" type="parTrans" cxnId="{A1FBC908-6AD1-4FEE-B916-7A7DCA5A43CD}">
      <dgm:prSet/>
      <dgm:spPr/>
      <dgm:t>
        <a:bodyPr/>
        <a:lstStyle/>
        <a:p>
          <a:endParaRPr lang="ru-RU"/>
        </a:p>
      </dgm:t>
    </dgm:pt>
    <dgm:pt modelId="{C7587721-93C6-47B6-BCD5-DA60C3DB1F54}" type="sibTrans" cxnId="{A1FBC908-6AD1-4FEE-B916-7A7DCA5A43CD}">
      <dgm:prSet/>
      <dgm:spPr/>
      <dgm:t>
        <a:bodyPr/>
        <a:lstStyle/>
        <a:p>
          <a:endParaRPr lang="ru-RU"/>
        </a:p>
      </dgm:t>
    </dgm:pt>
    <dgm:pt modelId="{5B5CCEA6-F906-42D3-A3C9-E649C4CE49B8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Актуальные вакансии</a:t>
          </a:r>
        </a:p>
      </dgm:t>
    </dgm:pt>
    <dgm:pt modelId="{FDCFA71A-5021-4129-978B-61A4712BD888}" type="parTrans" cxnId="{B930E0C4-F5BC-4839-B689-8975990EA306}">
      <dgm:prSet/>
      <dgm:spPr/>
      <dgm:t>
        <a:bodyPr/>
        <a:lstStyle/>
        <a:p>
          <a:endParaRPr lang="ru-RU"/>
        </a:p>
      </dgm:t>
    </dgm:pt>
    <dgm:pt modelId="{F3F90158-1963-41FD-ACFD-57EDC07A3D72}" type="sibTrans" cxnId="{B930E0C4-F5BC-4839-B689-8975990EA306}">
      <dgm:prSet/>
      <dgm:spPr/>
      <dgm:t>
        <a:bodyPr/>
        <a:lstStyle/>
        <a:p>
          <a:endParaRPr lang="ru-RU"/>
        </a:p>
      </dgm:t>
    </dgm:pt>
    <dgm:pt modelId="{13C7A372-E968-4925-820D-182D25C1E1BC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</dgm:t>
    </dgm:pt>
    <dgm:pt modelId="{5767F20D-FAB7-4720-A7A8-FBBA731E3838}" type="parTrans" cxnId="{CAD377EE-0A49-4C4E-98D3-57F78F8EF1A5}">
      <dgm:prSet/>
      <dgm:spPr/>
      <dgm:t>
        <a:bodyPr/>
        <a:lstStyle/>
        <a:p>
          <a:endParaRPr lang="ru-RU"/>
        </a:p>
      </dgm:t>
    </dgm:pt>
    <dgm:pt modelId="{685AD7F6-BC6D-4781-AA57-0B241A610CB3}" type="sibTrans" cxnId="{CAD377EE-0A49-4C4E-98D3-57F78F8EF1A5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ScaleY="95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D377EE-0A49-4C4E-98D3-57F78F8EF1A5}" srcId="{A5298C0F-4871-4D7E-B296-8A6CA2506B30}" destId="{13C7A372-E968-4925-820D-182D25C1E1BC}" srcOrd="3" destOrd="0" parTransId="{5767F20D-FAB7-4720-A7A8-FBBA731E3838}" sibTransId="{685AD7F6-BC6D-4781-AA57-0B241A610CB3}"/>
    <dgm:cxn modelId="{37784031-D007-4C1D-8DF8-0B8B42694F25}" type="presOf" srcId="{A5298C0F-4871-4D7E-B296-8A6CA2506B30}" destId="{B7797536-783D-437F-8C12-D4E13611A94F}" srcOrd="0" destOrd="0" presId="urn:microsoft.com/office/officeart/2005/8/layout/hList1"/>
    <dgm:cxn modelId="{B930E0C4-F5BC-4839-B689-8975990EA306}" srcId="{A5298C0F-4871-4D7E-B296-8A6CA2506B30}" destId="{5B5CCEA6-F906-42D3-A3C9-E649C4CE49B8}" srcOrd="2" destOrd="0" parTransId="{FDCFA71A-5021-4129-978B-61A4712BD888}" sibTransId="{F3F90158-1963-41FD-ACFD-57EDC07A3D72}"/>
    <dgm:cxn modelId="{A1FBC908-6AD1-4FEE-B916-7A7DCA5A43CD}" srcId="{A5298C0F-4871-4D7E-B296-8A6CA2506B30}" destId="{E58D389B-2A52-4D42-A573-2EFCB052422C}" srcOrd="1" destOrd="0" parTransId="{EB59CB01-31A1-45FD-8112-5FC35D19F8B3}" sibTransId="{C7587721-93C6-47B6-BCD5-DA60C3DB1F54}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A155A151-45FF-4750-B644-CE92443AD552}" type="presOf" srcId="{D96E7605-E2B6-474E-9B56-61C8394AC8E0}" destId="{AD16AEB1-A528-42C0-8732-969B46380704}" srcOrd="0" destOrd="0" presId="urn:microsoft.com/office/officeart/2005/8/layout/hList1"/>
    <dgm:cxn modelId="{29F07D98-0E5B-47A2-B5AC-B515E7811CFF}" type="presOf" srcId="{E58D389B-2A52-4D42-A573-2EFCB052422C}" destId="{AD16AEB1-A528-42C0-8732-969B46380704}" srcOrd="0" destOrd="1" presId="urn:microsoft.com/office/officeart/2005/8/layout/hList1"/>
    <dgm:cxn modelId="{2778ACC9-3C5A-4F37-95FC-53AD0CB51C16}" srcId="{A5298C0F-4871-4D7E-B296-8A6CA2506B30}" destId="{D96E7605-E2B6-474E-9B56-61C8394AC8E0}" srcOrd="0" destOrd="0" parTransId="{D876619A-4292-46CC-9AEF-E50029A57372}" sibTransId="{81A28E3B-868C-4B74-9A50-E13802B4BE22}"/>
    <dgm:cxn modelId="{7C3FCAED-F5C5-4E25-9564-426EFD643944}" type="presOf" srcId="{5B5CCEA6-F906-42D3-A3C9-E649C4CE49B8}" destId="{AD16AEB1-A528-42C0-8732-969B46380704}" srcOrd="0" destOrd="2" presId="urn:microsoft.com/office/officeart/2005/8/layout/hList1"/>
    <dgm:cxn modelId="{C17C77CF-B82B-41D7-8FDE-6A8CE6A3536A}" type="presOf" srcId="{9C5066C6-3BD8-4C5D-AA64-66365F6C0A2C}" destId="{F20646FB-D3CD-4167-B085-69148B004D39}" srcOrd="0" destOrd="0" presId="urn:microsoft.com/office/officeart/2005/8/layout/hList1"/>
    <dgm:cxn modelId="{4B0C2EA9-EBCD-4BF6-88B6-DF2377732347}" type="presOf" srcId="{13C7A372-E968-4925-820D-182D25C1E1BC}" destId="{AD16AEB1-A528-42C0-8732-969B46380704}" srcOrd="0" destOrd="3" presId="urn:microsoft.com/office/officeart/2005/8/layout/hList1"/>
    <dgm:cxn modelId="{7AAB7E8B-B93B-4C3D-A807-B92E1C3A7FE6}" type="presParOf" srcId="{F20646FB-D3CD-4167-B085-69148B004D39}" destId="{460DF723-8720-4B74-92F4-442752C95F00}" srcOrd="0" destOrd="0" presId="urn:microsoft.com/office/officeart/2005/8/layout/hList1"/>
    <dgm:cxn modelId="{A4D2A82C-27FD-4256-ABF0-680901E53F79}" type="presParOf" srcId="{460DF723-8720-4B74-92F4-442752C95F00}" destId="{B7797536-783D-437F-8C12-D4E13611A94F}" srcOrd="0" destOrd="0" presId="urn:microsoft.com/office/officeart/2005/8/layout/hList1"/>
    <dgm:cxn modelId="{106294DA-91D4-459C-974E-58ED254F9149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руководителя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D96E7605-E2B6-474E-9B56-61C8394AC8E0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Мои сотрудники</a:t>
          </a:r>
        </a:p>
      </dgm:t>
    </dgm:pt>
    <dgm:pt modelId="{D876619A-4292-46CC-9AEF-E50029A57372}" type="parTrans" cxnId="{2778ACC9-3C5A-4F37-95FC-53AD0CB51C16}">
      <dgm:prSet/>
      <dgm:spPr/>
      <dgm:t>
        <a:bodyPr/>
        <a:lstStyle/>
        <a:p>
          <a:endParaRPr lang="ru-RU"/>
        </a:p>
      </dgm:t>
    </dgm:pt>
    <dgm:pt modelId="{81A28E3B-868C-4B74-9A50-E13802B4BE22}" type="sibTrans" cxnId="{2778ACC9-3C5A-4F37-95FC-53AD0CB51C16}">
      <dgm:prSet/>
      <dgm:spPr/>
      <dgm:t>
        <a:bodyPr/>
        <a:lstStyle/>
        <a:p>
          <a:endParaRPr lang="ru-RU"/>
        </a:p>
      </dgm:t>
    </dgm:pt>
    <dgm:pt modelId="{9342326B-69F9-45B9-BC1D-ECBF59DCC1FE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Резерв на мою должность</a:t>
          </a:r>
        </a:p>
      </dgm:t>
    </dgm:pt>
    <dgm:pt modelId="{A3E2B111-1F37-4CAB-8248-1DC5CA4B55DE}" type="parTrans" cxnId="{93EFF505-C925-4689-B243-668DFCA0AB43}">
      <dgm:prSet/>
      <dgm:spPr/>
      <dgm:t>
        <a:bodyPr/>
        <a:lstStyle/>
        <a:p>
          <a:endParaRPr lang="ru-RU"/>
        </a:p>
      </dgm:t>
    </dgm:pt>
    <dgm:pt modelId="{4A44F2A0-C52B-4AF3-892A-4F3BA412A721}" type="sibTrans" cxnId="{93EFF505-C925-4689-B243-668DFCA0AB43}">
      <dgm:prSet/>
      <dgm:spPr/>
      <dgm:t>
        <a:bodyPr/>
        <a:lstStyle/>
        <a:p>
          <a:endParaRPr lang="ru-RU"/>
        </a:p>
      </dgm:t>
    </dgm:pt>
    <dgm:pt modelId="{4BEDEA7E-23CA-41A5-8183-0D3D21609E93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</dgm:t>
    </dgm:pt>
    <dgm:pt modelId="{F6C917FE-9C66-4A5E-A178-93C545FA8E9D}" type="parTrans" cxnId="{BCB32183-6420-44F0-B68B-0BFDC220C4F5}">
      <dgm:prSet/>
      <dgm:spPr/>
      <dgm:t>
        <a:bodyPr/>
        <a:lstStyle/>
        <a:p>
          <a:endParaRPr lang="ru-RU"/>
        </a:p>
      </dgm:t>
    </dgm:pt>
    <dgm:pt modelId="{FC49F0F1-FA28-4A27-A153-7B9EA6DC39CA}" type="sibTrans" cxnId="{BCB32183-6420-44F0-B68B-0BFDC220C4F5}">
      <dgm:prSet/>
      <dgm:spPr/>
      <dgm:t>
        <a:bodyPr/>
        <a:lstStyle/>
        <a:p>
          <a:endParaRPr lang="ru-RU"/>
        </a:p>
      </dgm:t>
    </dgm:pt>
    <dgm:pt modelId="{FD6B53C8-83C1-4CCF-86F9-02EB286BDE85}">
      <dgm:prSet phldrT="[Текст]" custT="1"/>
      <dgm:spPr/>
      <dgm:t>
        <a:bodyPr/>
        <a:lstStyle/>
        <a:p>
          <a:r>
            <a:rPr lang="ru-RU" sz="1000" b="1" dirty="0" err="1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Компетентностный</a:t>
          </a:r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профиль моей должности</a:t>
          </a:r>
        </a:p>
      </dgm:t>
    </dgm:pt>
    <dgm:pt modelId="{46783DE0-582F-43D4-8386-C304BCA765B4}" type="parTrans" cxnId="{3512F933-BE1B-4601-836D-2FDDDA9BCE2D}">
      <dgm:prSet/>
      <dgm:spPr/>
      <dgm:t>
        <a:bodyPr/>
        <a:lstStyle/>
        <a:p>
          <a:endParaRPr lang="ru-RU"/>
        </a:p>
      </dgm:t>
    </dgm:pt>
    <dgm:pt modelId="{D2FD10FF-885C-4D83-9ABD-6D1E3E46A4FA}" type="sibTrans" cxnId="{3512F933-BE1B-4601-836D-2FDDDA9BCE2D}">
      <dgm:prSet/>
      <dgm:spPr/>
      <dgm:t>
        <a:bodyPr/>
        <a:lstStyle/>
        <a:p>
          <a:endParaRPr lang="ru-RU"/>
        </a:p>
      </dgm:t>
    </dgm:pt>
    <dgm:pt modelId="{2070FB00-2880-4833-A49A-2C14FE4CF4BF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Экспертиза</a:t>
          </a:r>
        </a:p>
      </dgm:t>
    </dgm:pt>
    <dgm:pt modelId="{A889413B-7B1B-4FAA-B9A4-826666E18054}" type="parTrans" cxnId="{E3AC893B-F5BF-4B80-ACDC-E870E1CE9F06}">
      <dgm:prSet/>
      <dgm:spPr/>
      <dgm:t>
        <a:bodyPr/>
        <a:lstStyle/>
        <a:p>
          <a:endParaRPr lang="ru-RU"/>
        </a:p>
      </dgm:t>
    </dgm:pt>
    <dgm:pt modelId="{5DB96100-CD35-4387-883D-2F0A0D2719CF}" type="sibTrans" cxnId="{E3AC893B-F5BF-4B80-ACDC-E870E1CE9F06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8B7EB5-EE2E-4FB6-96A5-14F0432DDAEE}" type="presOf" srcId="{A5298C0F-4871-4D7E-B296-8A6CA2506B30}" destId="{B7797536-783D-437F-8C12-D4E13611A94F}" srcOrd="0" destOrd="0" presId="urn:microsoft.com/office/officeart/2005/8/layout/hList1"/>
    <dgm:cxn modelId="{ECB69E16-1000-4751-B9F8-3E3B4CF9C239}" type="presOf" srcId="{4BEDEA7E-23CA-41A5-8183-0D3D21609E93}" destId="{AD16AEB1-A528-42C0-8732-969B46380704}" srcOrd="0" destOrd="4" presId="urn:microsoft.com/office/officeart/2005/8/layout/hList1"/>
    <dgm:cxn modelId="{EBECCEB4-5FCA-453C-8D33-1BCA616ECB33}" type="presOf" srcId="{9342326B-69F9-45B9-BC1D-ECBF59DCC1FE}" destId="{AD16AEB1-A528-42C0-8732-969B46380704}" srcOrd="0" destOrd="2" presId="urn:microsoft.com/office/officeart/2005/8/layout/hList1"/>
    <dgm:cxn modelId="{26376591-4901-4A84-98E8-B8AE180E1AA0}" type="presOf" srcId="{9C5066C6-3BD8-4C5D-AA64-66365F6C0A2C}" destId="{F20646FB-D3CD-4167-B085-69148B004D39}" srcOrd="0" destOrd="0" presId="urn:microsoft.com/office/officeart/2005/8/layout/hList1"/>
    <dgm:cxn modelId="{E3AC893B-F5BF-4B80-ACDC-E870E1CE9F06}" srcId="{A5298C0F-4871-4D7E-B296-8A6CA2506B30}" destId="{2070FB00-2880-4833-A49A-2C14FE4CF4BF}" srcOrd="3" destOrd="0" parTransId="{A889413B-7B1B-4FAA-B9A4-826666E18054}" sibTransId="{5DB96100-CD35-4387-883D-2F0A0D2719CF}"/>
    <dgm:cxn modelId="{93EFF505-C925-4689-B243-668DFCA0AB43}" srcId="{A5298C0F-4871-4D7E-B296-8A6CA2506B30}" destId="{9342326B-69F9-45B9-BC1D-ECBF59DCC1FE}" srcOrd="2" destOrd="0" parTransId="{A3E2B111-1F37-4CAB-8248-1DC5CA4B55DE}" sibTransId="{4A44F2A0-C52B-4AF3-892A-4F3BA412A721}"/>
    <dgm:cxn modelId="{801FDAAC-C869-4B86-937E-B7C509A3B40C}" type="presOf" srcId="{FD6B53C8-83C1-4CCF-86F9-02EB286BDE85}" destId="{AD16AEB1-A528-42C0-8732-969B46380704}" srcOrd="0" destOrd="1" presId="urn:microsoft.com/office/officeart/2005/8/layout/hList1"/>
    <dgm:cxn modelId="{2778ACC9-3C5A-4F37-95FC-53AD0CB51C16}" srcId="{A5298C0F-4871-4D7E-B296-8A6CA2506B30}" destId="{D96E7605-E2B6-474E-9B56-61C8394AC8E0}" srcOrd="0" destOrd="0" parTransId="{D876619A-4292-46CC-9AEF-E50029A57372}" sibTransId="{81A28E3B-868C-4B74-9A50-E13802B4BE22}"/>
    <dgm:cxn modelId="{6C900537-34FE-4FE0-82CB-4D10840E5604}" type="presOf" srcId="{2070FB00-2880-4833-A49A-2C14FE4CF4BF}" destId="{AD16AEB1-A528-42C0-8732-969B46380704}" srcOrd="0" destOrd="3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56496245-71EA-475E-B46B-C7089EC75DD4}" type="presOf" srcId="{D96E7605-E2B6-474E-9B56-61C8394AC8E0}" destId="{AD16AEB1-A528-42C0-8732-969B46380704}" srcOrd="0" destOrd="0" presId="urn:microsoft.com/office/officeart/2005/8/layout/hList1"/>
    <dgm:cxn modelId="{BCB32183-6420-44F0-B68B-0BFDC220C4F5}" srcId="{A5298C0F-4871-4D7E-B296-8A6CA2506B30}" destId="{4BEDEA7E-23CA-41A5-8183-0D3D21609E93}" srcOrd="4" destOrd="0" parTransId="{F6C917FE-9C66-4A5E-A178-93C545FA8E9D}" sibTransId="{FC49F0F1-FA28-4A27-A153-7B9EA6DC39CA}"/>
    <dgm:cxn modelId="{3512F933-BE1B-4601-836D-2FDDDA9BCE2D}" srcId="{A5298C0F-4871-4D7E-B296-8A6CA2506B30}" destId="{FD6B53C8-83C1-4CCF-86F9-02EB286BDE85}" srcOrd="1" destOrd="0" parTransId="{46783DE0-582F-43D4-8386-C304BCA765B4}" sibTransId="{D2FD10FF-885C-4D83-9ABD-6D1E3E46A4FA}"/>
    <dgm:cxn modelId="{922D9CBF-6E32-4676-BBB1-B20368642F6D}" type="presParOf" srcId="{F20646FB-D3CD-4167-B085-69148B004D39}" destId="{460DF723-8720-4B74-92F4-442752C95F00}" srcOrd="0" destOrd="0" presId="urn:microsoft.com/office/officeart/2005/8/layout/hList1"/>
    <dgm:cxn modelId="{AFE609F8-955F-4D8E-9B7A-283243CCB0CA}" type="presParOf" srcId="{460DF723-8720-4B74-92F4-442752C95F00}" destId="{B7797536-783D-437F-8C12-D4E13611A94F}" srcOrd="0" destOrd="0" presId="urn:microsoft.com/office/officeart/2005/8/layout/hList1"/>
    <dgm:cxn modelId="{F0EC7F72-CAB3-4AFA-80E5-7AD9867AA448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сотрудника кадровой службы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D96E7605-E2B6-474E-9B56-61C8394AC8E0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Список сотрудников</a:t>
          </a:r>
        </a:p>
      </dgm:t>
    </dgm:pt>
    <dgm:pt modelId="{D876619A-4292-46CC-9AEF-E50029A57372}" type="parTrans" cxnId="{2778ACC9-3C5A-4F37-95FC-53AD0CB51C16}">
      <dgm:prSet/>
      <dgm:spPr/>
      <dgm:t>
        <a:bodyPr/>
        <a:lstStyle/>
        <a:p>
          <a:endParaRPr lang="ru-RU"/>
        </a:p>
      </dgm:t>
    </dgm:pt>
    <dgm:pt modelId="{81A28E3B-868C-4B74-9A50-E13802B4BE22}" type="sibTrans" cxnId="{2778ACC9-3C5A-4F37-95FC-53AD0CB51C16}">
      <dgm:prSet/>
      <dgm:spPr/>
      <dgm:t>
        <a:bodyPr/>
        <a:lstStyle/>
        <a:p>
          <a:endParaRPr lang="ru-RU"/>
        </a:p>
      </dgm:t>
    </dgm:pt>
    <dgm:pt modelId="{FD6B53C8-83C1-4CCF-86F9-02EB286BDE85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Список должностей </a:t>
          </a:r>
        </a:p>
      </dgm:t>
    </dgm:pt>
    <dgm:pt modelId="{46783DE0-582F-43D4-8386-C304BCA765B4}" type="parTrans" cxnId="{3512F933-BE1B-4601-836D-2FDDDA9BCE2D}">
      <dgm:prSet/>
      <dgm:spPr/>
      <dgm:t>
        <a:bodyPr/>
        <a:lstStyle/>
        <a:p>
          <a:endParaRPr lang="ru-RU"/>
        </a:p>
      </dgm:t>
    </dgm:pt>
    <dgm:pt modelId="{D2FD10FF-885C-4D83-9ABD-6D1E3E46A4FA}" type="sibTrans" cxnId="{3512F933-BE1B-4601-836D-2FDDDA9BCE2D}">
      <dgm:prSet/>
      <dgm:spPr/>
      <dgm:t>
        <a:bodyPr/>
        <a:lstStyle/>
        <a:p>
          <a:endParaRPr lang="ru-RU"/>
        </a:p>
      </dgm:t>
    </dgm:pt>
    <dgm:pt modelId="{BEBBB639-1A57-4EDC-AAAF-E268CC029AD3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Лидерские корпоративные программы</a:t>
          </a:r>
        </a:p>
      </dgm:t>
    </dgm:pt>
    <dgm:pt modelId="{AB5DD16A-335D-4C07-A8F9-9B79666C2088}" type="parTrans" cxnId="{504EE66F-7386-4BF3-B5FF-1CBD93D3BDF4}">
      <dgm:prSet/>
      <dgm:spPr/>
      <dgm:t>
        <a:bodyPr/>
        <a:lstStyle/>
        <a:p>
          <a:endParaRPr lang="ru-RU"/>
        </a:p>
      </dgm:t>
    </dgm:pt>
    <dgm:pt modelId="{70954A71-929D-4917-A543-FF63B5C984E2}" type="sibTrans" cxnId="{504EE66F-7386-4BF3-B5FF-1CBD93D3BDF4}">
      <dgm:prSet/>
      <dgm:spPr/>
      <dgm:t>
        <a:bodyPr/>
        <a:lstStyle/>
        <a:p>
          <a:endParaRPr lang="ru-RU"/>
        </a:p>
      </dgm:t>
    </dgm:pt>
    <dgm:pt modelId="{BDBC5B79-F0FF-421D-A9A6-08E44E55BDC8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Конкурсы на кадровый резерв </a:t>
          </a:r>
        </a:p>
      </dgm:t>
    </dgm:pt>
    <dgm:pt modelId="{97BE91C6-E3A0-454F-B111-B2B4432336D9}" type="parTrans" cxnId="{8824111F-4C23-40DB-91CF-189616891779}">
      <dgm:prSet/>
      <dgm:spPr/>
      <dgm:t>
        <a:bodyPr/>
        <a:lstStyle/>
        <a:p>
          <a:endParaRPr lang="ru-RU"/>
        </a:p>
      </dgm:t>
    </dgm:pt>
    <dgm:pt modelId="{BF4F0216-966D-4121-AE35-117C78D45716}" type="sibTrans" cxnId="{8824111F-4C23-40DB-91CF-189616891779}">
      <dgm:prSet/>
      <dgm:spPr/>
      <dgm:t>
        <a:bodyPr/>
        <a:lstStyle/>
        <a:p>
          <a:endParaRPr lang="ru-RU"/>
        </a:p>
      </dgm:t>
    </dgm:pt>
    <dgm:pt modelId="{2AE8AB6C-7C15-4568-85C7-ADEB2142BC87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Экспертиза</a:t>
          </a:r>
        </a:p>
      </dgm:t>
    </dgm:pt>
    <dgm:pt modelId="{7CC26B62-62F3-4334-A3E4-2F3307FE6B34}" type="parTrans" cxnId="{163FBB1A-ED44-4804-9047-5B2B76CA8161}">
      <dgm:prSet/>
      <dgm:spPr/>
      <dgm:t>
        <a:bodyPr/>
        <a:lstStyle/>
        <a:p>
          <a:endParaRPr lang="ru-RU"/>
        </a:p>
      </dgm:t>
    </dgm:pt>
    <dgm:pt modelId="{C0BD1AF8-C69C-42E3-8081-C7DEAA3BE748}" type="sibTrans" cxnId="{163FBB1A-ED44-4804-9047-5B2B76CA8161}">
      <dgm:prSet/>
      <dgm:spPr/>
      <dgm:t>
        <a:bodyPr/>
        <a:lstStyle/>
        <a:p>
          <a:endParaRPr lang="ru-RU"/>
        </a:p>
      </dgm:t>
    </dgm:pt>
    <dgm:pt modelId="{6063929A-F557-4A66-9495-691F53BE5828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</dgm:t>
    </dgm:pt>
    <dgm:pt modelId="{33E0C025-467B-454C-9315-AE484807C600}" type="parTrans" cxnId="{FF0B033C-0EBE-4F00-85A9-7EC0BA41F6D5}">
      <dgm:prSet/>
      <dgm:spPr/>
      <dgm:t>
        <a:bodyPr/>
        <a:lstStyle/>
        <a:p>
          <a:endParaRPr lang="ru-RU"/>
        </a:p>
      </dgm:t>
    </dgm:pt>
    <dgm:pt modelId="{2A9DD76E-34B3-44C0-B63B-C9FFB1B0BED5}" type="sibTrans" cxnId="{FF0B033C-0EBE-4F00-85A9-7EC0BA41F6D5}">
      <dgm:prSet/>
      <dgm:spPr/>
      <dgm:t>
        <a:bodyPr/>
        <a:lstStyle/>
        <a:p>
          <a:endParaRPr lang="ru-RU"/>
        </a:p>
      </dgm:t>
    </dgm:pt>
    <dgm:pt modelId="{84B95CF0-B34E-4E0B-B4BA-2D2F2180C453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</a:t>
          </a:r>
          <a:r>
            <a:rPr lang="ru-RU" sz="1000" b="1" dirty="0" err="1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компетентностных</a:t>
          </a:r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шаблонов</a:t>
          </a:r>
        </a:p>
      </dgm:t>
    </dgm:pt>
    <dgm:pt modelId="{FC774F87-68F8-4B24-820E-9BDA59C1F813}" type="parTrans" cxnId="{8F628461-3135-4F4A-9F87-93B1A9389AEA}">
      <dgm:prSet/>
      <dgm:spPr/>
      <dgm:t>
        <a:bodyPr/>
        <a:lstStyle/>
        <a:p>
          <a:endParaRPr lang="ru-RU"/>
        </a:p>
      </dgm:t>
    </dgm:pt>
    <dgm:pt modelId="{F6003B7D-3B0E-4B07-800B-1C6807B6C8D4}" type="sibTrans" cxnId="{8F628461-3135-4F4A-9F87-93B1A9389AEA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ScaleY="70878" custLinFactNeighborY="-14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4BA2C9-7577-4419-97DD-005C179CD279}" type="presOf" srcId="{6063929A-F557-4A66-9495-691F53BE5828}" destId="{AD16AEB1-A528-42C0-8732-969B46380704}" srcOrd="0" destOrd="5" presId="urn:microsoft.com/office/officeart/2005/8/layout/hList1"/>
    <dgm:cxn modelId="{504EE66F-7386-4BF3-B5FF-1CBD93D3BDF4}" srcId="{A5298C0F-4871-4D7E-B296-8A6CA2506B30}" destId="{BEBBB639-1A57-4EDC-AAAF-E268CC029AD3}" srcOrd="2" destOrd="0" parTransId="{AB5DD16A-335D-4C07-A8F9-9B79666C2088}" sibTransId="{70954A71-929D-4917-A543-FF63B5C984E2}"/>
    <dgm:cxn modelId="{27D2B696-1454-49CE-9342-CC2AFB7A486C}" type="presOf" srcId="{BDBC5B79-F0FF-421D-A9A6-08E44E55BDC8}" destId="{AD16AEB1-A528-42C0-8732-969B46380704}" srcOrd="0" destOrd="3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3512F933-BE1B-4601-836D-2FDDDA9BCE2D}" srcId="{A5298C0F-4871-4D7E-B296-8A6CA2506B30}" destId="{FD6B53C8-83C1-4CCF-86F9-02EB286BDE85}" srcOrd="1" destOrd="0" parTransId="{46783DE0-582F-43D4-8386-C304BCA765B4}" sibTransId="{D2FD10FF-885C-4D83-9ABD-6D1E3E46A4FA}"/>
    <dgm:cxn modelId="{9A97A4F4-A0B6-441B-BB38-B7A34D5EE1B0}" type="presOf" srcId="{FD6B53C8-83C1-4CCF-86F9-02EB286BDE85}" destId="{AD16AEB1-A528-42C0-8732-969B46380704}" srcOrd="0" destOrd="1" presId="urn:microsoft.com/office/officeart/2005/8/layout/hList1"/>
    <dgm:cxn modelId="{8A32EA3C-0BA4-4646-9B93-242385DDBE01}" type="presOf" srcId="{9C5066C6-3BD8-4C5D-AA64-66365F6C0A2C}" destId="{F20646FB-D3CD-4167-B085-69148B004D39}" srcOrd="0" destOrd="0" presId="urn:microsoft.com/office/officeart/2005/8/layout/hList1"/>
    <dgm:cxn modelId="{2778ACC9-3C5A-4F37-95FC-53AD0CB51C16}" srcId="{A5298C0F-4871-4D7E-B296-8A6CA2506B30}" destId="{D96E7605-E2B6-474E-9B56-61C8394AC8E0}" srcOrd="0" destOrd="0" parTransId="{D876619A-4292-46CC-9AEF-E50029A57372}" sibTransId="{81A28E3B-868C-4B74-9A50-E13802B4BE22}"/>
    <dgm:cxn modelId="{C0F20A8D-A478-4CA9-BD12-0DCEFBE54BBD}" type="presOf" srcId="{BEBBB639-1A57-4EDC-AAAF-E268CC029AD3}" destId="{AD16AEB1-A528-42C0-8732-969B46380704}" srcOrd="0" destOrd="2" presId="urn:microsoft.com/office/officeart/2005/8/layout/hList1"/>
    <dgm:cxn modelId="{8F628461-3135-4F4A-9F87-93B1A9389AEA}" srcId="{A5298C0F-4871-4D7E-B296-8A6CA2506B30}" destId="{84B95CF0-B34E-4E0B-B4BA-2D2F2180C453}" srcOrd="6" destOrd="0" parTransId="{FC774F87-68F8-4B24-820E-9BDA59C1F813}" sibTransId="{F6003B7D-3B0E-4B07-800B-1C6807B6C8D4}"/>
    <dgm:cxn modelId="{163FBB1A-ED44-4804-9047-5B2B76CA8161}" srcId="{A5298C0F-4871-4D7E-B296-8A6CA2506B30}" destId="{2AE8AB6C-7C15-4568-85C7-ADEB2142BC87}" srcOrd="4" destOrd="0" parTransId="{7CC26B62-62F3-4334-A3E4-2F3307FE6B34}" sibTransId="{C0BD1AF8-C69C-42E3-8081-C7DEAA3BE748}"/>
    <dgm:cxn modelId="{0CA6B7D9-600B-4206-B194-D30170239685}" type="presOf" srcId="{84B95CF0-B34E-4E0B-B4BA-2D2F2180C453}" destId="{AD16AEB1-A528-42C0-8732-969B46380704}" srcOrd="0" destOrd="6" presId="urn:microsoft.com/office/officeart/2005/8/layout/hList1"/>
    <dgm:cxn modelId="{57DB89D6-41E2-4101-A3B1-E4F569437AED}" type="presOf" srcId="{A5298C0F-4871-4D7E-B296-8A6CA2506B30}" destId="{B7797536-783D-437F-8C12-D4E13611A94F}" srcOrd="0" destOrd="0" presId="urn:microsoft.com/office/officeart/2005/8/layout/hList1"/>
    <dgm:cxn modelId="{FF0B033C-0EBE-4F00-85A9-7EC0BA41F6D5}" srcId="{A5298C0F-4871-4D7E-B296-8A6CA2506B30}" destId="{6063929A-F557-4A66-9495-691F53BE5828}" srcOrd="5" destOrd="0" parTransId="{33E0C025-467B-454C-9315-AE484807C600}" sibTransId="{2A9DD76E-34B3-44C0-B63B-C9FFB1B0BED5}"/>
    <dgm:cxn modelId="{92B22636-BF76-4D72-97DF-1671F027E1D8}" type="presOf" srcId="{2AE8AB6C-7C15-4568-85C7-ADEB2142BC87}" destId="{AD16AEB1-A528-42C0-8732-969B46380704}" srcOrd="0" destOrd="4" presId="urn:microsoft.com/office/officeart/2005/8/layout/hList1"/>
    <dgm:cxn modelId="{40A724FF-5D76-4EA3-91E5-F8FE5217DA32}" type="presOf" srcId="{D96E7605-E2B6-474E-9B56-61C8394AC8E0}" destId="{AD16AEB1-A528-42C0-8732-969B46380704}" srcOrd="0" destOrd="0" presId="urn:microsoft.com/office/officeart/2005/8/layout/hList1"/>
    <dgm:cxn modelId="{8824111F-4C23-40DB-91CF-189616891779}" srcId="{A5298C0F-4871-4D7E-B296-8A6CA2506B30}" destId="{BDBC5B79-F0FF-421D-A9A6-08E44E55BDC8}" srcOrd="3" destOrd="0" parTransId="{97BE91C6-E3A0-454F-B111-B2B4432336D9}" sibTransId="{BF4F0216-966D-4121-AE35-117C78D45716}"/>
    <dgm:cxn modelId="{AD7E9D7E-D2E3-4862-8ED1-006EAB470C52}" type="presParOf" srcId="{F20646FB-D3CD-4167-B085-69148B004D39}" destId="{460DF723-8720-4B74-92F4-442752C95F00}" srcOrd="0" destOrd="0" presId="urn:microsoft.com/office/officeart/2005/8/layout/hList1"/>
    <dgm:cxn modelId="{1BE18BD4-F070-47AC-B7AA-DB72F723A68F}" type="presParOf" srcId="{460DF723-8720-4B74-92F4-442752C95F00}" destId="{B7797536-783D-437F-8C12-D4E13611A94F}" srcOrd="0" destOrd="0" presId="urn:microsoft.com/office/officeart/2005/8/layout/hList1"/>
    <dgm:cxn modelId="{9520F2D0-7EA3-4936-9D13-B648759E3750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</a:t>
          </a:r>
          <a:r>
            <a:rPr lang="ru-RU" sz="1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вариантивной</a:t>
          </a:r>
          <a:r>
            <a: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диагностики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42A7F884-02D7-41BA-9096-A27172349A60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Создание и обработка тестов, имеющих несколько шкал оценивания</a:t>
          </a:r>
        </a:p>
      </dgm:t>
    </dgm:pt>
    <dgm:pt modelId="{21AF82C2-13A7-427D-B4B1-448A822739A5}" type="parTrans" cxnId="{BE0972F1-B112-458C-84BF-624879506941}">
      <dgm:prSet/>
      <dgm:spPr/>
      <dgm:t>
        <a:bodyPr/>
        <a:lstStyle/>
        <a:p>
          <a:endParaRPr lang="ru-RU"/>
        </a:p>
      </dgm:t>
    </dgm:pt>
    <dgm:pt modelId="{0FDE2A5B-DBF4-4748-88E3-DECF244BA4A5}" type="sibTrans" cxnId="{BE0972F1-B112-458C-84BF-624879506941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LinFactNeighborX="141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2D6EC8-96AD-44E9-8FD6-B1253C7BBB59}" type="presOf" srcId="{A5298C0F-4871-4D7E-B296-8A6CA2506B30}" destId="{B7797536-783D-437F-8C12-D4E13611A94F}" srcOrd="0" destOrd="0" presId="urn:microsoft.com/office/officeart/2005/8/layout/hList1"/>
    <dgm:cxn modelId="{BE0972F1-B112-458C-84BF-624879506941}" srcId="{A5298C0F-4871-4D7E-B296-8A6CA2506B30}" destId="{42A7F884-02D7-41BA-9096-A27172349A60}" srcOrd="0" destOrd="0" parTransId="{21AF82C2-13A7-427D-B4B1-448A822739A5}" sibTransId="{0FDE2A5B-DBF4-4748-88E3-DECF244BA4A5}"/>
    <dgm:cxn modelId="{B9DAB860-BD64-46CE-A9C3-9DF9741F1855}" type="presOf" srcId="{42A7F884-02D7-41BA-9096-A27172349A60}" destId="{AD16AEB1-A528-42C0-8732-969B46380704}" srcOrd="0" destOrd="0" presId="urn:microsoft.com/office/officeart/2005/8/layout/hList1"/>
    <dgm:cxn modelId="{4321C67B-DDA1-4481-B659-73EF2DA008E0}" type="presOf" srcId="{9C5066C6-3BD8-4C5D-AA64-66365F6C0A2C}" destId="{F20646FB-D3CD-4167-B085-69148B004D39}" srcOrd="0" destOrd="0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A431B1FC-E0A7-4D89-9B75-D48C1AD2C01E}" type="presParOf" srcId="{F20646FB-D3CD-4167-B085-69148B004D39}" destId="{460DF723-8720-4B74-92F4-442752C95F00}" srcOrd="0" destOrd="0" presId="urn:microsoft.com/office/officeart/2005/8/layout/hList1"/>
    <dgm:cxn modelId="{0F22DE44-F9F6-431B-9EEE-61D6CC40716D}" type="presParOf" srcId="{460DF723-8720-4B74-92F4-442752C95F00}" destId="{B7797536-783D-437F-8C12-D4E13611A94F}" srcOrd="0" destOrd="0" presId="urn:microsoft.com/office/officeart/2005/8/layout/hList1"/>
    <dgm:cxn modelId="{CB18AF97-6566-45B9-B266-014518CB9E02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интеграции с системой электронного обучения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42A7F884-02D7-41BA-9096-A27172349A60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Доступ к курсам на образовательной платформе </a:t>
          </a:r>
          <a:r>
            <a: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Moodle</a:t>
          </a:r>
          <a:endParaRPr lang="ru-RU" sz="1000" b="1" dirty="0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gm:t>
    </dgm:pt>
    <dgm:pt modelId="{21AF82C2-13A7-427D-B4B1-448A822739A5}" type="parTrans" cxnId="{BE0972F1-B112-458C-84BF-624879506941}">
      <dgm:prSet/>
      <dgm:spPr/>
      <dgm:t>
        <a:bodyPr/>
        <a:lstStyle/>
        <a:p>
          <a:endParaRPr lang="ru-RU"/>
        </a:p>
      </dgm:t>
    </dgm:pt>
    <dgm:pt modelId="{0FDE2A5B-DBF4-4748-88E3-DECF244BA4A5}" type="sibTrans" cxnId="{BE0972F1-B112-458C-84BF-624879506941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EA242D-D51A-4E67-9A8D-608BC70334B5}" type="presOf" srcId="{42A7F884-02D7-41BA-9096-A27172349A60}" destId="{AD16AEB1-A528-42C0-8732-969B46380704}" srcOrd="0" destOrd="0" presId="urn:microsoft.com/office/officeart/2005/8/layout/hList1"/>
    <dgm:cxn modelId="{BE0972F1-B112-458C-84BF-624879506941}" srcId="{A5298C0F-4871-4D7E-B296-8A6CA2506B30}" destId="{42A7F884-02D7-41BA-9096-A27172349A60}" srcOrd="0" destOrd="0" parTransId="{21AF82C2-13A7-427D-B4B1-448A822739A5}" sibTransId="{0FDE2A5B-DBF4-4748-88E3-DECF244BA4A5}"/>
    <dgm:cxn modelId="{BB283EC3-1A2D-4A1A-A702-0B7DE1AA72CD}" type="presOf" srcId="{A5298C0F-4871-4D7E-B296-8A6CA2506B30}" destId="{B7797536-783D-437F-8C12-D4E13611A94F}" srcOrd="0" destOrd="0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D1F89848-DDE1-403A-9512-CCDF6418FAFC}" type="presOf" srcId="{9C5066C6-3BD8-4C5D-AA64-66365F6C0A2C}" destId="{F20646FB-D3CD-4167-B085-69148B004D39}" srcOrd="0" destOrd="0" presId="urn:microsoft.com/office/officeart/2005/8/layout/hList1"/>
    <dgm:cxn modelId="{5545613D-CF6F-4A02-981C-2266422118A3}" type="presParOf" srcId="{F20646FB-D3CD-4167-B085-69148B004D39}" destId="{460DF723-8720-4B74-92F4-442752C95F00}" srcOrd="0" destOrd="0" presId="urn:microsoft.com/office/officeart/2005/8/layout/hList1"/>
    <dgm:cxn modelId="{A54AA2A5-126D-4AA1-B61E-651F7047E191}" type="presParOf" srcId="{460DF723-8720-4B74-92F4-442752C95F00}" destId="{B7797536-783D-437F-8C12-D4E13611A94F}" srcOrd="0" destOrd="0" presId="urn:microsoft.com/office/officeart/2005/8/layout/hList1"/>
    <dgm:cxn modelId="{A25A02CD-D33E-4950-A1BD-A0636BBCB9DB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интеграции с системой кадрового учета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 b="1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 b="1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gm:t>
    </dgm:pt>
    <dgm:pt modelId="{42A7F884-02D7-41BA-9096-A27172349A60}">
      <dgm:prSet phldrT="[Текст]" custT="1"/>
      <dgm:spPr/>
      <dgm:t>
        <a:bodyPr anchor="ctr"/>
        <a:lstStyle/>
        <a:p>
          <a:pPr algn="ctr"/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Обмен информации с ПО «Персонал»</a:t>
          </a:r>
        </a:p>
      </dgm:t>
    </dgm:pt>
    <dgm:pt modelId="{21AF82C2-13A7-427D-B4B1-448A822739A5}" type="parTrans" cxnId="{BE0972F1-B112-458C-84BF-624879506941}">
      <dgm:prSet/>
      <dgm:spPr/>
      <dgm:t>
        <a:bodyPr/>
        <a:lstStyle/>
        <a:p>
          <a:endParaRPr lang="ru-RU" b="1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gm:t>
    </dgm:pt>
    <dgm:pt modelId="{0FDE2A5B-DBF4-4748-88E3-DECF244BA4A5}" type="sibTrans" cxnId="{BE0972F1-B112-458C-84BF-624879506941}">
      <dgm:prSet/>
      <dgm:spPr/>
      <dgm:t>
        <a:bodyPr/>
        <a:lstStyle/>
        <a:p>
          <a:endParaRPr lang="ru-RU" b="1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ScaleY="123881" custLinFactNeighborX="0" custLinFactNeighborY="-208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 custScaleY="7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83BBAB-F8D8-4AAB-8B88-D82563FADC8D}" type="presOf" srcId="{9C5066C6-3BD8-4C5D-AA64-66365F6C0A2C}" destId="{F20646FB-D3CD-4167-B085-69148B004D39}" srcOrd="0" destOrd="0" presId="urn:microsoft.com/office/officeart/2005/8/layout/hList1"/>
    <dgm:cxn modelId="{BE0972F1-B112-458C-84BF-624879506941}" srcId="{A5298C0F-4871-4D7E-B296-8A6CA2506B30}" destId="{42A7F884-02D7-41BA-9096-A27172349A60}" srcOrd="0" destOrd="0" parTransId="{21AF82C2-13A7-427D-B4B1-448A822739A5}" sibTransId="{0FDE2A5B-DBF4-4748-88E3-DECF244BA4A5}"/>
    <dgm:cxn modelId="{5EEE5DD3-24F3-43AC-8A4C-074356CB3A3A}" type="presOf" srcId="{A5298C0F-4871-4D7E-B296-8A6CA2506B30}" destId="{B7797536-783D-437F-8C12-D4E13611A94F}" srcOrd="0" destOrd="0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4B5C231B-03A4-4434-BA95-40191E3C0D05}" type="presOf" srcId="{42A7F884-02D7-41BA-9096-A27172349A60}" destId="{AD16AEB1-A528-42C0-8732-969B46380704}" srcOrd="0" destOrd="0" presId="urn:microsoft.com/office/officeart/2005/8/layout/hList1"/>
    <dgm:cxn modelId="{1C2C10A8-FB41-4842-A5FE-1E18931E70A8}" type="presParOf" srcId="{F20646FB-D3CD-4167-B085-69148B004D39}" destId="{460DF723-8720-4B74-92F4-442752C95F00}" srcOrd="0" destOrd="0" presId="urn:microsoft.com/office/officeart/2005/8/layout/hList1"/>
    <dgm:cxn modelId="{70CAF8B9-6206-4A8C-A3EB-9DC1ACE47A9B}" type="presParOf" srcId="{460DF723-8720-4B74-92F4-442752C95F00}" destId="{B7797536-783D-437F-8C12-D4E13611A94F}" srcOrd="0" destOrd="0" presId="urn:microsoft.com/office/officeart/2005/8/layout/hList1"/>
    <dgm:cxn modelId="{829F16A2-393B-49A3-9A1A-1B7DF033F200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5066C6-3BD8-4C5D-AA64-66365F6C0A2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5298C0F-4871-4D7E-B296-8A6CA2506B30}">
      <dgm:prSet phldrT="[Текст]" custT="1"/>
      <dgm:spPr>
        <a:solidFill>
          <a:srgbClr val="E39803"/>
        </a:solidFill>
        <a:ln>
          <a:noFill/>
        </a:ln>
      </dgm:spPr>
      <dgm:t>
        <a:bodyPr/>
        <a:lstStyle/>
        <a:p>
          <a:r>
            <a: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формирования рекомендаций</a:t>
          </a:r>
        </a:p>
      </dgm:t>
    </dgm:pt>
    <dgm:pt modelId="{336DEB6A-0687-4288-B8A6-9391F2EE6FAE}" type="parTrans" cxnId="{FEF77CE7-0016-49AF-A124-C74D18FF76FA}">
      <dgm:prSet/>
      <dgm:spPr/>
      <dgm:t>
        <a:bodyPr/>
        <a:lstStyle/>
        <a:p>
          <a:endParaRPr lang="ru-RU"/>
        </a:p>
      </dgm:t>
    </dgm:pt>
    <dgm:pt modelId="{9EEE7D7A-9878-41DC-A558-80F34A85B285}" type="sibTrans" cxnId="{FEF77CE7-0016-49AF-A124-C74D18FF76FA}">
      <dgm:prSet/>
      <dgm:spPr/>
      <dgm:t>
        <a:bodyPr/>
        <a:lstStyle/>
        <a:p>
          <a:endParaRPr lang="ru-RU"/>
        </a:p>
      </dgm:t>
    </dgm:pt>
    <dgm:pt modelId="{42A7F884-02D7-41BA-9096-A27172349A60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кандидатов на должность</a:t>
          </a:r>
        </a:p>
      </dgm:t>
    </dgm:pt>
    <dgm:pt modelId="{21AF82C2-13A7-427D-B4B1-448A822739A5}" type="parTrans" cxnId="{BE0972F1-B112-458C-84BF-624879506941}">
      <dgm:prSet/>
      <dgm:spPr/>
      <dgm:t>
        <a:bodyPr/>
        <a:lstStyle/>
        <a:p>
          <a:endParaRPr lang="ru-RU"/>
        </a:p>
      </dgm:t>
    </dgm:pt>
    <dgm:pt modelId="{0FDE2A5B-DBF4-4748-88E3-DECF244BA4A5}" type="sibTrans" cxnId="{BE0972F1-B112-458C-84BF-624879506941}">
      <dgm:prSet/>
      <dgm:spPr/>
      <dgm:t>
        <a:bodyPr/>
        <a:lstStyle/>
        <a:p>
          <a:endParaRPr lang="ru-RU"/>
        </a:p>
      </dgm:t>
    </dgm:pt>
    <dgm:pt modelId="{576E3A29-CAAB-4212-8045-6DE5328428BA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должностей, подходящих для претендента по набору имеющихся компетенций</a:t>
          </a:r>
        </a:p>
      </dgm:t>
    </dgm:pt>
    <dgm:pt modelId="{9BB050BD-20C6-43C5-93F0-2DD09345C552}" type="parTrans" cxnId="{2D959F95-B6EF-4D1E-831A-A0FD0A5EB72D}">
      <dgm:prSet/>
      <dgm:spPr/>
      <dgm:t>
        <a:bodyPr/>
        <a:lstStyle/>
        <a:p>
          <a:endParaRPr lang="ru-RU"/>
        </a:p>
      </dgm:t>
    </dgm:pt>
    <dgm:pt modelId="{B189155A-799B-4BFF-AF92-BF8CB0F6847A}" type="sibTrans" cxnId="{2D959F95-B6EF-4D1E-831A-A0FD0A5EB72D}">
      <dgm:prSet/>
      <dgm:spPr/>
      <dgm:t>
        <a:bodyPr/>
        <a:lstStyle/>
        <a:p>
          <a:endParaRPr lang="ru-RU"/>
        </a:p>
      </dgm:t>
    </dgm:pt>
    <dgm:pt modelId="{2C3337E3-3DCC-483A-A860-8520955FF156}">
      <dgm:prSet phldrT="[Текст]" custT="1"/>
      <dgm:spPr>
        <a:ln>
          <a:noFill/>
        </a:ln>
      </dgm:spPr>
      <dgm:t>
        <a:bodyPr/>
        <a:lstStyle/>
        <a:p>
          <a:r>
            <a: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списка курсов, необходимых для наполнения недостающих компетенций претендента</a:t>
          </a:r>
        </a:p>
      </dgm:t>
    </dgm:pt>
    <dgm:pt modelId="{5A77534A-08C0-4E39-9A4B-2C25BF50F918}" type="parTrans" cxnId="{E58DCB25-21B4-47A3-9229-49C7565BF61E}">
      <dgm:prSet/>
      <dgm:spPr/>
      <dgm:t>
        <a:bodyPr/>
        <a:lstStyle/>
        <a:p>
          <a:endParaRPr lang="ru-RU"/>
        </a:p>
      </dgm:t>
    </dgm:pt>
    <dgm:pt modelId="{76B5F7D9-3624-4F72-A838-CFFAD86E68D2}" type="sibTrans" cxnId="{E58DCB25-21B4-47A3-9229-49C7565BF61E}">
      <dgm:prSet/>
      <dgm:spPr/>
      <dgm:t>
        <a:bodyPr/>
        <a:lstStyle/>
        <a:p>
          <a:endParaRPr lang="ru-RU"/>
        </a:p>
      </dgm:t>
    </dgm:pt>
    <dgm:pt modelId="{F20646FB-D3CD-4167-B085-69148B004D39}" type="pres">
      <dgm:prSet presAssocID="{9C5066C6-3BD8-4C5D-AA64-66365F6C0A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DF723-8720-4B74-92F4-442752C95F00}" type="pres">
      <dgm:prSet presAssocID="{A5298C0F-4871-4D7E-B296-8A6CA2506B30}" presName="composite" presStyleCnt="0"/>
      <dgm:spPr/>
    </dgm:pt>
    <dgm:pt modelId="{B7797536-783D-437F-8C12-D4E13611A94F}" type="pres">
      <dgm:prSet presAssocID="{A5298C0F-4871-4D7E-B296-8A6CA2506B30}" presName="parTx" presStyleLbl="alignNode1" presStyleIdx="0" presStyleCnt="1" custLinFactNeighborY="-364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AEB1-A528-42C0-8732-969B46380704}" type="pres">
      <dgm:prSet presAssocID="{A5298C0F-4871-4D7E-B296-8A6CA2506B3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0E44AA-3A67-48BE-B212-98CCE031AFA8}" type="presOf" srcId="{2C3337E3-3DCC-483A-A860-8520955FF156}" destId="{AD16AEB1-A528-42C0-8732-969B46380704}" srcOrd="0" destOrd="2" presId="urn:microsoft.com/office/officeart/2005/8/layout/hList1"/>
    <dgm:cxn modelId="{2D959F95-B6EF-4D1E-831A-A0FD0A5EB72D}" srcId="{A5298C0F-4871-4D7E-B296-8A6CA2506B30}" destId="{576E3A29-CAAB-4212-8045-6DE5328428BA}" srcOrd="1" destOrd="0" parTransId="{9BB050BD-20C6-43C5-93F0-2DD09345C552}" sibTransId="{B189155A-799B-4BFF-AF92-BF8CB0F6847A}"/>
    <dgm:cxn modelId="{F46B9529-98AC-4B46-87C6-31257FBB3907}" type="presOf" srcId="{A5298C0F-4871-4D7E-B296-8A6CA2506B30}" destId="{B7797536-783D-437F-8C12-D4E13611A94F}" srcOrd="0" destOrd="0" presId="urn:microsoft.com/office/officeart/2005/8/layout/hList1"/>
    <dgm:cxn modelId="{A2EE5D66-7782-4219-8002-29964AAB748C}" type="presOf" srcId="{9C5066C6-3BD8-4C5D-AA64-66365F6C0A2C}" destId="{F20646FB-D3CD-4167-B085-69148B004D39}" srcOrd="0" destOrd="0" presId="urn:microsoft.com/office/officeart/2005/8/layout/hList1"/>
    <dgm:cxn modelId="{BE0972F1-B112-458C-84BF-624879506941}" srcId="{A5298C0F-4871-4D7E-B296-8A6CA2506B30}" destId="{42A7F884-02D7-41BA-9096-A27172349A60}" srcOrd="0" destOrd="0" parTransId="{21AF82C2-13A7-427D-B4B1-448A822739A5}" sibTransId="{0FDE2A5B-DBF4-4748-88E3-DECF244BA4A5}"/>
    <dgm:cxn modelId="{930B91FD-3948-4120-96C9-2480B4BB9A10}" type="presOf" srcId="{576E3A29-CAAB-4212-8045-6DE5328428BA}" destId="{AD16AEB1-A528-42C0-8732-969B46380704}" srcOrd="0" destOrd="1" presId="urn:microsoft.com/office/officeart/2005/8/layout/hList1"/>
    <dgm:cxn modelId="{FEF77CE7-0016-49AF-A124-C74D18FF76FA}" srcId="{9C5066C6-3BD8-4C5D-AA64-66365F6C0A2C}" destId="{A5298C0F-4871-4D7E-B296-8A6CA2506B30}" srcOrd="0" destOrd="0" parTransId="{336DEB6A-0687-4288-B8A6-9391F2EE6FAE}" sibTransId="{9EEE7D7A-9878-41DC-A558-80F34A85B285}"/>
    <dgm:cxn modelId="{EF5C7C00-FBBB-4889-9C3B-168D88049EB5}" type="presOf" srcId="{42A7F884-02D7-41BA-9096-A27172349A60}" destId="{AD16AEB1-A528-42C0-8732-969B46380704}" srcOrd="0" destOrd="0" presId="urn:microsoft.com/office/officeart/2005/8/layout/hList1"/>
    <dgm:cxn modelId="{E58DCB25-21B4-47A3-9229-49C7565BF61E}" srcId="{A5298C0F-4871-4D7E-B296-8A6CA2506B30}" destId="{2C3337E3-3DCC-483A-A860-8520955FF156}" srcOrd="2" destOrd="0" parTransId="{5A77534A-08C0-4E39-9A4B-2C25BF50F918}" sibTransId="{76B5F7D9-3624-4F72-A838-CFFAD86E68D2}"/>
    <dgm:cxn modelId="{72CB30B0-E801-4DDE-BF6D-7ACFE79A3967}" type="presParOf" srcId="{F20646FB-D3CD-4167-B085-69148B004D39}" destId="{460DF723-8720-4B74-92F4-442752C95F00}" srcOrd="0" destOrd="0" presId="urn:microsoft.com/office/officeart/2005/8/layout/hList1"/>
    <dgm:cxn modelId="{E7B861B0-3DD0-462D-87C8-2323E475F014}" type="presParOf" srcId="{460DF723-8720-4B74-92F4-442752C95F00}" destId="{B7797536-783D-437F-8C12-D4E13611A94F}" srcOrd="0" destOrd="0" presId="urn:microsoft.com/office/officeart/2005/8/layout/hList1"/>
    <dgm:cxn modelId="{A195EDED-142B-4B5A-A5ED-7CCC625A409F}" type="presParOf" srcId="{460DF723-8720-4B74-92F4-442752C95F00}" destId="{AD16AEB1-A528-42C0-8732-969B463807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C9E65-8263-4309-B220-F236E6E3271D}">
      <dsp:nvSpPr>
        <dsp:cNvPr id="0" name=""/>
        <dsp:cNvSpPr/>
      </dsp:nvSpPr>
      <dsp:spPr>
        <a:xfrm>
          <a:off x="3004595" y="764490"/>
          <a:ext cx="1937289" cy="928166"/>
        </a:xfrm>
        <a:prstGeom prst="rect">
          <a:avLst/>
        </a:prstGeom>
        <a:solidFill>
          <a:srgbClr val="005BAA"/>
        </a:solidFill>
        <a:ln w="190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Производственный сектор</a:t>
          </a:r>
          <a:endParaRPr lang="ru-RU" sz="1400" kern="12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sp:txBody>
      <dsp:txXfrm>
        <a:off x="3004595" y="764490"/>
        <a:ext cx="1937289" cy="928166"/>
      </dsp:txXfrm>
    </dsp:sp>
    <dsp:sp modelId="{CCD4EA99-95C7-4169-9598-57F080166E17}">
      <dsp:nvSpPr>
        <dsp:cNvPr id="0" name=""/>
        <dsp:cNvSpPr/>
      </dsp:nvSpPr>
      <dsp:spPr>
        <a:xfrm>
          <a:off x="4876" y="263136"/>
          <a:ext cx="4979860" cy="4979860"/>
        </a:xfrm>
        <a:prstGeom prst="circularArrow">
          <a:avLst>
            <a:gd name="adj1" fmla="val 6902"/>
            <a:gd name="adj2" fmla="val 465342"/>
            <a:gd name="adj3" fmla="val 1248965"/>
            <a:gd name="adj4" fmla="val 19796964"/>
            <a:gd name="adj5" fmla="val 8052"/>
          </a:avLst>
        </a:prstGeom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16200000" scaled="1"/>
          <a:tileRect/>
        </a:gra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1C0FB-D6BE-422A-A3FC-ADFD0A6E8C84}">
      <dsp:nvSpPr>
        <dsp:cNvPr id="0" name=""/>
        <dsp:cNvSpPr/>
      </dsp:nvSpPr>
      <dsp:spPr>
        <a:xfrm>
          <a:off x="3057213" y="3765820"/>
          <a:ext cx="1911344" cy="914947"/>
        </a:xfrm>
        <a:prstGeom prst="rect">
          <a:avLst/>
        </a:prstGeom>
        <a:solidFill>
          <a:srgbClr val="005BAA"/>
        </a:solidFill>
        <a:ln w="190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Научно-технический сектор</a:t>
          </a:r>
          <a:endParaRPr lang="ru-RU" sz="1400" kern="12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sp:txBody>
      <dsp:txXfrm>
        <a:off x="3057213" y="3765820"/>
        <a:ext cx="1911344" cy="914947"/>
      </dsp:txXfrm>
    </dsp:sp>
    <dsp:sp modelId="{111BB3A1-345F-4F8B-A7C3-94DEA1F82883}">
      <dsp:nvSpPr>
        <dsp:cNvPr id="0" name=""/>
        <dsp:cNvSpPr/>
      </dsp:nvSpPr>
      <dsp:spPr>
        <a:xfrm>
          <a:off x="47369" y="236413"/>
          <a:ext cx="4979860" cy="4979860"/>
        </a:xfrm>
        <a:prstGeom prst="circularArrow">
          <a:avLst>
            <a:gd name="adj1" fmla="val 6902"/>
            <a:gd name="adj2" fmla="val 465342"/>
            <a:gd name="adj3" fmla="val 6292963"/>
            <a:gd name="adj4" fmla="val 4041684"/>
            <a:gd name="adj5" fmla="val 8052"/>
          </a:avLst>
        </a:prstGeom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E8C8C-133C-4A91-83E0-96C768F73508}">
      <dsp:nvSpPr>
        <dsp:cNvPr id="0" name=""/>
        <dsp:cNvSpPr/>
      </dsp:nvSpPr>
      <dsp:spPr>
        <a:xfrm>
          <a:off x="58138" y="3765822"/>
          <a:ext cx="1920069" cy="914947"/>
        </a:xfrm>
        <a:prstGeom prst="rect">
          <a:avLst/>
        </a:prstGeom>
        <a:solidFill>
          <a:srgbClr val="005BAA"/>
        </a:solidFill>
        <a:ln w="190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Организационный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сектор</a:t>
          </a:r>
          <a:endParaRPr lang="ru-RU" sz="1400" kern="12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sp:txBody>
      <dsp:txXfrm>
        <a:off x="58138" y="3765822"/>
        <a:ext cx="1920069" cy="914947"/>
      </dsp:txXfrm>
    </dsp:sp>
    <dsp:sp modelId="{FDAA410C-20FD-4052-8C37-36DD54DEFD4A}">
      <dsp:nvSpPr>
        <dsp:cNvPr id="0" name=""/>
        <dsp:cNvSpPr/>
      </dsp:nvSpPr>
      <dsp:spPr>
        <a:xfrm>
          <a:off x="20602" y="234397"/>
          <a:ext cx="4979860" cy="4979860"/>
        </a:xfrm>
        <a:prstGeom prst="circularArrow">
          <a:avLst>
            <a:gd name="adj1" fmla="val 6902"/>
            <a:gd name="adj2" fmla="val 465342"/>
            <a:gd name="adj3" fmla="val 12084023"/>
            <a:gd name="adj4" fmla="val 9032335"/>
            <a:gd name="adj5" fmla="val 8052"/>
          </a:avLst>
        </a:prstGeom>
        <a:gradFill rotWithShape="0">
          <a:gsLst>
            <a:gs pos="0">
              <a:srgbClr val="00B0F0"/>
            </a:gs>
            <a:gs pos="100000">
              <a:srgbClr val="005BAA"/>
            </a:gs>
          </a:gsLst>
          <a:lin ang="54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AC79E-4715-462B-BCC0-FA36A8B310D8}">
      <dsp:nvSpPr>
        <dsp:cNvPr id="0" name=""/>
        <dsp:cNvSpPr/>
      </dsp:nvSpPr>
      <dsp:spPr>
        <a:xfrm>
          <a:off x="60203" y="764496"/>
          <a:ext cx="1915926" cy="928166"/>
        </a:xfrm>
        <a:prstGeom prst="rect">
          <a:avLst/>
        </a:prstGeom>
        <a:solidFill>
          <a:srgbClr val="005BAA"/>
        </a:solidFill>
        <a:ln w="190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Социальный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</a:rPr>
            <a:t>сектор</a:t>
          </a:r>
          <a:endParaRPr lang="ru-RU" sz="1400" kern="1200" dirty="0">
            <a:ln>
              <a:noFill/>
            </a:ln>
            <a:solidFill>
              <a:schemeClr val="bg1"/>
            </a:solidFill>
            <a:latin typeface="+mj-lt"/>
            <a:ea typeface="Verdana" pitchFamily="34" charset="0"/>
            <a:cs typeface="Verdana" pitchFamily="34" charset="0"/>
          </a:endParaRPr>
        </a:p>
      </dsp:txBody>
      <dsp:txXfrm>
        <a:off x="60203" y="764496"/>
        <a:ext cx="1915926" cy="928166"/>
      </dsp:txXfrm>
    </dsp:sp>
    <dsp:sp modelId="{A535BBD3-7872-4E15-95EE-EFDCDA54C47F}">
      <dsp:nvSpPr>
        <dsp:cNvPr id="0" name=""/>
        <dsp:cNvSpPr/>
      </dsp:nvSpPr>
      <dsp:spPr>
        <a:xfrm>
          <a:off x="11649" y="251821"/>
          <a:ext cx="4979860" cy="4979860"/>
        </a:xfrm>
        <a:prstGeom prst="circularArrow">
          <a:avLst>
            <a:gd name="adj1" fmla="val 6902"/>
            <a:gd name="adj2" fmla="val 465342"/>
            <a:gd name="adj3" fmla="val 16993166"/>
            <a:gd name="adj4" fmla="val 14941466"/>
            <a:gd name="adj5" fmla="val 8052"/>
          </a:avLst>
        </a:prstGeom>
        <a:gradFill flip="none" rotWithShape="1">
          <a:gsLst>
            <a:gs pos="0">
              <a:srgbClr val="00B0F0"/>
            </a:gs>
            <a:gs pos="100000">
              <a:srgbClr val="005BAA"/>
            </a:gs>
          </a:gsLst>
          <a:lin ang="10800000" scaled="1"/>
          <a:tileRect/>
        </a:gra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6C41B-CFF3-457B-9BF4-D86FB3CA00DB}">
      <dsp:nvSpPr>
        <dsp:cNvPr id="0" name=""/>
        <dsp:cNvSpPr/>
      </dsp:nvSpPr>
      <dsp:spPr>
        <a:xfrm>
          <a:off x="0" y="446884"/>
          <a:ext cx="2783262" cy="278348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Narrow" pitchFamily="34" charset="0"/>
            </a:rPr>
            <a:t>ИС «Школа кадрового резерва» позволяет объединить и автоматизировать все процессы обучения и развития молодого работника: от адаптации до назначения на руководящую должность</a:t>
          </a:r>
        </a:p>
      </dsp:txBody>
      <dsp:txXfrm>
        <a:off x="407599" y="854516"/>
        <a:ext cx="1968064" cy="1968219"/>
      </dsp:txXfrm>
    </dsp:sp>
    <dsp:sp modelId="{21DC5E72-60AE-4766-AD2C-9906F00AF025}">
      <dsp:nvSpPr>
        <dsp:cNvPr id="0" name=""/>
        <dsp:cNvSpPr/>
      </dsp:nvSpPr>
      <dsp:spPr>
        <a:xfrm>
          <a:off x="1329487" y="93282"/>
          <a:ext cx="309747" cy="30956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6CFF2-33FA-478D-BA21-07D4146D39AC}">
      <dsp:nvSpPr>
        <dsp:cNvPr id="0" name=""/>
        <dsp:cNvSpPr/>
      </dsp:nvSpPr>
      <dsp:spPr>
        <a:xfrm>
          <a:off x="1020949" y="3247155"/>
          <a:ext cx="224343" cy="22436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0A2C8-7D0E-4648-BDFF-EF5CEBD07B1F}">
      <dsp:nvSpPr>
        <dsp:cNvPr id="0" name=""/>
        <dsp:cNvSpPr/>
      </dsp:nvSpPr>
      <dsp:spPr>
        <a:xfrm>
          <a:off x="326739" y="447134"/>
          <a:ext cx="224343" cy="22436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2AE47-D405-4F16-9868-AA08E127AD41}">
      <dsp:nvSpPr>
        <dsp:cNvPr id="0" name=""/>
        <dsp:cNvSpPr/>
      </dsp:nvSpPr>
      <dsp:spPr>
        <a:xfrm>
          <a:off x="1560893" y="3234354"/>
          <a:ext cx="309747" cy="30956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9AACE-DD3F-4D11-8322-ED36E6AF8431}">
      <dsp:nvSpPr>
        <dsp:cNvPr id="0" name=""/>
        <dsp:cNvSpPr/>
      </dsp:nvSpPr>
      <dsp:spPr>
        <a:xfrm>
          <a:off x="558142" y="3122169"/>
          <a:ext cx="224343" cy="22436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AC85E-B6B6-48AA-AAB6-A06DB176A660}">
      <dsp:nvSpPr>
        <dsp:cNvPr id="0" name=""/>
        <dsp:cNvSpPr/>
      </dsp:nvSpPr>
      <dsp:spPr>
        <a:xfrm>
          <a:off x="789546" y="239240"/>
          <a:ext cx="224343" cy="22436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1466"/>
          <a:ext cx="1867816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сотрудника</a:t>
          </a:r>
        </a:p>
      </dsp:txBody>
      <dsp:txXfrm>
        <a:off x="0" y="1466"/>
        <a:ext cx="1867816" cy="345600"/>
      </dsp:txXfrm>
    </dsp:sp>
    <dsp:sp modelId="{AD16AEB1-A528-42C0-8732-969B46380704}">
      <dsp:nvSpPr>
        <dsp:cNvPr id="0" name=""/>
        <dsp:cNvSpPr/>
      </dsp:nvSpPr>
      <dsp:spPr>
        <a:xfrm>
          <a:off x="0" y="363803"/>
          <a:ext cx="1867816" cy="20088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53340" rIns="3600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Главная страница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Мое </a:t>
          </a:r>
          <a:r>
            <a:rPr lang="ru-RU" sz="10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образование,</a:t>
          </a:r>
          <a:r>
            <a:rPr lang="en-US" sz="10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</a:t>
          </a:r>
          <a:r>
            <a:rPr lang="ru-RU" sz="1000" b="1" kern="1200" dirty="0" err="1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проф.подготовка</a:t>
          </a: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, квалификация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Моя карьера на предприятии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Мой профессиональный уровень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Мой управленческий уровень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Перечень подходящих должностей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Мое портфолио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Я в резерве на должность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Я участник лидерских корпоративных программ</a:t>
          </a:r>
        </a:p>
      </dsp:txBody>
      <dsp:txXfrm>
        <a:off x="0" y="363803"/>
        <a:ext cx="1867816" cy="2008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18144"/>
          <a:ext cx="1340643" cy="495528"/>
        </a:xfrm>
        <a:prstGeom prst="rect">
          <a:avLst/>
        </a:prstGeom>
        <a:solidFill>
          <a:srgbClr val="E3980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0" rIns="360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Главная страница</a:t>
          </a:r>
        </a:p>
      </dsp:txBody>
      <dsp:txXfrm>
        <a:off x="0" y="18144"/>
        <a:ext cx="1340643" cy="495528"/>
      </dsp:txXfrm>
    </dsp:sp>
    <dsp:sp modelId="{AD16AEB1-A528-42C0-8732-969B46380704}">
      <dsp:nvSpPr>
        <dsp:cNvPr id="0" name=""/>
        <dsp:cNvSpPr/>
      </dsp:nvSpPr>
      <dsp:spPr>
        <a:xfrm>
          <a:off x="0" y="502236"/>
          <a:ext cx="1340643" cy="79056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Чат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Библиотека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Актуальные вакансии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</dsp:txBody>
      <dsp:txXfrm>
        <a:off x="0" y="502236"/>
        <a:ext cx="1340643" cy="790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1368"/>
          <a:ext cx="1645063" cy="3689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руководителя</a:t>
          </a:r>
        </a:p>
      </dsp:txBody>
      <dsp:txXfrm>
        <a:off x="0" y="1368"/>
        <a:ext cx="1645063" cy="368943"/>
      </dsp:txXfrm>
    </dsp:sp>
    <dsp:sp modelId="{AD16AEB1-A528-42C0-8732-969B46380704}">
      <dsp:nvSpPr>
        <dsp:cNvPr id="0" name=""/>
        <dsp:cNvSpPr/>
      </dsp:nvSpPr>
      <dsp:spPr>
        <a:xfrm>
          <a:off x="0" y="370311"/>
          <a:ext cx="1645063" cy="101564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Мои сотрудники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Компетентностный</a:t>
          </a: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профиль моей должности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Резерв на мою должность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Экспертиза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</dsp:txBody>
      <dsp:txXfrm>
        <a:off x="0" y="370311"/>
        <a:ext cx="1645063" cy="10156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7784"/>
          <a:ext cx="1931375" cy="4899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Личный кабинет сотрудника кадровой службы</a:t>
          </a:r>
        </a:p>
      </dsp:txBody>
      <dsp:txXfrm>
        <a:off x="0" y="7784"/>
        <a:ext cx="1931375" cy="489908"/>
      </dsp:txXfrm>
    </dsp:sp>
    <dsp:sp modelId="{AD16AEB1-A528-42C0-8732-969B46380704}">
      <dsp:nvSpPr>
        <dsp:cNvPr id="0" name=""/>
        <dsp:cNvSpPr/>
      </dsp:nvSpPr>
      <dsp:spPr>
        <a:xfrm>
          <a:off x="0" y="497693"/>
          <a:ext cx="1931375" cy="14493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Список сотрудников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Список должностей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Лидерские корпоративные программы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Конкурсы на кадровый резерв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Экспертиза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Уведомления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</a:t>
          </a:r>
          <a:r>
            <a:rPr lang="ru-RU" sz="1000" b="1" kern="1200" dirty="0" err="1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компетентностных</a:t>
          </a: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 шаблонов</a:t>
          </a:r>
        </a:p>
      </dsp:txBody>
      <dsp:txXfrm>
        <a:off x="0" y="497693"/>
        <a:ext cx="1931375" cy="14493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9024"/>
          <a:ext cx="1528061" cy="432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</a:t>
          </a:r>
          <a:r>
            <a:rPr lang="ru-RU" sz="1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вариантивной</a:t>
          </a:r>
          <a:r>
            <a:rPr lang="ru-RU" sz="1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диагностики</a:t>
          </a:r>
        </a:p>
      </dsp:txBody>
      <dsp:txXfrm>
        <a:off x="0" y="9024"/>
        <a:ext cx="1528061" cy="432000"/>
      </dsp:txXfrm>
    </dsp:sp>
    <dsp:sp modelId="{AD16AEB1-A528-42C0-8732-969B46380704}">
      <dsp:nvSpPr>
        <dsp:cNvPr id="0" name=""/>
        <dsp:cNvSpPr/>
      </dsp:nvSpPr>
      <dsp:spPr>
        <a:xfrm>
          <a:off x="0" y="441024"/>
          <a:ext cx="1528061" cy="658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Создание и обработка тестов, имеющих несколько шкал оценивания</a:t>
          </a:r>
        </a:p>
      </dsp:txBody>
      <dsp:txXfrm>
        <a:off x="0" y="441024"/>
        <a:ext cx="1528061" cy="658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22641"/>
          <a:ext cx="1843903" cy="345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интеграции с системой электронного обучения</a:t>
          </a:r>
        </a:p>
      </dsp:txBody>
      <dsp:txXfrm>
        <a:off x="0" y="22641"/>
        <a:ext cx="1843903" cy="345600"/>
      </dsp:txXfrm>
    </dsp:sp>
    <dsp:sp modelId="{AD16AEB1-A528-42C0-8732-969B46380704}">
      <dsp:nvSpPr>
        <dsp:cNvPr id="0" name=""/>
        <dsp:cNvSpPr/>
      </dsp:nvSpPr>
      <dsp:spPr>
        <a:xfrm>
          <a:off x="0" y="368242"/>
          <a:ext cx="1843903" cy="65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Доступ к курсам на образовательной платформе </a:t>
          </a:r>
          <a:r>
            <a:rPr lang="en-US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Moodle</a:t>
          </a:r>
          <a:endParaRPr lang="ru-RU" sz="1000" b="1" kern="1200" dirty="0">
            <a:solidFill>
              <a:schemeClr val="tx1">
                <a:lumMod val="65000"/>
                <a:lumOff val="35000"/>
              </a:schemeClr>
            </a:solidFill>
            <a:latin typeface="Arial Narrow" pitchFamily="34" charset="0"/>
          </a:endParaRPr>
        </a:p>
      </dsp:txBody>
      <dsp:txXfrm>
        <a:off x="0" y="368242"/>
        <a:ext cx="1843903" cy="658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852" y="-67095"/>
          <a:ext cx="1744357" cy="8287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интеграции с системой кадрового учета</a:t>
          </a:r>
        </a:p>
      </dsp:txBody>
      <dsp:txXfrm>
        <a:off x="852" y="-67095"/>
        <a:ext cx="1744357" cy="828799"/>
      </dsp:txXfrm>
    </dsp:sp>
    <dsp:sp modelId="{AD16AEB1-A528-42C0-8732-969B46380704}">
      <dsp:nvSpPr>
        <dsp:cNvPr id="0" name=""/>
        <dsp:cNvSpPr/>
      </dsp:nvSpPr>
      <dsp:spPr>
        <a:xfrm>
          <a:off x="852" y="698208"/>
          <a:ext cx="1744357" cy="1100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ctr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Обмен информации с ПО «Персонал»</a:t>
          </a:r>
        </a:p>
      </dsp:txBody>
      <dsp:txXfrm>
        <a:off x="852" y="698208"/>
        <a:ext cx="1744357" cy="1100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97536-783D-437F-8C12-D4E13611A94F}">
      <dsp:nvSpPr>
        <dsp:cNvPr id="0" name=""/>
        <dsp:cNvSpPr/>
      </dsp:nvSpPr>
      <dsp:spPr>
        <a:xfrm>
          <a:off x="0" y="0"/>
          <a:ext cx="1964643" cy="374400"/>
        </a:xfrm>
        <a:prstGeom prst="rect">
          <a:avLst/>
        </a:prstGeom>
        <a:solidFill>
          <a:srgbClr val="E3980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Модуль формирования рекомендаций</a:t>
          </a:r>
        </a:p>
      </dsp:txBody>
      <dsp:txXfrm>
        <a:off x="0" y="0"/>
        <a:ext cx="1964643" cy="374400"/>
      </dsp:txXfrm>
    </dsp:sp>
    <dsp:sp modelId="{AD16AEB1-A528-42C0-8732-969B46380704}">
      <dsp:nvSpPr>
        <dsp:cNvPr id="0" name=""/>
        <dsp:cNvSpPr/>
      </dsp:nvSpPr>
      <dsp:spPr>
        <a:xfrm>
          <a:off x="0" y="378234"/>
          <a:ext cx="1964643" cy="139171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кандидатов на должность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должностей, подходящих для претендента по набору имеющихся компетенций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rPr>
            <a:t>Формирование списка курсов, необходимых для наполнения недостающих компетенций претендента</a:t>
          </a:r>
        </a:p>
      </dsp:txBody>
      <dsp:txXfrm>
        <a:off x="0" y="378234"/>
        <a:ext cx="1964643" cy="139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739" cy="495915"/>
          </a:xfrm>
          <a:prstGeom prst="rect">
            <a:avLst/>
          </a:prstGeom>
        </p:spPr>
        <p:txBody>
          <a:bodyPr vert="horz" lIns="72759" tIns="36382" rIns="72759" bIns="36382" rtlCol="0"/>
          <a:lstStyle>
            <a:lvl1pPr algn="l">
              <a:defRPr sz="9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33" y="5"/>
            <a:ext cx="2945739" cy="495915"/>
          </a:xfrm>
          <a:prstGeom prst="rect">
            <a:avLst/>
          </a:prstGeom>
        </p:spPr>
        <p:txBody>
          <a:bodyPr vert="horz" lIns="72759" tIns="36382" rIns="72759" bIns="36382" rtlCol="0"/>
          <a:lstStyle>
            <a:lvl1pPr algn="r">
              <a:defRPr sz="900"/>
            </a:lvl1pPr>
          </a:lstStyle>
          <a:p>
            <a:fld id="{7C01B0F1-F6A2-4A3B-84BD-10A550831F09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645"/>
            <a:ext cx="2945739" cy="495915"/>
          </a:xfrm>
          <a:prstGeom prst="rect">
            <a:avLst/>
          </a:prstGeom>
        </p:spPr>
        <p:txBody>
          <a:bodyPr vert="horz" lIns="72759" tIns="36382" rIns="72759" bIns="36382" rtlCol="0" anchor="b"/>
          <a:lstStyle>
            <a:lvl1pPr algn="l">
              <a:defRPr sz="9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33" y="9428645"/>
            <a:ext cx="2945739" cy="495915"/>
          </a:xfrm>
          <a:prstGeom prst="rect">
            <a:avLst/>
          </a:prstGeom>
        </p:spPr>
        <p:txBody>
          <a:bodyPr vert="horz" lIns="72759" tIns="36382" rIns="72759" bIns="36382" rtlCol="0" anchor="b"/>
          <a:lstStyle>
            <a:lvl1pPr algn="r">
              <a:defRPr sz="900"/>
            </a:lvl1pPr>
          </a:lstStyle>
          <a:p>
            <a:fld id="{EDE75BC3-CB1B-48C3-B193-F6C58FFE7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66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65425" y="1066800"/>
            <a:ext cx="9353550" cy="526097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5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382241" y="6665825"/>
            <a:ext cx="3057739" cy="631474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hdr"/>
          </p:nvPr>
        </p:nvSpPr>
        <p:spPr>
          <a:xfrm>
            <a:off x="0" y="5"/>
            <a:ext cx="1658740" cy="70121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100" b="0" strike="noStrike" spc="-1">
                <a:latin typeface="Times New Roman"/>
              </a:rPr>
              <a:t> 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dt"/>
          </p:nvPr>
        </p:nvSpPr>
        <p:spPr>
          <a:xfrm>
            <a:off x="2163479" y="5"/>
            <a:ext cx="1658740" cy="701218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100" b="0" strike="noStrike" spc="-1">
                <a:latin typeface="Times New Roman"/>
              </a:rPr>
              <a:t> 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ftr"/>
          </p:nvPr>
        </p:nvSpPr>
        <p:spPr>
          <a:xfrm>
            <a:off x="0" y="13332125"/>
            <a:ext cx="1658740" cy="70121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100" b="0" strike="noStrike" spc="-1">
                <a:latin typeface="Times New Roman"/>
              </a:rPr>
              <a:t> </a:t>
            </a:r>
          </a:p>
        </p:txBody>
      </p:sp>
      <p:sp>
        <p:nvSpPr>
          <p:cNvPr id="122" name="PlaceHolder 6"/>
          <p:cNvSpPr>
            <a:spLocks noGrp="1"/>
          </p:cNvSpPr>
          <p:nvPr>
            <p:ph type="sldNum"/>
          </p:nvPr>
        </p:nvSpPr>
        <p:spPr>
          <a:xfrm>
            <a:off x="2163479" y="13332125"/>
            <a:ext cx="1658740" cy="701218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35D6E5-C29A-4B7C-9390-4603247A9F33}" type="slidenum">
              <a:rPr lang="ru-RU" sz="1100" b="0" strike="noStrike" spc="-1">
                <a:latin typeface="Times New Roman"/>
              </a:rPr>
              <a:t>‹#›</a:t>
            </a:fld>
            <a:endParaRPr lang="ru-RU" sz="11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482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35D6E5-C29A-4B7C-9390-4603247A9F33}" type="slidenum">
              <a:rPr lang="ru-RU" sz="1100" spc="-1">
                <a:latin typeface="Times New Roman"/>
              </a:rPr>
              <a:t>4</a:t>
            </a:fld>
            <a:endParaRPr lang="ru-RU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6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5D6E5-C29A-4B7C-9390-4603247A9F33}" type="slidenum">
              <a:rPr lang="ru-RU" sz="1100" spc="-1">
                <a:latin typeface="Times New Roman"/>
              </a:rPr>
              <a:t>5</a:t>
            </a:fld>
            <a:endParaRPr lang="ru-RU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80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5D6E5-C29A-4B7C-9390-4603247A9F33}" type="slidenum">
              <a:rPr lang="ru-RU" sz="1100" spc="-1">
                <a:latin typeface="Times New Roman"/>
              </a:rPr>
              <a:t>8</a:t>
            </a:fld>
            <a:endParaRPr lang="ru-RU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653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5D6E5-C29A-4B7C-9390-4603247A9F33}" type="slidenum">
              <a:rPr lang="ru-RU" sz="1100" spc="-1">
                <a:latin typeface="Times New Roman"/>
              </a:rPr>
              <a:t>9</a:t>
            </a:fld>
            <a:endParaRPr lang="ru-RU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053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811213"/>
            <a:ext cx="7112000" cy="4000500"/>
          </a:xfrm>
          <a:prstGeom prst="rect">
            <a:avLst/>
          </a:prstGeom>
        </p:spPr>
      </p:sp>
      <p:sp>
        <p:nvSpPr>
          <p:cNvPr id="980" name="PlaceHolder 2"/>
          <p:cNvSpPr>
            <a:spLocks noGrp="1"/>
          </p:cNvSpPr>
          <p:nvPr>
            <p:ph type="body"/>
          </p:nvPr>
        </p:nvSpPr>
        <p:spPr>
          <a:xfrm>
            <a:off x="749507" y="5067919"/>
            <a:ext cx="5994234" cy="480061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latin typeface="Arial" panose="020B0604020202020204"/>
            </a:endParaRPr>
          </a:p>
        </p:txBody>
      </p:sp>
      <p:sp>
        <p:nvSpPr>
          <p:cNvPr id="981" name="TextShape 3"/>
          <p:cNvSpPr txBox="1"/>
          <p:nvPr/>
        </p:nvSpPr>
        <p:spPr>
          <a:xfrm>
            <a:off x="4241271" y="10136199"/>
            <a:ext cx="3251615" cy="5327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7D19989-1F8A-4737-9672-FFA928A039CC}" type="slidenum">
              <a:rPr lang="ru-RU" sz="1400" spc="-1">
                <a:solidFill>
                  <a:srgbClr val="000000"/>
                </a:solidFill>
                <a:latin typeface="Times New Roman" panose="02020603050405020304"/>
              </a:rPr>
              <a:t>11</a:t>
            </a:fld>
            <a:endParaRPr lang="ru-RU" sz="1400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5D6E5-C29A-4B7C-9390-4603247A9F33}" type="slidenum">
              <a:rPr lang="ru-RU" sz="1100" spc="-1">
                <a:latin typeface="Times New Roman"/>
              </a:rPr>
              <a:t>12</a:t>
            </a:fld>
            <a:endParaRPr lang="ru-RU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053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76316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85420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7212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76316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85420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72120" y="301680"/>
            <a:ext cx="1209960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76316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854200" y="176940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7212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76316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854200" y="4060440"/>
            <a:ext cx="38959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7310" y="1885469"/>
            <a:ext cx="11595914" cy="3145935"/>
          </a:xfrm>
        </p:spPr>
        <p:txBody>
          <a:bodyPr anchor="b"/>
          <a:lstStyle>
            <a:lvl1pPr>
              <a:defRPr sz="66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7310" y="5061157"/>
            <a:ext cx="11595914" cy="1654373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402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80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12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20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24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282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322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924312" y="7009642"/>
            <a:ext cx="3025021" cy="402652"/>
          </a:xfrm>
          <a:prstGeom prst="rect">
            <a:avLst/>
          </a:prstGeom>
        </p:spPr>
        <p:txBody>
          <a:bodyPr lIns="91417" tIns="45707" rIns="91417" bIns="45707"/>
          <a:lstStyle/>
          <a:p>
            <a:pPr>
              <a:defRPr/>
            </a:pPr>
            <a:fld id="{FB94430A-F9F5-456D-B985-82C7E62B6407}" type="datetime1">
              <a:rPr lang="ru-RU"/>
              <a:t>30.08.2024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453503" y="7009642"/>
            <a:ext cx="4537532" cy="402652"/>
          </a:xfrm>
          <a:prstGeom prst="rect">
            <a:avLst/>
          </a:prstGeom>
        </p:spPr>
        <p:txBody>
          <a:bodyPr lIns="91417" tIns="45707" rIns="91417" bIns="45707"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495205" y="7009642"/>
            <a:ext cx="3025021" cy="402652"/>
          </a:xfrm>
          <a:prstGeom prst="rect">
            <a:avLst/>
          </a:prstGeom>
        </p:spPr>
        <p:txBody>
          <a:bodyPr lIns="91417" tIns="45707" rIns="91417" bIns="45707"/>
          <a:lstStyle/>
          <a:p>
            <a:pPr>
              <a:defRPr/>
            </a:pPr>
            <a:fld id="{54EE9ED3-F39B-4F1C-85C1-ED84A7B53AE2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72120" y="301680"/>
            <a:ext cx="1209960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9" r:id="rId13"/>
  </p:sldLayoutIdLst>
  <p:transition spd="med">
    <p:fade/>
  </p:transition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9" Type="http://schemas.openxmlformats.org/officeDocument/2006/relationships/diagramQuickStyle" Target="../diagrams/quickStyle9.xml"/><Relationship Id="rId21" Type="http://schemas.microsoft.com/office/2007/relationships/diagramDrawing" Target="../diagrams/drawing5.xml"/><Relationship Id="rId34" Type="http://schemas.openxmlformats.org/officeDocument/2006/relationships/diagramQuickStyle" Target="../diagrams/quickStyle8.xml"/><Relationship Id="rId42" Type="http://schemas.openxmlformats.org/officeDocument/2006/relationships/diagramData" Target="../diagrams/data10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9" Type="http://schemas.openxmlformats.org/officeDocument/2006/relationships/diagramQuickStyle" Target="../diagrams/quickStyle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32" Type="http://schemas.openxmlformats.org/officeDocument/2006/relationships/diagramData" Target="../diagrams/data8.xml"/><Relationship Id="rId37" Type="http://schemas.openxmlformats.org/officeDocument/2006/relationships/diagramData" Target="../diagrams/data9.xml"/><Relationship Id="rId40" Type="http://schemas.openxmlformats.org/officeDocument/2006/relationships/diagramColors" Target="../diagrams/colors9.xml"/><Relationship Id="rId45" Type="http://schemas.openxmlformats.org/officeDocument/2006/relationships/diagramColors" Target="../diagrams/colors10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36" Type="http://schemas.microsoft.com/office/2007/relationships/diagramDrawing" Target="../diagrams/drawing8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4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Relationship Id="rId35" Type="http://schemas.openxmlformats.org/officeDocument/2006/relationships/diagramColors" Target="../diagrams/colors8.xml"/><Relationship Id="rId43" Type="http://schemas.openxmlformats.org/officeDocument/2006/relationships/diagramLayout" Target="../diagrams/layout10.xml"/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33" Type="http://schemas.openxmlformats.org/officeDocument/2006/relationships/diagramLayout" Target="../diagrams/layout8.xml"/><Relationship Id="rId38" Type="http://schemas.openxmlformats.org/officeDocument/2006/relationships/diagramLayout" Target="../diagrams/layout9.xml"/><Relationship Id="rId46" Type="http://schemas.microsoft.com/office/2007/relationships/diagramDrawing" Target="../diagrams/drawing10.xml"/><Relationship Id="rId20" Type="http://schemas.openxmlformats.org/officeDocument/2006/relationships/diagramColors" Target="../diagrams/colors5.xml"/><Relationship Id="rId41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D8BA79-67F8-4280-23DB-10723BF08B7E}"/>
              </a:ext>
            </a:extLst>
          </p:cNvPr>
          <p:cNvSpPr txBox="1"/>
          <p:nvPr/>
        </p:nvSpPr>
        <p:spPr>
          <a:xfrm>
            <a:off x="379185" y="2773313"/>
            <a:ext cx="1268616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ШКОЛА КАДРОВОГО РЕЗЕРВА АО «ИЭМЗ «КУПОЛ».</a:t>
            </a:r>
          </a:p>
          <a:p>
            <a:pPr algn="ctr"/>
            <a:r>
              <a:rPr lang="ru-RU" sz="4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ОБУЧЕНИЕ И РАЗВИТИЕ</a:t>
            </a:r>
          </a:p>
          <a:p>
            <a:endParaRPr lang="ru-RU" sz="3600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ru-RU" sz="3600" spc="-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Номинация: </a:t>
            </a:r>
            <a:r>
              <a:rPr lang="ru-RU" sz="3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Адаптация, сопровождение и построение</a:t>
            </a:r>
            <a:endParaRPr lang="en-US" sz="3600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ru-RU" sz="3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карьерной траектории молодого специалиста,</a:t>
            </a:r>
            <a:endParaRPr lang="en-US" sz="3600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ru-RU" sz="3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том числе в рамках наставничества</a:t>
            </a:r>
            <a:endParaRPr lang="ru-RU" sz="36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370341" y="7343330"/>
            <a:ext cx="6074197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5605" y="7156509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21" y="325041"/>
            <a:ext cx="2223097" cy="22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431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313557" y="0"/>
            <a:ext cx="13130981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ОРГАНИЗАЦИЯ  РАБОТЫ  С РЕЗЕРВОМ РУКОВОДЯЩИХ КАДРОВ</a:t>
            </a:r>
          </a:p>
        </p:txBody>
      </p:sp>
      <p:sp>
        <p:nvSpPr>
          <p:cNvPr id="17" name="CustomShape 7"/>
          <p:cNvSpPr/>
          <p:nvPr/>
        </p:nvSpPr>
        <p:spPr>
          <a:xfrm>
            <a:off x="226242" y="878262"/>
            <a:ext cx="6253156" cy="61270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>
              <a:lnSpc>
                <a:spcPct val="100000"/>
              </a:lnSpc>
            </a:pPr>
            <a:r>
              <a:rPr lang="ru-RU" sz="21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РЕЗЕРВ  РУКОВОДЯЩИХ  КАДРОВ</a:t>
            </a:r>
            <a:endParaRPr lang="ru-RU" sz="2100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398370"/>
              </p:ext>
            </p:extLst>
          </p:nvPr>
        </p:nvGraphicFramePr>
        <p:xfrm>
          <a:off x="228789" y="1693193"/>
          <a:ext cx="6277344" cy="51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43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Наименование мероприятия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Оперативный</a:t>
                      </a: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резерв</a:t>
                      </a: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, чел. 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Перспективный резерв, чел.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ВСЕГО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Период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I </a:t>
                      </a: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полугодие 2024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I </a:t>
                      </a: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полугодие 2024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I </a:t>
                      </a: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полугодие 2024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Формирование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167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145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82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249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238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Стажировка в должности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34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7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41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6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Исполнение обязанностей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89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78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28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132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106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Тестирование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68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22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90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Теоретическое обучение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113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70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67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39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180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109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Назначение на должность</a:t>
                      </a:r>
                    </a:p>
                  </a:txBody>
                  <a:tcPr marL="0" marR="0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15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11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8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26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12</a:t>
                      </a: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989506225"/>
              </p:ext>
            </p:extLst>
          </p:nvPr>
        </p:nvGraphicFramePr>
        <p:xfrm>
          <a:off x="6479398" y="1691121"/>
          <a:ext cx="7125575" cy="281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CustomShape 7"/>
          <p:cNvSpPr/>
          <p:nvPr/>
        </p:nvSpPr>
        <p:spPr>
          <a:xfrm>
            <a:off x="6597108" y="890395"/>
            <a:ext cx="6605882" cy="5610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21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ОБУЧЕНИЕ РАБОТНИКОВ ИЗ СОСТАВА РЕЗЕРВА, чел.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10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7" name="Picture 3" descr="U:\UserWorks\010\Документы управления 010\Гольденберг М.И\Проект Школа кадрового резерва\Материалы для лендинга\Семина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07" y="5272209"/>
            <a:ext cx="2412000" cy="1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UserWorks\010\Документы управления 010\Гольденберг М.И\Проект Школа кадрового резерва\Материалы для лендинга\Управленческие симуляц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48" y="4362463"/>
            <a:ext cx="4122817" cy="25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UserWorks\010\Документы управления 010\Гольденберг М.И\Проект Школа кадрового резерва\Материалы для лендинга\Мастер-класс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07" y="3565401"/>
            <a:ext cx="2412000" cy="15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72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4"/>
          <p:cNvSpPr/>
          <p:nvPr/>
        </p:nvSpPr>
        <p:spPr>
          <a:xfrm>
            <a:off x="228786" y="0"/>
            <a:ext cx="13215751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МЕРОПРИЯТИЯ ПО КОМПЛЕКСНОЙ ОЦЕНКЕ ПЕРСОНАЛА</a:t>
            </a:r>
            <a:endParaRPr lang="ru-RU" sz="3600" b="1" spc="-1" dirty="0">
              <a:solidFill>
                <a:srgbClr val="005BAA"/>
              </a:solidFill>
              <a:latin typeface="Arial Narrow" pitchFamily="34" charset="0"/>
            </a:endParaRPr>
          </a:p>
        </p:txBody>
      </p:sp>
      <p:grpSp>
        <p:nvGrpSpPr>
          <p:cNvPr id="507" name="Group 6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sp>
        <p:nvSpPr>
          <p:cNvPr id="509" name="CustomShape 7"/>
          <p:cNvSpPr/>
          <p:nvPr/>
        </p:nvSpPr>
        <p:spPr>
          <a:xfrm>
            <a:off x="7184360" y="780985"/>
            <a:ext cx="6018629" cy="936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АТТЕСТАЦИЯ ПЕРСОНАЛА</a:t>
            </a:r>
            <a:b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</a:b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01.01.2023-01.01.2024</a:t>
            </a:r>
          </a:p>
        </p:txBody>
      </p:sp>
      <p:grpSp>
        <p:nvGrpSpPr>
          <p:cNvPr id="520" name="Group 18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grpSp>
        <p:nvGrpSpPr>
          <p:cNvPr id="526" name="Group 24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sp>
        <p:nvSpPr>
          <p:cNvPr id="531" name="CustomShape 29"/>
          <p:cNvSpPr/>
          <p:nvPr/>
        </p:nvSpPr>
        <p:spPr>
          <a:xfrm rot="5400000">
            <a:off x="3778536" y="-330932"/>
            <a:ext cx="594000" cy="5075685"/>
          </a:xfrm>
          <a:prstGeom prst="rect">
            <a:avLst/>
          </a:prstGeom>
          <a:solidFill>
            <a:srgbClr val="F8CBAD"/>
          </a:solidFill>
          <a:ln>
            <a:solidFill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  <a:effectLst/>
        </p:spPr>
        <p:style>
          <a:lnRef idx="1">
            <a:srgbClr val="FFFFFF"/>
          </a:lnRef>
          <a:fillRef idx="0">
            <a:srgbClr val="FFFFFF"/>
          </a:fillRef>
          <a:effectRef idx="2">
            <a:srgbClr val="FFFFFF"/>
          </a:effectRef>
          <a:fontRef idx="minor"/>
        </p:style>
        <p:txBody>
          <a:bodyPr rot="-5400000" wrap="none" lIns="247680" tIns="123840" rIns="247680" bIns="123840" anchor="ctr"/>
          <a:lstStyle/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Экспертная </a:t>
            </a:r>
            <a:r>
              <a:rPr lang="ru-RU" sz="1600" b="1" spc="-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оценка по </a:t>
            </a: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  <a:cs typeface="Times New Roman" panose="02020603050405020304" pitchFamily="18" charset="0"/>
              </a:rPr>
              <a:t>компетенциям</a:t>
            </a:r>
          </a:p>
        </p:txBody>
      </p:sp>
      <p:sp>
        <p:nvSpPr>
          <p:cNvPr id="532" name="CustomShape 30"/>
          <p:cNvSpPr/>
          <p:nvPr/>
        </p:nvSpPr>
        <p:spPr>
          <a:xfrm>
            <a:off x="228784" y="1909910"/>
            <a:ext cx="1188000" cy="5940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4800" tIns="42120" rIns="45720" bIns="41760" anchor="ctr"/>
          <a:lstStyle/>
          <a:p>
            <a:pPr algn="ctr">
              <a:lnSpc>
                <a:spcPct val="90000"/>
              </a:lnSpc>
              <a:spcAft>
                <a:spcPts val="720"/>
              </a:spcAft>
            </a:pPr>
            <a:r>
              <a:rPr lang="ru-RU" sz="2000" b="1" spc="-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16 </a:t>
            </a:r>
            <a:r>
              <a:rPr lang="ru-RU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чел.</a:t>
            </a:r>
            <a:endParaRPr lang="ru-RU" sz="2000" b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533" name="Group 31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sp>
        <p:nvSpPr>
          <p:cNvPr id="536" name="CustomShape 34"/>
          <p:cNvSpPr/>
          <p:nvPr/>
        </p:nvSpPr>
        <p:spPr>
          <a:xfrm>
            <a:off x="228784" y="2728391"/>
            <a:ext cx="1188000" cy="5940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4800" tIns="42120" rIns="45720" bIns="41760" anchor="ctr"/>
          <a:lstStyle/>
          <a:p>
            <a:pPr algn="ctr">
              <a:lnSpc>
                <a:spcPct val="90000"/>
              </a:lnSpc>
              <a:spcAft>
                <a:spcPts val="720"/>
              </a:spcAft>
            </a:pPr>
            <a:r>
              <a:rPr lang="ru-RU" sz="2000" b="1" spc="-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584 </a:t>
            </a:r>
            <a:r>
              <a:rPr lang="ru-RU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чел.</a:t>
            </a:r>
            <a:endParaRPr lang="ru-RU" sz="2000" b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37" name="CustomShape 35"/>
          <p:cNvSpPr/>
          <p:nvPr/>
        </p:nvSpPr>
        <p:spPr>
          <a:xfrm rot="5400000">
            <a:off x="3778535" y="1306028"/>
            <a:ext cx="594000" cy="5075685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  <a:effectLst/>
        </p:spPr>
        <p:style>
          <a:lnRef idx="1">
            <a:srgbClr val="FFFFFF"/>
          </a:lnRef>
          <a:fillRef idx="0">
            <a:srgbClr val="FFFFFF"/>
          </a:fillRef>
          <a:effectRef idx="2">
            <a:srgbClr val="FFFFFF"/>
          </a:effectRef>
          <a:fontRef idx="minor"/>
        </p:style>
        <p:txBody>
          <a:bodyPr rot="-5400000" wrap="none" lIns="247680" tIns="123840" rIns="247680" bIns="123840" anchor="ctr"/>
          <a:lstStyle/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Психологическое тестирование (CPI)</a:t>
            </a:r>
            <a:endParaRPr lang="ru-RU" sz="1600" spc="-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38" name="CustomShape 36"/>
          <p:cNvSpPr/>
          <p:nvPr/>
        </p:nvSpPr>
        <p:spPr>
          <a:xfrm>
            <a:off x="228785" y="3546872"/>
            <a:ext cx="1188000" cy="594000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4800" tIns="42120" rIns="45720" bIns="41760" anchor="ctr"/>
          <a:lstStyle/>
          <a:p>
            <a:pPr algn="ctr">
              <a:lnSpc>
                <a:spcPct val="90000"/>
              </a:lnSpc>
              <a:spcAft>
                <a:spcPts val="720"/>
              </a:spcAft>
            </a:pPr>
            <a:r>
              <a:rPr lang="ru-RU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264 чел.</a:t>
            </a:r>
          </a:p>
        </p:txBody>
      </p:sp>
      <p:grpSp>
        <p:nvGrpSpPr>
          <p:cNvPr id="539" name="Group 37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sp>
        <p:nvSpPr>
          <p:cNvPr id="541" name="CustomShape 39"/>
          <p:cNvSpPr/>
          <p:nvPr/>
        </p:nvSpPr>
        <p:spPr>
          <a:xfrm rot="5400000">
            <a:off x="3778535" y="2124508"/>
            <a:ext cx="594000" cy="5075685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  <a:effectLst/>
        </p:spPr>
        <p:style>
          <a:lnRef idx="1">
            <a:srgbClr val="FFFFFF"/>
          </a:lnRef>
          <a:fillRef idx="0">
            <a:srgbClr val="FFFFFF"/>
          </a:fillRef>
          <a:effectRef idx="2">
            <a:srgbClr val="FFFFFF"/>
          </a:effectRef>
          <a:fontRef idx="minor"/>
        </p:style>
        <p:txBody>
          <a:bodyPr rot="-5400000" wrap="none" lIns="247680" tIns="123840" rIns="247680" bIns="123840" anchor="ctr"/>
          <a:lstStyle/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Индивидуальные консультации</a:t>
            </a:r>
            <a:endParaRPr lang="ru-RU" sz="1600" spc="-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42" name="CustomShape 40"/>
          <p:cNvSpPr/>
          <p:nvPr/>
        </p:nvSpPr>
        <p:spPr>
          <a:xfrm>
            <a:off x="228784" y="4365352"/>
            <a:ext cx="1188000" cy="5940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4800" tIns="42120" rIns="45720" bIns="41760" anchor="ctr"/>
          <a:lstStyle/>
          <a:p>
            <a:pPr algn="ctr">
              <a:lnSpc>
                <a:spcPct val="90000"/>
              </a:lnSpc>
              <a:spcAft>
                <a:spcPts val="720"/>
              </a:spcAft>
            </a:pPr>
            <a:r>
              <a:rPr lang="ru-RU" sz="2000" b="1" spc="-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264 </a:t>
            </a:r>
            <a:r>
              <a:rPr lang="ru-RU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чел.</a:t>
            </a:r>
            <a:endParaRPr lang="ru-RU" sz="2000" b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43" name="CustomShape 41"/>
          <p:cNvSpPr/>
          <p:nvPr/>
        </p:nvSpPr>
        <p:spPr>
          <a:xfrm rot="5400000">
            <a:off x="3778536" y="2942990"/>
            <a:ext cx="594000" cy="5075685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solidFill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  <a:effectLst/>
        </p:spPr>
        <p:style>
          <a:lnRef idx="1">
            <a:srgbClr val="FFFFFF"/>
          </a:lnRef>
          <a:fillRef idx="0">
            <a:srgbClr val="FFFFFF"/>
          </a:fillRef>
          <a:effectRef idx="2">
            <a:srgbClr val="FFFFFF"/>
          </a:effectRef>
          <a:fontRef idx="minor"/>
        </p:style>
        <p:txBody>
          <a:bodyPr rot="-5400000" wrap="none" lIns="247680" tIns="123840" rIns="247680" bIns="123840" anchor="ctr"/>
          <a:lstStyle/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Деловые игры, тренинги</a:t>
            </a:r>
            <a:endParaRPr lang="ru-RU" sz="1600" spc="-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44" name="CustomShape 42"/>
          <p:cNvSpPr/>
          <p:nvPr/>
        </p:nvSpPr>
        <p:spPr>
          <a:xfrm>
            <a:off x="228784" y="5183832"/>
            <a:ext cx="1188000" cy="594000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4800" tIns="42120" rIns="45720" bIns="41760" anchor="ctr"/>
          <a:lstStyle/>
          <a:p>
            <a:pPr algn="ctr">
              <a:lnSpc>
                <a:spcPct val="90000"/>
              </a:lnSpc>
              <a:spcAft>
                <a:spcPts val="720"/>
              </a:spcAft>
            </a:pPr>
            <a:r>
              <a:rPr lang="ru-RU" sz="2000" b="1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DejaVu Sans" panose="020B0603030804020204"/>
              </a:rPr>
              <a:t>1115 чел.</a:t>
            </a:r>
          </a:p>
        </p:txBody>
      </p:sp>
      <p:grpSp>
        <p:nvGrpSpPr>
          <p:cNvPr id="545" name="Group 43"/>
          <p:cNvGrpSpPr/>
          <p:nvPr/>
        </p:nvGrpSpPr>
        <p:grpSpPr>
          <a:xfrm>
            <a:off x="0" y="0"/>
            <a:ext cx="52931" cy="52933"/>
            <a:chOff x="0" y="0"/>
            <a:chExt cx="36000" cy="36000"/>
          </a:xfrm>
        </p:grpSpPr>
      </p:grpSp>
      <p:sp>
        <p:nvSpPr>
          <p:cNvPr id="48" name="CustomShape 45"/>
          <p:cNvSpPr/>
          <p:nvPr/>
        </p:nvSpPr>
        <p:spPr>
          <a:xfrm rot="5400000">
            <a:off x="3778535" y="487548"/>
            <a:ext cx="594000" cy="5075685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  <a:effectLst/>
        </p:spPr>
        <p:style>
          <a:lnRef idx="1">
            <a:srgbClr val="FFFFFF"/>
          </a:lnRef>
          <a:fillRef idx="0">
            <a:srgbClr val="FFFFFF"/>
          </a:fillRef>
          <a:effectRef idx="2">
            <a:srgbClr val="FFFFFF"/>
          </a:effectRef>
          <a:fontRef idx="minor"/>
        </p:style>
        <p:txBody>
          <a:bodyPr rot="-5400000" wrap="none" lIns="364164" tIns="182082" rIns="364164" bIns="182082" anchor="ctr"/>
          <a:lstStyle/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Готовность работников к выполнению специальных задач, </a:t>
            </a:r>
          </a:p>
          <a:p>
            <a:pPr marL="0" lvl="1" algn="ctr">
              <a:lnSpc>
                <a:spcPct val="90000"/>
              </a:lnSpc>
              <a:spcAft>
                <a:spcPts val="265"/>
              </a:spcAft>
              <a:buClr>
                <a:srgbClr val="000000"/>
              </a:buClr>
            </a:pPr>
            <a:r>
              <a:rPr lang="ru-RU" sz="16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DejaVu Sans" panose="020B0603030804020204"/>
              </a:rPr>
              <a:t>тестирование по возвращению</a:t>
            </a:r>
          </a:p>
        </p:txBody>
      </p:sp>
      <p:sp>
        <p:nvSpPr>
          <p:cNvPr id="44" name="CustomShape 7"/>
          <p:cNvSpPr/>
          <p:nvPr/>
        </p:nvSpPr>
        <p:spPr>
          <a:xfrm>
            <a:off x="2480905" y="6266961"/>
            <a:ext cx="2233550" cy="5610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Всего: 2243 чел.</a:t>
            </a:r>
          </a:p>
        </p:txBody>
      </p:sp>
      <p:sp>
        <p:nvSpPr>
          <p:cNvPr id="47" name="CustomShape 7"/>
          <p:cNvSpPr/>
          <p:nvPr/>
        </p:nvSpPr>
        <p:spPr>
          <a:xfrm>
            <a:off x="9427408" y="6266961"/>
            <a:ext cx="2233550" cy="5610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Всего: 765 чел.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11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2178882549"/>
              </p:ext>
            </p:extLst>
          </p:nvPr>
        </p:nvGraphicFramePr>
        <p:xfrm>
          <a:off x="6836661" y="1716985"/>
          <a:ext cx="6848485" cy="469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6" name="CustomShape 5"/>
          <p:cNvSpPr/>
          <p:nvPr/>
        </p:nvSpPr>
        <p:spPr>
          <a:xfrm>
            <a:off x="228787" y="780986"/>
            <a:ext cx="6705207" cy="936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ОЦЕНКА ДЕЛОВЫХ</a:t>
            </a:r>
            <a:r>
              <a:rPr lang="ru-RU" sz="2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, ЛИЧНОСТНЫХ, </a:t>
            </a: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УПРАВЛЕНЧЕСКИХ </a:t>
            </a:r>
            <a:r>
              <a:rPr lang="ru-RU" sz="2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КАЧЕСТВ 01.01.2023-01.01.2024</a:t>
            </a:r>
            <a:endParaRPr lang="ru-RU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58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/>
          <p:nvPr/>
        </p:nvSpPr>
        <p:spPr bwMode="auto">
          <a:xfrm>
            <a:off x="348969" y="0"/>
            <a:ext cx="12944779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РЕЗУЛЬТАТЫ ВНЕДРЕНИЯ ПРОЕКТА (2023 – </a:t>
            </a:r>
            <a:r>
              <a:rPr lang="en-US" sz="3600" b="1" spc="-1" dirty="0">
                <a:solidFill>
                  <a:srgbClr val="005BAA"/>
                </a:solidFill>
                <a:latin typeface="Arial Narrow" pitchFamily="34" charset="0"/>
              </a:rPr>
              <a:t>I</a:t>
            </a:r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 полугодие 2024)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12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11590724"/>
              </p:ext>
            </p:extLst>
          </p:nvPr>
        </p:nvGraphicFramePr>
        <p:xfrm>
          <a:off x="4795760" y="4865563"/>
          <a:ext cx="3959999" cy="231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CustomShape 7"/>
          <p:cNvSpPr/>
          <p:nvPr/>
        </p:nvSpPr>
        <p:spPr>
          <a:xfrm>
            <a:off x="4795759" y="3965563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Руководители АО «ИЭМЗ «Купол» </a:t>
            </a:r>
          </a:p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пенсионного и </a:t>
            </a:r>
            <a:r>
              <a:rPr lang="ru-RU" sz="1600" b="1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предпенсионного</a:t>
            </a:r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 возраста</a:t>
            </a:r>
          </a:p>
          <a:p>
            <a:pPr algn="ctr"/>
            <a:r>
              <a:rPr lang="ru-RU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(124 </a:t>
            </a:r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чел.)</a:t>
            </a:r>
            <a:endParaRPr lang="ru-RU" sz="20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624835387"/>
              </p:ext>
            </p:extLst>
          </p:nvPr>
        </p:nvGraphicFramePr>
        <p:xfrm>
          <a:off x="9242549" y="4865564"/>
          <a:ext cx="3959999" cy="237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CustomShape 7"/>
          <p:cNvSpPr/>
          <p:nvPr/>
        </p:nvSpPr>
        <p:spPr>
          <a:xfrm>
            <a:off x="9242549" y="3965563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Рабочие, </a:t>
            </a:r>
            <a:r>
              <a:rPr lang="ru-RU" sz="1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назначенные</a:t>
            </a:r>
          </a:p>
          <a:p>
            <a:pPr algn="ctr"/>
            <a:r>
              <a:rPr lang="ru-RU" sz="1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на </a:t>
            </a:r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руководящую должность</a:t>
            </a:r>
          </a:p>
          <a:p>
            <a:pPr algn="ctr"/>
            <a:r>
              <a:rPr lang="ru-RU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(471 </a:t>
            </a:r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чел.)</a:t>
            </a:r>
            <a:endParaRPr lang="ru-RU" sz="20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107088423"/>
              </p:ext>
            </p:extLst>
          </p:nvPr>
        </p:nvGraphicFramePr>
        <p:xfrm>
          <a:off x="355546" y="1827934"/>
          <a:ext cx="395342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CustomShape 7"/>
          <p:cNvSpPr/>
          <p:nvPr/>
        </p:nvSpPr>
        <p:spPr>
          <a:xfrm>
            <a:off x="348970" y="927934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Работники прошедшие аттестацию</a:t>
            </a:r>
          </a:p>
          <a:p>
            <a:pPr algn="ctr"/>
            <a:r>
              <a:rPr lang="ru-RU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(765 </a:t>
            </a:r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чел</a:t>
            </a:r>
            <a:r>
              <a:rPr lang="ru-RU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.</a:t>
            </a:r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)</a:t>
            </a:r>
            <a:endParaRPr lang="ru-RU" sz="20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929003523"/>
              </p:ext>
            </p:extLst>
          </p:nvPr>
        </p:nvGraphicFramePr>
        <p:xfrm>
          <a:off x="4850061" y="1678258"/>
          <a:ext cx="3886010" cy="246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CustomShape 7"/>
          <p:cNvSpPr/>
          <p:nvPr/>
        </p:nvSpPr>
        <p:spPr>
          <a:xfrm>
            <a:off x="4795760" y="927934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Поданные и внедренные рационализаторские и </a:t>
            </a:r>
            <a:r>
              <a:rPr lang="ru-RU" sz="1600" b="1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кайдзен</a:t>
            </a:r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 предложения</a:t>
            </a:r>
          </a:p>
          <a:p>
            <a:pPr algn="ctr"/>
            <a:r>
              <a:rPr lang="ru-RU" sz="2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(1446 </a:t>
            </a:r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чел.)</a:t>
            </a:r>
            <a:endParaRPr lang="ru-RU" sz="20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447613603"/>
              </p:ext>
            </p:extLst>
          </p:nvPr>
        </p:nvGraphicFramePr>
        <p:xfrm>
          <a:off x="9242549" y="1827934"/>
          <a:ext cx="3960000" cy="2137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6" name="CustomShape 7"/>
          <p:cNvSpPr/>
          <p:nvPr/>
        </p:nvSpPr>
        <p:spPr>
          <a:xfrm>
            <a:off x="9242549" y="927934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Количество мероприятий для молодых работников</a:t>
            </a: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498120100"/>
              </p:ext>
            </p:extLst>
          </p:nvPr>
        </p:nvGraphicFramePr>
        <p:xfrm>
          <a:off x="348970" y="4865562"/>
          <a:ext cx="3959999" cy="229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0" name="CustomShape 7"/>
          <p:cNvSpPr/>
          <p:nvPr/>
        </p:nvSpPr>
        <p:spPr>
          <a:xfrm>
            <a:off x="348970" y="3965563"/>
            <a:ext cx="3960000" cy="900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9080" tIns="19080" rIns="19080" bIns="19080" anchor="ctr"/>
          <a:lstStyle/>
          <a:p>
            <a:pPr algn="ctr"/>
            <a:r>
              <a:rPr lang="ru-RU" sz="1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Работники, прошедшие </a:t>
            </a:r>
            <a:r>
              <a:rPr lang="ru-RU" sz="1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обучение</a:t>
            </a:r>
          </a:p>
          <a:p>
            <a:pPr algn="ctr"/>
            <a:r>
              <a:rPr lang="ru-RU" sz="2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Microsoft YaHei" panose="020B0503020204020204" charset="-122"/>
              </a:rPr>
              <a:t>(14 604 чел.)</a:t>
            </a:r>
            <a:endParaRPr lang="ru-RU" sz="20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Microsoft YaHei" panose="020B0503020204020204" charset="-122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7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с двумя усеченными противолежащими углами 7"/>
          <p:cNvSpPr/>
          <p:nvPr/>
        </p:nvSpPr>
        <p:spPr>
          <a:xfrm>
            <a:off x="9414857" y="1608188"/>
            <a:ext cx="1123835" cy="242527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2803" y="0"/>
            <a:ext cx="12185974" cy="1217050"/>
          </a:xfr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pPr algn="l" rtl="0"/>
            <a:r>
              <a:rPr lang="ru-RU" sz="3600" b="1" kern="1200" spc="-1" dirty="0">
                <a:solidFill>
                  <a:srgbClr val="005BAA"/>
                </a:solidFill>
                <a:latin typeface="Arial Narrow" pitchFamily="34" charset="0"/>
                <a:ea typeface="+mn-ea"/>
                <a:cs typeface="+mn-cs"/>
              </a:rPr>
              <a:t>ИНФОРМАЦИОННАЯ СИСТЕМА </a:t>
            </a:r>
            <a:br>
              <a:rPr lang="ru-RU" sz="3600" b="1" kern="1200" spc="-1" dirty="0">
                <a:solidFill>
                  <a:srgbClr val="005BAA"/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ru-RU" sz="3600" b="1" kern="1200" spc="-1" dirty="0">
                <a:solidFill>
                  <a:srgbClr val="005BAA"/>
                </a:solidFill>
                <a:latin typeface="Arial Narrow" pitchFamily="34" charset="0"/>
                <a:ea typeface="+mn-ea"/>
                <a:cs typeface="+mn-cs"/>
              </a:rPr>
              <a:t>«ШКОЛА КАДРОВОГО РЕЗЕРВА АО «ИЭМЗ «КУПОЛ»</a:t>
            </a:r>
          </a:p>
        </p:txBody>
      </p:sp>
      <p:sp>
        <p:nvSpPr>
          <p:cNvPr id="15" name="Прямоугольник с двумя усеченными противолежащими углами 35"/>
          <p:cNvSpPr/>
          <p:nvPr/>
        </p:nvSpPr>
        <p:spPr>
          <a:xfrm>
            <a:off x="11315101" y="1902721"/>
            <a:ext cx="1682916" cy="954107"/>
          </a:xfrm>
          <a:prstGeom prst="snip2DiagRect">
            <a:avLst>
              <a:gd name="adj1" fmla="val 3661"/>
              <a:gd name="adj2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усеченными противолежащими углами 33"/>
          <p:cNvSpPr/>
          <p:nvPr/>
        </p:nvSpPr>
        <p:spPr>
          <a:xfrm>
            <a:off x="11315101" y="3124743"/>
            <a:ext cx="1682916" cy="1005503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7226325" y="3124743"/>
            <a:ext cx="1296144" cy="759855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50" b="1" dirty="0"/>
              <a:t>Центр обработки данных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497374879"/>
              </p:ext>
            </p:extLst>
          </p:nvPr>
        </p:nvGraphicFramePr>
        <p:xfrm>
          <a:off x="4881356" y="1323318"/>
          <a:ext cx="1867816" cy="237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659547743"/>
              </p:ext>
            </p:extLst>
          </p:nvPr>
        </p:nvGraphicFramePr>
        <p:xfrm>
          <a:off x="3337893" y="1671028"/>
          <a:ext cx="1340643" cy="1310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418430" y="1597516"/>
            <a:ext cx="1120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ru-RU" dirty="0"/>
              <a:t>ПО «Персонал»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15101" y="3135762"/>
            <a:ext cx="168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Оценка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hard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компетенций: </a:t>
            </a:r>
          </a:p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Тестирование в рамках аттестации,  экспертная оценка проф. компетенций, прохождение обучающих курсов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15101" y="2020031"/>
            <a:ext cx="168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Оценка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soft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компетенций:</a:t>
            </a:r>
          </a:p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Тестирование, экспертная оценка, мониторинг социальной напряженности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</a:t>
            </a:r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747301221"/>
              </p:ext>
            </p:extLst>
          </p:nvPr>
        </p:nvGraphicFramePr>
        <p:xfrm>
          <a:off x="4881356" y="3834255"/>
          <a:ext cx="1645063" cy="138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522013232"/>
              </p:ext>
            </p:extLst>
          </p:nvPr>
        </p:nvGraphicFramePr>
        <p:xfrm>
          <a:off x="6807118" y="4428101"/>
          <a:ext cx="1931375" cy="2055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2599516100"/>
              </p:ext>
            </p:extLst>
          </p:nvPr>
        </p:nvGraphicFramePr>
        <p:xfrm>
          <a:off x="9449643" y="2014261"/>
          <a:ext cx="1528061" cy="110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098447412"/>
              </p:ext>
            </p:extLst>
          </p:nvPr>
        </p:nvGraphicFramePr>
        <p:xfrm>
          <a:off x="9191005" y="3235797"/>
          <a:ext cx="1843903" cy="1049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2834826041"/>
              </p:ext>
            </p:extLst>
          </p:nvPr>
        </p:nvGraphicFramePr>
        <p:xfrm>
          <a:off x="7108102" y="1866160"/>
          <a:ext cx="1746063" cy="741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14942545"/>
              </p:ext>
            </p:extLst>
          </p:nvPr>
        </p:nvGraphicFramePr>
        <p:xfrm>
          <a:off x="8976169" y="4618162"/>
          <a:ext cx="1964643" cy="177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sp>
        <p:nvSpPr>
          <p:cNvPr id="29" name="Прямоугольник с двумя усеченными противолежащими углами 45"/>
          <p:cNvSpPr/>
          <p:nvPr/>
        </p:nvSpPr>
        <p:spPr>
          <a:xfrm>
            <a:off x="3337893" y="3123110"/>
            <a:ext cx="1297757" cy="559911"/>
          </a:xfrm>
          <a:prstGeom prst="snip2DiagRect">
            <a:avLst>
              <a:gd name="adj1" fmla="val 3661"/>
              <a:gd name="adj2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усеченными противолежащими углами 46"/>
          <p:cNvSpPr/>
          <p:nvPr/>
        </p:nvSpPr>
        <p:spPr>
          <a:xfrm>
            <a:off x="3337893" y="3777748"/>
            <a:ext cx="1297757" cy="629969"/>
          </a:xfrm>
          <a:prstGeom prst="snip2DiagRect">
            <a:avLst>
              <a:gd name="adj1" fmla="val 3661"/>
              <a:gd name="adj2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с двумя усеченными противолежащими углами 47"/>
          <p:cNvSpPr/>
          <p:nvPr/>
        </p:nvSpPr>
        <p:spPr>
          <a:xfrm>
            <a:off x="4043468" y="5375087"/>
            <a:ext cx="1608187" cy="688915"/>
          </a:xfrm>
          <a:prstGeom prst="snip2DiagRect">
            <a:avLst>
              <a:gd name="adj1" fmla="val 3661"/>
              <a:gd name="adj2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057973" y="5365601"/>
            <a:ext cx="1593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Профиль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профессиональных</a:t>
            </a:r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и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универсальных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компетенций</a:t>
            </a:r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37893" y="3838817"/>
            <a:ext cx="1297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000" dirty="0">
                <a:latin typeface="Arial Narrow" pitchFamily="34" charset="0"/>
              </a:rPr>
              <a:t>Доступ к системе электронных библиотек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37892" y="3160305"/>
            <a:ext cx="1297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000" dirty="0">
                <a:latin typeface="Arial Narrow" pitchFamily="34" charset="0"/>
              </a:rPr>
              <a:t>База </a:t>
            </a:r>
            <a:r>
              <a:rPr lang="ru-RU" sz="1000" dirty="0" smtClean="0">
                <a:latin typeface="Arial Narrow" pitchFamily="34" charset="0"/>
              </a:rPr>
              <a:t>знаний</a:t>
            </a:r>
            <a:endParaRPr lang="en-US" sz="1000" dirty="0" smtClean="0">
              <a:latin typeface="Arial Narrow" pitchFamily="34" charset="0"/>
            </a:endParaRPr>
          </a:p>
          <a:p>
            <a:r>
              <a:rPr lang="ru-RU" sz="1000" dirty="0" smtClean="0">
                <a:latin typeface="Arial Narrow" pitchFamily="34" charset="0"/>
              </a:rPr>
              <a:t>на </a:t>
            </a:r>
            <a:r>
              <a:rPr lang="ru-RU" sz="1000" dirty="0">
                <a:latin typeface="Arial Narrow" pitchFamily="34" charset="0"/>
              </a:rPr>
              <a:t>сервере Общества</a:t>
            </a:r>
          </a:p>
        </p:txBody>
      </p:sp>
      <p:cxnSp>
        <p:nvCxnSpPr>
          <p:cNvPr id="35" name="Скругленная соединительная линия 34"/>
          <p:cNvCxnSpPr>
            <a:stCxn id="17" idx="0"/>
            <a:endCxn id="27" idx="2"/>
          </p:cNvCxnSpPr>
          <p:nvPr/>
        </p:nvCxnSpPr>
        <p:spPr>
          <a:xfrm rot="5400000" flipH="1" flipV="1">
            <a:off x="7669067" y="2812677"/>
            <a:ext cx="517397" cy="10673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stCxn id="17" idx="1"/>
            <a:endCxn id="18" idx="3"/>
          </p:cNvCxnSpPr>
          <p:nvPr/>
        </p:nvCxnSpPr>
        <p:spPr>
          <a:xfrm rot="16200000" flipV="1">
            <a:off x="6719825" y="2539704"/>
            <a:ext cx="725665" cy="666969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stCxn id="17" idx="2"/>
            <a:endCxn id="23" idx="3"/>
          </p:cNvCxnSpPr>
          <p:nvPr/>
        </p:nvCxnSpPr>
        <p:spPr>
          <a:xfrm rot="10800000" flipV="1">
            <a:off x="6526419" y="3504670"/>
            <a:ext cx="699906" cy="1023249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stCxn id="24" idx="0"/>
            <a:endCxn id="17" idx="4"/>
          </p:cNvCxnSpPr>
          <p:nvPr/>
        </p:nvCxnSpPr>
        <p:spPr>
          <a:xfrm rot="5400000" flipH="1" flipV="1">
            <a:off x="7551850" y="4105554"/>
            <a:ext cx="543503" cy="101592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кругленная соединительная линия 38"/>
          <p:cNvCxnSpPr>
            <a:stCxn id="17" idx="5"/>
            <a:endCxn id="28" idx="0"/>
          </p:cNvCxnSpPr>
          <p:nvPr/>
        </p:nvCxnSpPr>
        <p:spPr>
          <a:xfrm rot="16200000" flipH="1">
            <a:off x="8723150" y="3382822"/>
            <a:ext cx="844842" cy="1625837"/>
          </a:xfrm>
          <a:prstGeom prst="curvedConnector3">
            <a:avLst>
              <a:gd name="adj1" fmla="val 7231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>
            <a:stCxn id="17" idx="6"/>
            <a:endCxn id="26" idx="1"/>
          </p:cNvCxnSpPr>
          <p:nvPr/>
        </p:nvCxnSpPr>
        <p:spPr>
          <a:xfrm>
            <a:off x="8522469" y="3504671"/>
            <a:ext cx="668536" cy="255968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кругленная соединительная линия 40"/>
          <p:cNvCxnSpPr>
            <a:stCxn id="17" idx="7"/>
            <a:endCxn id="25" idx="1"/>
          </p:cNvCxnSpPr>
          <p:nvPr/>
        </p:nvCxnSpPr>
        <p:spPr>
          <a:xfrm rot="5400000" flipH="1" flipV="1">
            <a:off x="8557480" y="2343858"/>
            <a:ext cx="667336" cy="111699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кругленная соединительная линия 41"/>
          <p:cNvCxnSpPr>
            <a:stCxn id="18" idx="1"/>
            <a:endCxn id="19" idx="0"/>
          </p:cNvCxnSpPr>
          <p:nvPr/>
        </p:nvCxnSpPr>
        <p:spPr>
          <a:xfrm rot="10800000">
            <a:off x="4008214" y="1671028"/>
            <a:ext cx="873142" cy="839328"/>
          </a:xfrm>
          <a:prstGeom prst="curvedConnector4">
            <a:avLst>
              <a:gd name="adj1" fmla="val 11614"/>
              <a:gd name="adj2" fmla="val 12723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кругленная соединительная линия 42"/>
          <p:cNvCxnSpPr>
            <a:stCxn id="19" idx="1"/>
            <a:endCxn id="34" idx="1"/>
          </p:cNvCxnSpPr>
          <p:nvPr/>
        </p:nvCxnSpPr>
        <p:spPr>
          <a:xfrm rot="10800000" flipV="1">
            <a:off x="3337893" y="2326498"/>
            <a:ext cx="1" cy="1110806"/>
          </a:xfrm>
          <a:prstGeom prst="curvedConnector3">
            <a:avLst>
              <a:gd name="adj1" fmla="val 228601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кругленная соединительная линия 43"/>
          <p:cNvCxnSpPr>
            <a:stCxn id="19" idx="1"/>
            <a:endCxn id="30" idx="2"/>
          </p:cNvCxnSpPr>
          <p:nvPr/>
        </p:nvCxnSpPr>
        <p:spPr>
          <a:xfrm rot="10800000" flipV="1">
            <a:off x="3337893" y="2326497"/>
            <a:ext cx="12700" cy="1766235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кругленная соединительная линия 44"/>
          <p:cNvCxnSpPr>
            <a:stCxn id="23" idx="1"/>
            <a:endCxn id="32" idx="1"/>
          </p:cNvCxnSpPr>
          <p:nvPr/>
        </p:nvCxnSpPr>
        <p:spPr>
          <a:xfrm rot="10800000" flipV="1">
            <a:off x="4057974" y="4527920"/>
            <a:ext cx="823383" cy="1191624"/>
          </a:xfrm>
          <a:prstGeom prst="curvedConnector3">
            <a:avLst>
              <a:gd name="adj1" fmla="val 12776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>
            <a:stCxn id="31" idx="0"/>
            <a:endCxn id="24" idx="1"/>
          </p:cNvCxnSpPr>
          <p:nvPr/>
        </p:nvCxnSpPr>
        <p:spPr>
          <a:xfrm flipV="1">
            <a:off x="5651655" y="5455843"/>
            <a:ext cx="1155463" cy="263702"/>
          </a:xfrm>
          <a:prstGeom prst="curvedConnector3">
            <a:avLst>
              <a:gd name="adj1" fmla="val 5244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кругленная соединительная линия 46"/>
          <p:cNvCxnSpPr>
            <a:stCxn id="25" idx="3"/>
          </p:cNvCxnSpPr>
          <p:nvPr/>
        </p:nvCxnSpPr>
        <p:spPr>
          <a:xfrm flipH="1" flipV="1">
            <a:off x="9361597" y="2020031"/>
            <a:ext cx="1616107" cy="548654"/>
          </a:xfrm>
          <a:prstGeom prst="curvedConnector5">
            <a:avLst>
              <a:gd name="adj1" fmla="val 17937"/>
              <a:gd name="adj2" fmla="val 29100"/>
              <a:gd name="adj3" fmla="val 10602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кругленная соединительная линия 47"/>
          <p:cNvCxnSpPr>
            <a:cxnSpLocks/>
          </p:cNvCxnSpPr>
          <p:nvPr/>
        </p:nvCxnSpPr>
        <p:spPr>
          <a:xfrm rot="16200000" flipH="1">
            <a:off x="10787678" y="2977246"/>
            <a:ext cx="710487" cy="344360"/>
          </a:xfrm>
          <a:prstGeom prst="curvedConnector3">
            <a:avLst>
              <a:gd name="adj1" fmla="val 57961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кругленная соединительная линия 48"/>
          <p:cNvCxnSpPr>
            <a:cxnSpLocks/>
          </p:cNvCxnSpPr>
          <p:nvPr/>
        </p:nvCxnSpPr>
        <p:spPr>
          <a:xfrm flipV="1">
            <a:off x="11034908" y="3739810"/>
            <a:ext cx="290335" cy="144788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кругленная соединительная линия 49"/>
          <p:cNvCxnSpPr>
            <a:stCxn id="27" idx="3"/>
            <a:endCxn id="27" idx="0"/>
          </p:cNvCxnSpPr>
          <p:nvPr/>
        </p:nvCxnSpPr>
        <p:spPr>
          <a:xfrm flipH="1" flipV="1">
            <a:off x="7981133" y="1866160"/>
            <a:ext cx="873032" cy="370593"/>
          </a:xfrm>
          <a:prstGeom prst="curvedConnector4">
            <a:avLst>
              <a:gd name="adj1" fmla="val -26185"/>
              <a:gd name="adj2" fmla="val 156597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Текст 5"/>
          <p:cNvSpPr>
            <a:spLocks noGrp="1"/>
          </p:cNvSpPr>
          <p:nvPr>
            <p:ph type="body"/>
          </p:nvPr>
        </p:nvSpPr>
        <p:spPr>
          <a:xfrm>
            <a:off x="347858" y="6175430"/>
            <a:ext cx="12514282" cy="942187"/>
          </a:xfrm>
        </p:spPr>
        <p:txBody>
          <a:bodyPr/>
          <a:lstStyle/>
          <a:p>
            <a:r>
              <a:rPr lang="ru-RU" sz="1900" b="1" dirty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ВОЗМОЖНОСТЬ ТИРАЖИРОВАНИЯ ПРАКТИКИ: </a:t>
            </a:r>
          </a:p>
          <a:p>
            <a:r>
              <a:rPr lang="ru-RU" sz="1900" b="1" dirty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Унификация и цифровизация всех процессов «Школы кадрового резерва» позволяет использовать данную информационную систему на других промышленных предприятиях.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8FDEE8A0-C1B2-28DC-CF49-A80FDD43A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702585"/>
              </p:ext>
            </p:extLst>
          </p:nvPr>
        </p:nvGraphicFramePr>
        <p:xfrm>
          <a:off x="228788" y="1845557"/>
          <a:ext cx="3186698" cy="407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13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2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9"/>
          <p:cNvSpPr/>
          <p:nvPr/>
        </p:nvSpPr>
        <p:spPr bwMode="auto">
          <a:xfrm>
            <a:off x="372803" y="9246"/>
            <a:ext cx="13071734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ГАЗЕТЫ И ПЕЧАТНЫЕ ИЗДАНИЯ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14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86197" y="824836"/>
            <a:ext cx="10574161" cy="6139148"/>
            <a:chOff x="887028" y="1451812"/>
            <a:chExt cx="9169375" cy="532355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1612">
              <a:off x="1241723" y="3653562"/>
              <a:ext cx="6546850" cy="184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661" y="5303625"/>
              <a:ext cx="6530975" cy="982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30" y="1542275"/>
              <a:ext cx="4003213" cy="284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637" y="1503924"/>
              <a:ext cx="1958975" cy="5257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103" y="4006355"/>
              <a:ext cx="1074738" cy="2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205" y="3430374"/>
              <a:ext cx="1189038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Рисунок 9" descr="Вырезка экрана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487" y="4947007"/>
              <a:ext cx="3856916" cy="1704219"/>
            </a:xfrm>
            <a:prstGeom prst="rect">
              <a:avLst/>
            </a:prstGeom>
          </p:spPr>
        </p:pic>
        <p:pic>
          <p:nvPicPr>
            <p:cNvPr id="3087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770197" y="5019114"/>
              <a:ext cx="2346994" cy="438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30" y="4053081"/>
              <a:ext cx="3628119" cy="272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9" name="Picture 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468" y="6176053"/>
              <a:ext cx="1806923" cy="59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28" y="4652119"/>
              <a:ext cx="3615332" cy="1523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8" name="Picture 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722" y="1451812"/>
              <a:ext cx="5297679" cy="137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7195"/>
            <a:stretch/>
          </p:blipFill>
          <p:spPr bwMode="auto">
            <a:xfrm>
              <a:off x="4640675" y="2001345"/>
              <a:ext cx="5415727" cy="301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261" y="4600679"/>
              <a:ext cx="1878142" cy="2174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0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149" y="4770225"/>
              <a:ext cx="1684338" cy="2005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676" y="1552059"/>
              <a:ext cx="1452342" cy="89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10250661" y="159150"/>
            <a:ext cx="3049860" cy="615553"/>
          </a:xfrm>
        </p:spPr>
        <p:txBody>
          <a:bodyPr wrap="square">
            <a:spAutoFit/>
          </a:bodyPr>
          <a:lstStyle/>
          <a:p>
            <a:pPr algn="ctr"/>
            <a:r>
              <a:rPr lang="ru-RU" sz="2000" b="1" kern="1200" spc="-20" dirty="0">
                <a:solidFill>
                  <a:srgbClr val="005BAA"/>
                </a:solidFill>
                <a:latin typeface="Arial Narrow" pitchFamily="34" charset="0"/>
                <a:ea typeface="Cambria Math" pitchFamily="18" charset="0"/>
                <a:cs typeface="Tahoma" pitchFamily="34" charset="0"/>
              </a:rPr>
              <a:t>Продвижение </a:t>
            </a:r>
            <a:r>
              <a:rPr lang="ru-RU" sz="2000" b="1" kern="1200" spc="-20" dirty="0" smtClean="0">
                <a:solidFill>
                  <a:srgbClr val="005BAA"/>
                </a:solidFill>
                <a:latin typeface="Arial Narrow" pitchFamily="34" charset="0"/>
                <a:ea typeface="Cambria Math" pitchFamily="18" charset="0"/>
                <a:cs typeface="Tahoma" pitchFamily="34" charset="0"/>
              </a:rPr>
              <a:t>предприятия</a:t>
            </a:r>
            <a:br>
              <a:rPr lang="ru-RU" sz="2000" b="1" kern="1200" spc="-20" dirty="0" smtClean="0">
                <a:solidFill>
                  <a:srgbClr val="005BAA"/>
                </a:solidFill>
                <a:latin typeface="Arial Narrow" pitchFamily="34" charset="0"/>
                <a:ea typeface="Cambria Math" pitchFamily="18" charset="0"/>
                <a:cs typeface="Tahoma" pitchFamily="34" charset="0"/>
              </a:rPr>
            </a:br>
            <a:r>
              <a:rPr lang="ru-RU" sz="2000" b="1" kern="1200" spc="-20" dirty="0" smtClean="0">
                <a:solidFill>
                  <a:srgbClr val="005BAA"/>
                </a:solidFill>
                <a:latin typeface="Arial Narrow" pitchFamily="34" charset="0"/>
                <a:ea typeface="Cambria Math" pitchFamily="18" charset="0"/>
                <a:cs typeface="Tahoma" pitchFamily="34" charset="0"/>
              </a:rPr>
              <a:t>в </a:t>
            </a:r>
            <a:r>
              <a:rPr lang="ru-RU" sz="2000" b="1" kern="1200" spc="-20" dirty="0">
                <a:solidFill>
                  <a:srgbClr val="005BAA"/>
                </a:solidFill>
                <a:latin typeface="Arial Narrow" pitchFamily="34" charset="0"/>
                <a:ea typeface="Cambria Math" pitchFamily="18" charset="0"/>
                <a:cs typeface="Tahoma" pitchFamily="34" charset="0"/>
              </a:rPr>
              <a:t>социальных медиа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523" y="854410"/>
            <a:ext cx="1224136" cy="1224136"/>
          </a:xfrm>
          <a:prstGeom prst="round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888971" y="2003767"/>
            <a:ext cx="17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#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КуполМолодой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27120" r="6784" b="16404"/>
          <a:stretch/>
        </p:blipFill>
        <p:spPr>
          <a:xfrm>
            <a:off x="11147100" y="5451429"/>
            <a:ext cx="1256983" cy="1275603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544" y="3924500"/>
            <a:ext cx="1220094" cy="1220094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523" y="2373099"/>
            <a:ext cx="1224136" cy="1224136"/>
          </a:xfrm>
          <a:prstGeom prst="round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779165" y="355793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АО «ИЭМЗ «Купол»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7756" y="5068319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Подслушано «Купол»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373077" y="672703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Cambria Math" pitchFamily="18" charset="0"/>
                <a:cs typeface="Arial" pitchFamily="34" charset="0"/>
              </a:rPr>
              <a:t>Tholus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Cambria Math" pitchFamily="18" charset="0"/>
              <a:cs typeface="Arial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10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</a:t>
            </a:r>
            <a:endParaRPr lang="ru-RU" altLang="zh-CN" sz="15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21" idx="1"/>
          </p:cNvCxnSpPr>
          <p:nvPr/>
        </p:nvCxnSpPr>
        <p:spPr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690" y="901105"/>
            <a:ext cx="12446197" cy="5978558"/>
          </a:xfrm>
          <a:prstGeom prst="rect">
            <a:avLst/>
          </a:prstGeom>
          <a:noFill/>
        </p:spPr>
        <p:txBody>
          <a:bodyPr wrap="square" lIns="68417" tIns="34289" rIns="68417" bIns="34289" rtlCol="0">
            <a:spAutoFit/>
          </a:bodyPr>
          <a:lstStyle/>
          <a:p>
            <a:pPr algn="just"/>
            <a:r>
              <a:rPr lang="ru-RU" sz="2200" b="1" spc="-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ЦЕЛЬ ПРАКТИКИ:</a:t>
            </a:r>
          </a:p>
          <a:p>
            <a:pPr algn="just">
              <a:spcAft>
                <a:spcPts val="600"/>
              </a:spcAft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	</a:t>
            </a:r>
            <a:r>
              <a:rPr lang="ru-RU" sz="22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Создание </a:t>
            </a: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условий для адаптации, закрепления и построения карьеры на предприятии для наиболее квалифицированных перспективных молодых работников, поддержка научной, творческой и инженерно-технической активности молодежи, развитие потенциала молодых работников для использования его в интересах предприятия,  обеспечение предприятия высококвалифицированными кадрами всех уровней: от специалистов до руководителей высшего уровня, обладающих специализированными уникальными знаниями, перенявших опыт у наставников по организации наукоемкого производства</a:t>
            </a:r>
            <a:r>
              <a:rPr lang="ru-RU" sz="22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</a:t>
            </a:r>
          </a:p>
          <a:p>
            <a:pPr algn="just">
              <a:spcAft>
                <a:spcPts val="600"/>
              </a:spcAft>
              <a:tabLst>
                <a:tab pos="358775" algn="l"/>
              </a:tabLst>
            </a:pPr>
            <a:endParaRPr lang="ru-RU" sz="2200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just">
              <a:tabLst>
                <a:tab pos="358775" algn="l"/>
              </a:tabLst>
            </a:pPr>
            <a:r>
              <a:rPr lang="ru-RU" sz="2200" b="1" spc="-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ЗАДАЧИ ПРАКТИКИ:</a:t>
            </a:r>
          </a:p>
          <a:p>
            <a:pPr algn="just"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	Выстраивание комплексного подхода, совершенствование и </a:t>
            </a:r>
            <a:r>
              <a:rPr lang="ru-RU" sz="2200" b="1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цифровизация</a:t>
            </a: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в едином информационном поле, с использованием современных эффективных методик оценки и обучения следующих процессов: </a:t>
            </a:r>
          </a:p>
          <a:p>
            <a:pPr lvl="0" indent="-342900" algn="just">
              <a:buFont typeface="+mj-lt"/>
              <a:buAutoNum type="arabicPeriod"/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Адаптация вновь принятых работников в трудовых коллективах;</a:t>
            </a:r>
          </a:p>
          <a:p>
            <a:pPr lvl="0" indent="-342900" algn="just">
              <a:buFont typeface="+mj-lt"/>
              <a:buAutoNum type="arabicPeriod"/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Профессиональное и личностное развитие молодых работников предприятия;  </a:t>
            </a:r>
          </a:p>
          <a:p>
            <a:pPr lvl="0" indent="-342900" algn="just">
              <a:buFont typeface="+mj-lt"/>
              <a:buAutoNum type="arabicPeriod"/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Выявление и подготовка лидеров, поддержка инициатив молодежи; </a:t>
            </a:r>
          </a:p>
          <a:p>
            <a:pPr lvl="0" indent="-342900" algn="just">
              <a:buFont typeface="+mj-lt"/>
              <a:buAutoNum type="arabicPeriod"/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Выявление кандидатов в резерв руководящих кадров и на целевые должности и их подготовка.</a:t>
            </a:r>
          </a:p>
          <a:p>
            <a:pPr lvl="0" indent="-342900" algn="just">
              <a:buFont typeface="+mj-lt"/>
              <a:buAutoNum type="arabicPeriod"/>
              <a:tabLst>
                <a:tab pos="358775" algn="l"/>
              </a:tabLst>
            </a:pPr>
            <a:r>
              <a:rPr lang="ru-RU" sz="22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Подбор кандидатов и назначение на вакантные должности</a:t>
            </a:r>
            <a:r>
              <a:rPr lang="ru-RU" sz="22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</a:t>
            </a:r>
            <a:endParaRPr lang="ru-RU" sz="22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9171" y="0"/>
            <a:ext cx="12945366" cy="66305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ЦЕЛИ И ЗАДАЧИ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44590652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/>
          <p:cNvSpPr/>
          <p:nvPr/>
        </p:nvSpPr>
        <p:spPr bwMode="auto">
          <a:xfrm>
            <a:off x="457573" y="10474"/>
            <a:ext cx="12982138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АЛГОРИТМ РЕАЛИЗАЦИИ ПРАКТИКИ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№ 3 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543423"/>
              </p:ext>
            </p:extLst>
          </p:nvPr>
        </p:nvGraphicFramePr>
        <p:xfrm>
          <a:off x="457573" y="816706"/>
          <a:ext cx="551443" cy="6160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443"/>
              </a:tblGrid>
              <a:tr h="61603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Школа кадрового резерва АО «ИЭМЗ «Купол»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67467" y="816706"/>
            <a:ext cx="1368000" cy="7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Адаптация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267464" y="1893192"/>
            <a:ext cx="1368000" cy="198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Профес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сиональное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и личностное развитие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267465" y="4157678"/>
            <a:ext cx="1368000" cy="12028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Выявление лидеров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267465" y="5645023"/>
            <a:ext cx="1368000" cy="133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Работа с резервом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915908" y="816706"/>
            <a:ext cx="5606562" cy="7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200" dirty="0">
                <a:latin typeface="Arial Narrow" pitchFamily="34" charset="0"/>
              </a:rPr>
              <a:t>1 Стажировка</a:t>
            </a:r>
          </a:p>
          <a:p>
            <a:r>
              <a:rPr lang="ru-RU" sz="1200" dirty="0">
                <a:latin typeface="Arial Narrow" pitchFamily="34" charset="0"/>
              </a:rPr>
              <a:t>2 Школа молодого работника</a:t>
            </a:r>
          </a:p>
          <a:p>
            <a:r>
              <a:rPr lang="ru-RU" sz="1200" dirty="0">
                <a:latin typeface="Arial Narrow" pitchFamily="34" charset="0"/>
              </a:rPr>
              <a:t>3 Стимулирующие выплаты</a:t>
            </a:r>
          </a:p>
          <a:p>
            <a:r>
              <a:rPr lang="ru-RU" sz="1200" dirty="0">
                <a:latin typeface="Arial Narrow" pitchFamily="34" charset="0"/>
              </a:rPr>
              <a:t>4 Посвящение в молодые работники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2915908" y="1893192"/>
            <a:ext cx="5606562" cy="198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Научно-технические конференции и конкурсы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Конкурсы профессионального мастерства 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Мастер-классы, тренинги семинары 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Турниры по ораторскому искусству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Деловые и интеллектуальные игры 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Мероприятия по освоению технологий бережливого производства </a:t>
            </a:r>
            <a:r>
              <a:rPr lang="ru-RU" sz="1200" dirty="0" smtClean="0">
                <a:latin typeface="Arial Narrow" pitchFamily="34" charset="0"/>
                <a:cs typeface="Times New Roman" pitchFamily="18" charset="0"/>
              </a:rPr>
              <a:t>и рационализаторства</a:t>
            </a:r>
            <a:endParaRPr lang="ru-RU" sz="1200" dirty="0">
              <a:latin typeface="Arial Narrow" pitchFamily="34" charset="0"/>
              <a:cs typeface="Times New Roman" pitchFamily="18" charset="0"/>
            </a:endParaRP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Внутрикорпоративное обучение</a:t>
            </a: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Arial Narrow" pitchFamily="34" charset="0"/>
                <a:cs typeface="Times New Roman" pitchFamily="18" charset="0"/>
              </a:rPr>
              <a:t>Подготовка кадров высшей квалификации. Целевая аспирантура</a:t>
            </a:r>
            <a:endParaRPr lang="ru-RU" sz="1200" dirty="0">
              <a:latin typeface="Arial Narrow" pitchFamily="34" charset="0"/>
              <a:cs typeface="Times New Roman" pitchFamily="18" charset="0"/>
            </a:endParaRPr>
          </a:p>
          <a:p>
            <a:r>
              <a:rPr lang="ru-RU" sz="1200" dirty="0">
                <a:latin typeface="Arial Narrow" pitchFamily="34" charset="0"/>
                <a:cs typeface="Times New Roman" pitchFamily="18" charset="0"/>
              </a:rPr>
              <a:t>- Обмен опытом работы с молодыми работниками родственных предприятий </a:t>
            </a:r>
            <a:r>
              <a:rPr lang="ru-RU" sz="1200" dirty="0" smtClean="0">
                <a:latin typeface="Arial Narrow" pitchFamily="34" charset="0"/>
                <a:cs typeface="Times New Roman" pitchFamily="18" charset="0"/>
              </a:rPr>
              <a:t>Удмуртской Республики и АО ВКО «Алмаз-Антей»</a:t>
            </a:r>
            <a:endParaRPr lang="ru-RU" sz="1200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915908" y="4157678"/>
            <a:ext cx="5606562" cy="12028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200" dirty="0" smtClean="0">
                <a:latin typeface="Arial Narrow" pitchFamily="34" charset="0"/>
              </a:rPr>
              <a:t>- Совет молодежи</a:t>
            </a:r>
          </a:p>
          <a:p>
            <a:r>
              <a:rPr lang="ru-RU" sz="1200" dirty="0">
                <a:latin typeface="Arial Narrow" pitchFamily="34" charset="0"/>
              </a:rPr>
              <a:t>- Тематические клубы</a:t>
            </a:r>
            <a:endParaRPr lang="ru-RU" sz="1200" dirty="0" smtClean="0">
              <a:latin typeface="Arial Narrow" pitchFamily="34" charset="0"/>
            </a:endParaRPr>
          </a:p>
          <a:p>
            <a:r>
              <a:rPr lang="ru-RU" sz="1200" dirty="0" smtClean="0">
                <a:latin typeface="Arial Narrow" pitchFamily="34" charset="0"/>
              </a:rPr>
              <a:t>- </a:t>
            </a:r>
            <a:r>
              <a:rPr lang="ru-RU" sz="1200" dirty="0">
                <a:latin typeface="Arial Narrow" pitchFamily="34" charset="0"/>
              </a:rPr>
              <a:t>Обучающая смена актива «Поколение «</a:t>
            </a:r>
            <a:r>
              <a:rPr lang="en-US" sz="1200" dirty="0">
                <a:latin typeface="Arial Narrow" pitchFamily="34" charset="0"/>
              </a:rPr>
              <a:t>Next</a:t>
            </a:r>
            <a:r>
              <a:rPr lang="ru-RU" sz="1200" dirty="0" smtClean="0">
                <a:latin typeface="Arial Narrow" pitchFamily="34" charset="0"/>
              </a:rPr>
              <a:t>»</a:t>
            </a:r>
            <a:endParaRPr lang="ru-RU" sz="1200" dirty="0">
              <a:latin typeface="Arial Narrow" pitchFamily="34" charset="0"/>
            </a:endParaRPr>
          </a:p>
          <a:p>
            <a:r>
              <a:rPr lang="ru-RU" sz="1200" dirty="0">
                <a:latin typeface="Arial Narrow" pitchFamily="34" charset="0"/>
              </a:rPr>
              <a:t>- Молодежные творческие группы</a:t>
            </a:r>
          </a:p>
          <a:p>
            <a:r>
              <a:rPr lang="ru-RU" sz="1200" dirty="0" smtClean="0">
                <a:latin typeface="Arial Narrow" pitchFamily="34" charset="0"/>
              </a:rPr>
              <a:t>- Программа </a:t>
            </a:r>
            <a:r>
              <a:rPr lang="ru-RU" sz="1200" dirty="0">
                <a:latin typeface="Arial Narrow" pitchFamily="34" charset="0"/>
              </a:rPr>
              <a:t>выявления лидеров трудовых </a:t>
            </a:r>
            <a:r>
              <a:rPr lang="ru-RU" sz="1200" dirty="0" smtClean="0">
                <a:latin typeface="Arial Narrow" pitchFamily="34" charset="0"/>
              </a:rPr>
              <a:t>коллективов</a:t>
            </a:r>
          </a:p>
          <a:p>
            <a:r>
              <a:rPr lang="ru-RU" sz="1200" dirty="0" smtClean="0">
                <a:latin typeface="Arial Narrow" pitchFamily="34" charset="0"/>
              </a:rPr>
              <a:t>- Организация мероприятий для молодёжи Удмуртской Республики и АО ВКО «Алмаз-Антей»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2915908" y="5645023"/>
            <a:ext cx="5606562" cy="133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200" dirty="0">
                <a:latin typeface="Arial Narrow" pitchFamily="34" charset="0"/>
              </a:rPr>
              <a:t>1 Формирование резерва</a:t>
            </a:r>
          </a:p>
          <a:p>
            <a:r>
              <a:rPr lang="ru-RU" sz="1200" dirty="0">
                <a:latin typeface="Arial Narrow" pitchFamily="34" charset="0"/>
              </a:rPr>
              <a:t>2 Производственная подготовка:</a:t>
            </a:r>
          </a:p>
          <a:p>
            <a:r>
              <a:rPr lang="ru-RU" sz="1200" dirty="0">
                <a:latin typeface="Arial Narrow" pitchFamily="34" charset="0"/>
              </a:rPr>
              <a:t>- стажировка в должности</a:t>
            </a:r>
          </a:p>
          <a:p>
            <a:r>
              <a:rPr lang="ru-RU" sz="1200" dirty="0">
                <a:latin typeface="Arial Narrow" pitchFamily="34" charset="0"/>
              </a:rPr>
              <a:t>- исполнение обязанностей</a:t>
            </a:r>
          </a:p>
          <a:p>
            <a:r>
              <a:rPr lang="ru-RU" sz="1200" dirty="0">
                <a:latin typeface="Arial Narrow" pitchFamily="34" charset="0"/>
              </a:rPr>
              <a:t>3 Теоретическая подготовка:</a:t>
            </a:r>
          </a:p>
          <a:p>
            <a:r>
              <a:rPr lang="ru-RU" sz="1200" dirty="0">
                <a:latin typeface="Arial Narrow" pitchFamily="34" charset="0"/>
              </a:rPr>
              <a:t>- повышение уровня профессиональных знаний</a:t>
            </a:r>
          </a:p>
          <a:p>
            <a:r>
              <a:rPr lang="ru-RU" sz="1200" dirty="0">
                <a:latin typeface="Arial Narrow" pitchFamily="34" charset="0"/>
              </a:rPr>
              <a:t>- развитие управленческих компетенций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8976027" y="816706"/>
            <a:ext cx="1800000" cy="61603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600" dirty="0">
                <a:latin typeface="Arial Narrow" pitchFamily="34" charset="0"/>
              </a:rPr>
              <a:t>Комплексная оценка:</a:t>
            </a:r>
          </a:p>
          <a:p>
            <a:r>
              <a:rPr lang="ru-RU" sz="1600" dirty="0">
                <a:latin typeface="Arial Narrow" pitchFamily="34" charset="0"/>
              </a:rPr>
              <a:t>1 Аттестация по степени </a:t>
            </a:r>
            <a:r>
              <a:rPr lang="ru-RU" sz="1600" dirty="0" smtClean="0">
                <a:latin typeface="Arial Narrow" pitchFamily="34" charset="0"/>
              </a:rPr>
              <a:t>адаптации</a:t>
            </a:r>
            <a:br>
              <a:rPr lang="ru-RU" sz="1600" dirty="0" smtClean="0">
                <a:latin typeface="Arial Narrow" pitchFamily="34" charset="0"/>
              </a:rPr>
            </a:br>
            <a:endParaRPr lang="ru-RU" sz="1600" dirty="0">
              <a:latin typeface="Arial Narrow" pitchFamily="34" charset="0"/>
            </a:endParaRPr>
          </a:p>
          <a:p>
            <a:r>
              <a:rPr lang="ru-RU" sz="1600" dirty="0">
                <a:latin typeface="Arial Narrow" pitchFamily="34" charset="0"/>
              </a:rPr>
              <a:t>2 Аттестация на соответствие занимаемой </a:t>
            </a:r>
            <a:r>
              <a:rPr lang="ru-RU" sz="1600" dirty="0" smtClean="0">
                <a:latin typeface="Arial Narrow" pitchFamily="34" charset="0"/>
              </a:rPr>
              <a:t>должности</a:t>
            </a:r>
            <a:br>
              <a:rPr lang="ru-RU" sz="1600" dirty="0" smtClean="0">
                <a:latin typeface="Arial Narrow" pitchFamily="34" charset="0"/>
              </a:rPr>
            </a:br>
            <a:endParaRPr lang="ru-RU" sz="1600" dirty="0">
              <a:latin typeface="Arial Narrow" pitchFamily="34" charset="0"/>
            </a:endParaRPr>
          </a:p>
          <a:p>
            <a:r>
              <a:rPr lang="ru-RU" sz="1600" dirty="0">
                <a:latin typeface="Arial Narrow" pitchFamily="34" charset="0"/>
              </a:rPr>
              <a:t>3 Аттестация на повышение </a:t>
            </a:r>
            <a:r>
              <a:rPr lang="ru-RU" sz="1600" dirty="0" smtClean="0">
                <a:latin typeface="Arial Narrow" pitchFamily="34" charset="0"/>
              </a:rPr>
              <a:t>категории</a:t>
            </a:r>
            <a:br>
              <a:rPr lang="ru-RU" sz="1600" dirty="0" smtClean="0">
                <a:latin typeface="Arial Narrow" pitchFamily="34" charset="0"/>
              </a:rPr>
            </a:br>
            <a:endParaRPr lang="ru-RU" sz="1600" dirty="0">
              <a:latin typeface="Arial Narrow" pitchFamily="34" charset="0"/>
            </a:endParaRPr>
          </a:p>
          <a:p>
            <a:r>
              <a:rPr lang="ru-RU" sz="1600" dirty="0">
                <a:latin typeface="Arial Narrow" pitchFamily="34" charset="0"/>
              </a:rPr>
              <a:t>4 Оценка личностных и деловых качеств молодых работников (</a:t>
            </a:r>
            <a:r>
              <a:rPr lang="en-US" sz="1600" dirty="0">
                <a:latin typeface="Arial Narrow" pitchFamily="34" charset="0"/>
              </a:rPr>
              <a:t>CPI </a:t>
            </a:r>
            <a:r>
              <a:rPr lang="ru-RU" sz="1600" dirty="0">
                <a:latin typeface="Arial Narrow" pitchFamily="34" charset="0"/>
              </a:rPr>
              <a:t>– тестирование, </a:t>
            </a:r>
            <a:r>
              <a:rPr lang="ru-RU" sz="1600" dirty="0" err="1">
                <a:latin typeface="Arial Narrow" pitchFamily="34" charset="0"/>
              </a:rPr>
              <a:t>ассесмент</a:t>
            </a:r>
            <a:r>
              <a:rPr lang="ru-RU" sz="1600" dirty="0">
                <a:latin typeface="Arial Narrow" pitchFamily="34" charset="0"/>
              </a:rPr>
              <a:t>-тренинг</a:t>
            </a:r>
            <a:r>
              <a:rPr lang="ru-RU" sz="1600" dirty="0" smtClean="0">
                <a:latin typeface="Arial Narrow" pitchFamily="34" charset="0"/>
              </a:rPr>
              <a:t>)</a:t>
            </a:r>
            <a:br>
              <a:rPr lang="ru-RU" sz="1600" dirty="0" smtClean="0">
                <a:latin typeface="Arial Narrow" pitchFamily="34" charset="0"/>
              </a:rPr>
            </a:br>
            <a:endParaRPr lang="ru-RU" sz="1600" dirty="0">
              <a:latin typeface="Arial Narrow" pitchFamily="34" charset="0"/>
            </a:endParaRPr>
          </a:p>
          <a:p>
            <a:r>
              <a:rPr lang="ru-RU" sz="1600" dirty="0">
                <a:latin typeface="Arial Narrow" pitchFamily="34" charset="0"/>
              </a:rPr>
              <a:t>5 Экспертная оценка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1066715" y="816706"/>
            <a:ext cx="1800000" cy="61603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ru-RU" sz="1600" dirty="0">
                <a:latin typeface="Arial Narrow" pitchFamily="34" charset="0"/>
              </a:rPr>
              <a:t>Готовность работника к самостоятельной работе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Повышение категории (разряда)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Включение в резерв (целевой, перспективный, оперативный)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Присвоение званий, наград, назначение стипендий</a:t>
            </a:r>
          </a:p>
          <a:p>
            <a:r>
              <a:rPr lang="ru-RU" sz="1600" dirty="0">
                <a:latin typeface="Arial Narrow" pitchFamily="34" charset="0"/>
              </a:rPr>
              <a:t> </a:t>
            </a:r>
          </a:p>
          <a:p>
            <a:r>
              <a:rPr lang="ru-RU" sz="1600" dirty="0">
                <a:latin typeface="Arial Narrow" pitchFamily="34" charset="0"/>
              </a:rPr>
              <a:t>Назначение на руководящую должность</a:t>
            </a:r>
          </a:p>
        </p:txBody>
      </p:sp>
      <p:sp>
        <p:nvSpPr>
          <p:cNvPr id="99" name="Прямоугольный треугольник 98"/>
          <p:cNvSpPr/>
          <p:nvPr/>
        </p:nvSpPr>
        <p:spPr>
          <a:xfrm rot="13500000">
            <a:off x="912259" y="1075249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Двойная стрелка влево/вправо 108"/>
          <p:cNvSpPr/>
          <p:nvPr/>
        </p:nvSpPr>
        <p:spPr>
          <a:xfrm>
            <a:off x="8560178" y="4564715"/>
            <a:ext cx="367430" cy="479152"/>
          </a:xfrm>
          <a:prstGeom prst="leftRightArrow">
            <a:avLst>
              <a:gd name="adj1" fmla="val 55552"/>
              <a:gd name="adj2" fmla="val 4168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2</a:t>
            </a:r>
            <a:endParaRPr lang="ru-RU" altLang="zh-CN" sz="1500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41" idx="1"/>
          </p:cNvCxnSpPr>
          <p:nvPr/>
        </p:nvCxnSpPr>
        <p:spPr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5" name="Прямоугольный треугольник 44"/>
          <p:cNvSpPr/>
          <p:nvPr/>
        </p:nvSpPr>
        <p:spPr>
          <a:xfrm rot="13500000">
            <a:off x="912259" y="2745735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>
          <a:xfrm rot="13500000">
            <a:off x="912259" y="4621651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ый треугольник 46"/>
          <p:cNvSpPr/>
          <p:nvPr/>
        </p:nvSpPr>
        <p:spPr>
          <a:xfrm rot="13500000">
            <a:off x="912259" y="6173566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ый треугольник 47"/>
          <p:cNvSpPr/>
          <p:nvPr/>
        </p:nvSpPr>
        <p:spPr>
          <a:xfrm rot="13500000">
            <a:off x="2537017" y="1075249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ый треугольник 48"/>
          <p:cNvSpPr/>
          <p:nvPr/>
        </p:nvSpPr>
        <p:spPr>
          <a:xfrm rot="13500000">
            <a:off x="2537017" y="2745735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/>
          <p:cNvSpPr/>
          <p:nvPr/>
        </p:nvSpPr>
        <p:spPr>
          <a:xfrm rot="13500000">
            <a:off x="2537017" y="4621651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ый треугольник 50"/>
          <p:cNvSpPr/>
          <p:nvPr/>
        </p:nvSpPr>
        <p:spPr>
          <a:xfrm rot="13500000">
            <a:off x="2537017" y="6173566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ый треугольник 51"/>
          <p:cNvSpPr/>
          <p:nvPr/>
        </p:nvSpPr>
        <p:spPr>
          <a:xfrm rot="18900000">
            <a:off x="5581732" y="1519750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ый треугольник 52"/>
          <p:cNvSpPr/>
          <p:nvPr/>
        </p:nvSpPr>
        <p:spPr>
          <a:xfrm rot="18900000">
            <a:off x="5581732" y="3778720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ый треугольник 53"/>
          <p:cNvSpPr/>
          <p:nvPr/>
        </p:nvSpPr>
        <p:spPr>
          <a:xfrm rot="18900000">
            <a:off x="5581732" y="5275465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8560178" y="2643616"/>
            <a:ext cx="367430" cy="479152"/>
          </a:xfrm>
          <a:prstGeom prst="leftRightArrow">
            <a:avLst>
              <a:gd name="adj1" fmla="val 55552"/>
              <a:gd name="adj2" fmla="val 4168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войная стрелка влево/вправо 55"/>
          <p:cNvSpPr/>
          <p:nvPr/>
        </p:nvSpPr>
        <p:spPr>
          <a:xfrm>
            <a:off x="8560178" y="973130"/>
            <a:ext cx="367430" cy="479152"/>
          </a:xfrm>
          <a:prstGeom prst="leftRightArrow">
            <a:avLst>
              <a:gd name="adj1" fmla="val 55552"/>
              <a:gd name="adj2" fmla="val 4168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войная стрелка влево/вправо 56"/>
          <p:cNvSpPr/>
          <p:nvPr/>
        </p:nvSpPr>
        <p:spPr>
          <a:xfrm>
            <a:off x="8560178" y="6070417"/>
            <a:ext cx="367430" cy="479152"/>
          </a:xfrm>
          <a:prstGeom prst="leftRightArrow">
            <a:avLst>
              <a:gd name="adj1" fmla="val 55552"/>
              <a:gd name="adj2" fmla="val 4168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 rot="13500000">
            <a:off x="10682377" y="1075250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ый треугольник 60"/>
          <p:cNvSpPr/>
          <p:nvPr/>
        </p:nvSpPr>
        <p:spPr>
          <a:xfrm rot="13500000">
            <a:off x="10682377" y="2745736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 rot="13500000">
            <a:off x="10682377" y="4621652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ый треугольник 62"/>
          <p:cNvSpPr/>
          <p:nvPr/>
        </p:nvSpPr>
        <p:spPr>
          <a:xfrm rot="13500000">
            <a:off x="10682377" y="6173567"/>
            <a:ext cx="274914" cy="274914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228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CustomShape 7"/>
          <p:cNvSpPr/>
          <p:nvPr/>
        </p:nvSpPr>
        <p:spPr>
          <a:xfrm>
            <a:off x="9602589" y="1045120"/>
            <a:ext cx="3384376" cy="6027841"/>
          </a:xfrm>
          <a:prstGeom prst="rect">
            <a:avLst/>
          </a:prstGeom>
          <a:gradFill>
            <a:gsLst>
              <a:gs pos="100000">
                <a:srgbClr val="1965AB">
                  <a:alpha val="0"/>
                </a:srgbClr>
              </a:gs>
              <a:gs pos="30000">
                <a:srgbClr val="1965AB"/>
              </a:gs>
            </a:gsLst>
            <a:lin ang="5400000" scaled="0"/>
          </a:gradFill>
          <a:ln>
            <a:noFill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0" tIns="68810" rIns="0" bIns="68810"/>
          <a:lstStyle/>
          <a:p>
            <a:pPr algn="ctr">
              <a:lnSpc>
                <a:spcPct val="100000"/>
              </a:lnSpc>
            </a:pPr>
            <a:endParaRPr lang="en-US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endParaRPr lang="en-US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endParaRPr lang="en-US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endParaRPr lang="ru-RU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Общая</a:t>
            </a:r>
            <a:r>
              <a:rPr lang="en-US" sz="2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 </a:t>
            </a: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численность</a:t>
            </a:r>
            <a:endParaRPr lang="en-US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на </a:t>
            </a:r>
            <a:r>
              <a:rPr lang="ru-RU" sz="24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01.08.2024</a:t>
            </a:r>
            <a:endParaRPr lang="ru-RU" sz="2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YaHei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10 943 чел</a:t>
            </a:r>
            <a:r>
              <a:rPr lang="ru-RU" sz="36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 panose="020B0503020204020204" charset="-122"/>
              </a:rPr>
              <a:t>.</a:t>
            </a:r>
            <a:endParaRPr lang="ru-RU" sz="3600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460989"/>
              </p:ext>
            </p:extLst>
          </p:nvPr>
        </p:nvGraphicFramePr>
        <p:xfrm>
          <a:off x="169541" y="1333153"/>
          <a:ext cx="9073008" cy="4703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 bwMode="auto">
          <a:xfrm>
            <a:off x="889621" y="6229697"/>
            <a:ext cx="8641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*На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01.01.2021 численность молодых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работников до 30 лет (включительно)</a:t>
            </a:r>
          </a:p>
        </p:txBody>
      </p:sp>
      <p:sp>
        <p:nvSpPr>
          <p:cNvPr id="10" name="TextBox 9"/>
          <p:cNvSpPr/>
          <p:nvPr/>
        </p:nvSpPr>
        <p:spPr>
          <a:xfrm>
            <a:off x="457573" y="0"/>
            <a:ext cx="12986964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ДИНАМИКА ЧИСЛЕННОСТИ МОЛОДЫХ РАБОТНИКОВ (чел.)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75" y="1189137"/>
            <a:ext cx="1224136" cy="1224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649" y="3797042"/>
            <a:ext cx="3280316" cy="2265151"/>
          </a:xfrm>
          <a:prstGeom prst="rect">
            <a:avLst/>
          </a:prstGeom>
        </p:spPr>
      </p:pic>
      <p:sp>
        <p:nvSpPr>
          <p:cNvPr id="19" name="CustomShape 7"/>
          <p:cNvSpPr/>
          <p:nvPr/>
        </p:nvSpPr>
        <p:spPr bwMode="auto">
          <a:xfrm>
            <a:off x="9602589" y="6035090"/>
            <a:ext cx="3384375" cy="1066322"/>
          </a:xfrm>
          <a:prstGeom prst="rect">
            <a:avLst/>
          </a:prstGeom>
          <a:solidFill>
            <a:srgbClr val="FF0000"/>
          </a:solidFill>
          <a:ln>
            <a:noFill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  <a:defRPr/>
            </a:pPr>
            <a:r>
              <a:rPr lang="ru-RU" sz="24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YaHei"/>
                <a:cs typeface="Times New Roman" pitchFamily="18" charset="0"/>
              </a:rPr>
              <a:t>Средний возраст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42,1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года</a:t>
            </a:r>
            <a:endParaRPr lang="ru-RU" sz="36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4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2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 3"/>
          <p:cNvGraphicFramePr/>
          <p:nvPr>
            <p:extLst>
              <p:ext uri="{D42A27DB-BD31-4B8C-83A1-F6EECF244321}">
                <p14:modId xmlns:p14="http://schemas.microsoft.com/office/powerpoint/2010/main" val="56567816"/>
              </p:ext>
            </p:extLst>
          </p:nvPr>
        </p:nvGraphicFramePr>
        <p:xfrm>
          <a:off x="241549" y="1009931"/>
          <a:ext cx="8460000" cy="5825402"/>
        </p:xfrm>
        <a:graphic>
          <a:graphicData uri="http://schemas.openxmlformats.org/drawingml/2006/table">
            <a:tbl>
              <a:tblPr/>
              <a:tblGrid>
                <a:gridCol w="55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3440">
                <a:tc rowSpan="2"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</a:rPr>
                        <a:t>Мероприятия</a:t>
                      </a:r>
                      <a:endParaRPr lang="ru-RU" sz="2000" b="0" strike="noStrike" spc="-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</a:rPr>
                        <a:t>Количество участников</a:t>
                      </a:r>
                      <a:endParaRPr lang="ru-RU" sz="2000" b="0" strike="noStrike" spc="-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5760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</a:rPr>
                        <a:t>2023</a:t>
                      </a:r>
                      <a:endParaRPr lang="ru-RU" sz="2000" b="0" strike="noStrike" spc="-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</a:rPr>
                        <a:t>1 полугодие </a:t>
                      </a:r>
                      <a:r>
                        <a:rPr lang="ru-RU" sz="2000" b="1" strike="noStrike" spc="-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</a:rPr>
                        <a:t>2024</a:t>
                      </a:r>
                      <a:endParaRPr lang="ru-RU" sz="2000" b="0" strike="noStrike" spc="-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44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Назначение принятым ученикам рабочих и рабочим, получающим вторую профессию инструкторов производственного обучения и наставников рабочим</a:t>
                      </a: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с разрядом 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770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468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6234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Назначение вновь принятым молодым специалистам руководителей стажировки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74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46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32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Назначение ежемесячных адаптационных стимулирующих выплат вновь принятым </a:t>
                      </a: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работникам</a:t>
                      </a: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и доплат ученикам рабочих 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</a:rPr>
                        <a:t>2154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</a:rPr>
                        <a:t>1373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Обучение вновь принятых рабочих 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601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411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Школа молодого работника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134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-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820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Посвящение в молодые работники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</a:rPr>
                        <a:t>92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-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903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Обучающие смены молодых работников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</a:rPr>
                        <a:t>166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-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Аттестация молодых специалистов с целью определения их адаптации в коллективе по </a:t>
                      </a: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итогам 1 </a:t>
                      </a: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года работы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5760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</a:rPr>
                        <a:t>50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Microsoft YaHei"/>
                        </a:rPr>
                        <a:t>63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31" name="Picture 3"/>
          <p:cNvPicPr/>
          <p:nvPr/>
        </p:nvPicPr>
        <p:blipFill rotWithShape="1">
          <a:blip r:embed="rId3"/>
          <a:srcRect l="2888" t="8769" r="2888"/>
          <a:stretch/>
        </p:blipFill>
        <p:spPr>
          <a:xfrm>
            <a:off x="8860499" y="1009931"/>
            <a:ext cx="4340341" cy="2800617"/>
          </a:xfrm>
          <a:prstGeom prst="rect">
            <a:avLst/>
          </a:prstGeom>
          <a:ln>
            <a:noFill/>
          </a:ln>
        </p:spPr>
      </p:pic>
      <p:pic>
        <p:nvPicPr>
          <p:cNvPr id="532" name="Picture 4"/>
          <p:cNvPicPr/>
          <p:nvPr/>
        </p:nvPicPr>
        <p:blipFill>
          <a:blip r:embed="rId4"/>
          <a:stretch/>
        </p:blipFill>
        <p:spPr>
          <a:xfrm>
            <a:off x="8860499" y="3984012"/>
            <a:ext cx="4340341" cy="2877821"/>
          </a:xfrm>
          <a:prstGeom prst="rect">
            <a:avLst/>
          </a:prstGeom>
          <a:ln>
            <a:noFill/>
          </a:ln>
        </p:spPr>
      </p:pic>
      <p:sp>
        <p:nvSpPr>
          <p:cNvPr id="6" name="TextBox 9"/>
          <p:cNvSpPr/>
          <p:nvPr/>
        </p:nvSpPr>
        <p:spPr bwMode="auto">
          <a:xfrm>
            <a:off x="385565" y="7252"/>
            <a:ext cx="13058972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АДАПТАЦИЯ </a:t>
            </a:r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ПЕРСОНАЛА</a:t>
            </a:r>
            <a:endParaRPr lang="ru-RU" sz="3600" b="1" spc="-1" dirty="0">
              <a:solidFill>
                <a:srgbClr val="005BAA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5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4"/>
          <p:cNvSpPr/>
          <p:nvPr/>
        </p:nvSpPr>
        <p:spPr>
          <a:xfrm>
            <a:off x="372803" y="0"/>
            <a:ext cx="13045268" cy="121705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МЕРОПРИЯТИЯ ДЛЯ ПРОФЕССИОНАЛЬНОГО </a:t>
            </a:r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РОСТА</a:t>
            </a:r>
          </a:p>
          <a:p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И РАЗВИТИЯ  </a:t>
            </a:r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МОЛОДЕЖИ</a:t>
            </a:r>
          </a:p>
        </p:txBody>
      </p:sp>
      <p:pic>
        <p:nvPicPr>
          <p:cNvPr id="2050" name="Picture 2" descr="U:\UserWorks\010\Документы управления 010\Комната № 8\ДОГОВОРЫ\2023\ОВК\банеры\Банер\Фотки\HE4A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6" y="4028341"/>
            <a:ext cx="3672000" cy="24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UserWorks\010\Документы управления 010\Гольденберг М.И\газета купол молодой\2023\№2(66) 6.04.2023\1 полоса\022A07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7"/>
          <a:stretch/>
        </p:blipFill>
        <p:spPr bwMode="auto">
          <a:xfrm>
            <a:off x="9502029" y="1470225"/>
            <a:ext cx="3672000" cy="244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U:\UserWorks\010\Документы управления 010\Гольденберг М.И\газета купол молодой\2023\№2(66) 6.04.2023\1 полоса\AG__0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29" y="4028341"/>
            <a:ext cx="3672000" cy="24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:\UserWorks\010\Документы управления 010\Гольденберг М.И\газета купол молодой\2023\№2(66) 6.04.2023\4-5ФНТТ\экономика\запас\2 Ившин ушак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7" y="1467363"/>
            <a:ext cx="3672000" cy="24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72027"/>
              </p:ext>
            </p:extLst>
          </p:nvPr>
        </p:nvGraphicFramePr>
        <p:xfrm>
          <a:off x="241549" y="1470224"/>
          <a:ext cx="5328592" cy="5009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56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2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2842"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  <a:cs typeface="+mn-cs"/>
                        </a:rPr>
                        <a:t>Мероприятия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Microsoft YaHei"/>
                          <a:cs typeface="+mn-cs"/>
                        </a:rPr>
                        <a:t>Количество участников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50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Тренинги профессионального </a:t>
                      </a: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роста,</a:t>
                      </a: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деловые </a:t>
                      </a: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игры, в </a:t>
                      </a:r>
                      <a:r>
                        <a:rPr lang="ru-RU" sz="16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т.ч</a:t>
                      </a: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. по бережливому производству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933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Конкурсы </a:t>
                      </a:r>
                      <a:r>
                        <a:rPr lang="ru-RU" sz="1600" b="1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профмастерства</a:t>
                      </a:r>
                      <a:endParaRPr lang="ru-RU" sz="16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43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Выставки технического творчества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45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Конференции различного уровня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16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Научные конкурсы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10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Семинары, проектно-аналитические сессии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10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676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Обучающие смены молодых работников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5721">
                <a:tc>
                  <a:txBody>
                    <a:bodyPr/>
                    <a:lstStyle/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Участие в федеральных и региональных форумах и фестивалях</a:t>
                      </a:r>
                    </a:p>
                  </a:txBody>
                  <a:tcPr marL="9360" marR="93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26</a:t>
                      </a:r>
                    </a:p>
                  </a:txBody>
                  <a:tcPr marL="9360" marR="93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pPr marL="9216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Общее количество участников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1133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6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pAgnpFMqTgs"/>
          <p:cNvPicPr>
            <a:picLocks noChangeAspect="1"/>
          </p:cNvPicPr>
          <p:nvPr/>
        </p:nvPicPr>
        <p:blipFill>
          <a:blip r:embed="rId2"/>
          <a:srcRect l="48935"/>
          <a:stretch>
            <a:fillRect/>
          </a:stretch>
        </p:blipFill>
        <p:spPr>
          <a:xfrm>
            <a:off x="4490021" y="4213473"/>
            <a:ext cx="2103092" cy="29430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9" y="4831093"/>
            <a:ext cx="4133695" cy="175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684" y="4213473"/>
            <a:ext cx="2094248" cy="294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33" y="4831095"/>
            <a:ext cx="4100566" cy="170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12704"/>
              </p:ext>
            </p:extLst>
          </p:nvPr>
        </p:nvGraphicFramePr>
        <p:xfrm>
          <a:off x="6759684" y="1333153"/>
          <a:ext cx="6370284" cy="2734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0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6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8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ПОДГОТОВКА 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КАДРОВ</a:t>
                      </a: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ВЫСШЕЙ </a:t>
                      </a: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КВАЛИФИКАЦИИ</a:t>
                      </a:r>
                    </a:p>
                  </a:txBody>
                  <a:tcPr marL="132328" marR="132328" marT="67225" marB="67225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202</a:t>
                      </a:r>
                      <a:r>
                        <a:rPr lang="en-US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3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 </a:t>
                      </a: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г. (чел.)</a:t>
                      </a:r>
                    </a:p>
                  </a:txBody>
                  <a:tcPr marL="132328" marR="132328" marT="67225" marB="672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1 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полугодие</a:t>
                      </a:r>
                      <a:r>
                        <a:rPr lang="en-US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/>
                      </a:r>
                      <a:br>
                        <a:rPr lang="en-US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</a:b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202</a:t>
                      </a:r>
                      <a:r>
                        <a:rPr lang="en-US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4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 </a:t>
                      </a: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г. (чел.)</a:t>
                      </a:r>
                    </a:p>
                  </a:txBody>
                  <a:tcPr marL="132328" marR="132328" marT="67225" marB="6722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РАБОТНИКИ, ИМЕЮЩИЕ УЧЕНУЮ СТЕПЕНЬ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,</a:t>
                      </a:r>
                    </a:p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в </a:t>
                      </a: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том числе:</a:t>
                      </a:r>
                    </a:p>
                  </a:txBody>
                  <a:tcPr marL="132328" marR="132328" marT="67225" marB="672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23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20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- КАНДИДАТ НАУК</a:t>
                      </a:r>
                    </a:p>
                  </a:txBody>
                  <a:tcPr marL="132328" marR="132328" marT="67225" marB="672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22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19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- ДОКТОР НАУК</a:t>
                      </a:r>
                    </a:p>
                  </a:txBody>
                  <a:tcPr marL="132328" marR="132328" marT="67225" marB="672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</a:t>
                      </a: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</a:t>
                      </a: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РАБОТНИКИ, ОБУЧАЮЩИЕСЯ В АСПИРАНТУРЕ</a:t>
                      </a:r>
                    </a:p>
                  </a:txBody>
                  <a:tcPr marL="132328" marR="132328" marT="67225" marB="672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23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24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РАБОТНИКИ, ЗАВЕРШИВШИЕ 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ОБУЧЕНИЕ</a:t>
                      </a:r>
                    </a:p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В </a:t>
                      </a: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АСПИРАНТУРЕ</a:t>
                      </a:r>
                    </a:p>
                  </a:txBody>
                  <a:tcPr marL="132328" marR="132328" marT="67225" marB="672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alt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</a:t>
                      </a:r>
                      <a:endParaRPr lang="en-US" alt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132328" marR="132328" marT="67225" marB="672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7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19858"/>
              </p:ext>
            </p:extLst>
          </p:nvPr>
        </p:nvGraphicFramePr>
        <p:xfrm>
          <a:off x="241551" y="1333153"/>
          <a:ext cx="6228014" cy="2736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530"/>
                <a:gridCol w="1216121"/>
                <a:gridCol w="1216121"/>
                <a:gridCol w="1216121"/>
                <a:gridCol w="1216121"/>
              </a:tblGrid>
              <a:tr h="574980">
                <a:tc rowSpan="2"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Категории работников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Численность работников, 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прошедших обучение</a:t>
                      </a:r>
                      <a:endParaRPr lang="ru-RU" sz="1400" b="1" strike="noStrike" spc="-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Из них работники</a:t>
                      </a: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trike="noStrike" spc="-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в </a:t>
                      </a: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возрасте до 35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1 полугодие</a:t>
                      </a:r>
                    </a:p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2023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itchFamily="34" charset="0"/>
                          <a:ea typeface="Arial"/>
                          <a:cs typeface="+mn-cs"/>
                        </a:rPr>
                        <a:t>1 полугодие 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9693">
                <a:tc>
                  <a:txBody>
                    <a:bodyPr/>
                    <a:lstStyle/>
                    <a:p>
                      <a:pPr marL="921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Руководители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3488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1186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788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245</a:t>
                      </a: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693">
                <a:tc>
                  <a:txBody>
                    <a:bodyPr/>
                    <a:lstStyle/>
                    <a:p>
                      <a:pPr marL="921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Специалисты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1654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945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879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 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496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9693">
                <a:tc>
                  <a:txBody>
                    <a:bodyPr/>
                    <a:lstStyle/>
                    <a:p>
                      <a:pPr marL="921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Рабочие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5945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1366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2655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 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593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693">
                <a:tc>
                  <a:txBody>
                    <a:bodyPr/>
                    <a:lstStyle/>
                    <a:p>
                      <a:pPr marL="9216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ea typeface="Arial"/>
                          <a:cs typeface="+mn-cs"/>
                        </a:rPr>
                        <a:t>Служащие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BAA"/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 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-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9693">
                <a:tc>
                  <a:txBody>
                    <a:bodyPr/>
                    <a:lstStyle/>
                    <a:p>
                      <a:pPr marL="9216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Всего: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11107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3497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4329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1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 </a:t>
                      </a:r>
                      <a:r>
                        <a:rPr lang="ru-RU" sz="1400" b="1" strike="noStrike" spc="-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itchFamily="34" charset="0"/>
                          <a:ea typeface="Arial"/>
                          <a:cs typeface="+mn-cs"/>
                        </a:rPr>
                        <a:t>1334</a:t>
                      </a:r>
                      <a:endParaRPr lang="ru-RU" sz="1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itchFamily="34" charset="0"/>
                        <a:ea typeface="Arial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CustomShape 4"/>
          <p:cNvSpPr/>
          <p:nvPr/>
        </p:nvSpPr>
        <p:spPr>
          <a:xfrm>
            <a:off x="372803" y="0"/>
            <a:ext cx="13045268" cy="1217050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МЕРОПРИЯТИЯ ДЛЯ ПРОФЕССИОНАЛЬНОГО </a:t>
            </a:r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РОСТА</a:t>
            </a:r>
          </a:p>
          <a:p>
            <a:r>
              <a:rPr lang="ru-RU" sz="3600" b="1" spc="-1" dirty="0" smtClean="0">
                <a:solidFill>
                  <a:srgbClr val="005BAA"/>
                </a:solidFill>
                <a:latin typeface="Arial Narrow" pitchFamily="34" charset="0"/>
              </a:rPr>
              <a:t>И РАЗВИТИЯ  </a:t>
            </a:r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МОЛОДЕЖИ</a:t>
            </a:r>
            <a:endParaRPr lang="ru-RU" sz="1400" b="1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9"/>
          <p:cNvSpPr/>
          <p:nvPr/>
        </p:nvSpPr>
        <p:spPr bwMode="auto">
          <a:xfrm>
            <a:off x="385565" y="4314"/>
            <a:ext cx="12290913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ВЫЯВЛЕНИЕ ЛИДЕРОВ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85565" y="832086"/>
            <a:ext cx="12590005" cy="6243723"/>
            <a:chOff x="385565" y="994086"/>
            <a:chExt cx="12590005" cy="6243723"/>
          </a:xfrm>
        </p:grpSpPr>
        <p:graphicFrame>
          <p:nvGraphicFramePr>
            <p:cNvPr id="78" name="Схема 77"/>
            <p:cNvGraphicFramePr/>
            <p:nvPr>
              <p:extLst>
                <p:ext uri="{D42A27DB-BD31-4B8C-83A1-F6EECF244321}">
                  <p14:modId xmlns:p14="http://schemas.microsoft.com/office/powerpoint/2010/main" val="1554673420"/>
                </p:ext>
              </p:extLst>
            </p:nvPr>
          </p:nvGraphicFramePr>
          <p:xfrm>
            <a:off x="385565" y="994086"/>
            <a:ext cx="4979037" cy="54588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396398" y="3184651"/>
              <a:ext cx="3096344" cy="954107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СОВЕТ МОЛОДЕЖИ</a:t>
              </a:r>
            </a:p>
          </p:txBody>
        </p:sp>
        <p:sp>
          <p:nvSpPr>
            <p:cNvPr id="79" name="CustomShape 8"/>
            <p:cNvSpPr/>
            <p:nvPr/>
          </p:nvSpPr>
          <p:spPr>
            <a:xfrm>
              <a:off x="6074197" y="2955028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Информационное направление</a:t>
              </a:r>
              <a:endParaRPr lang="ru-RU" sz="1400" b="0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0" name="CustomShape 11"/>
            <p:cNvSpPr/>
            <p:nvPr/>
          </p:nvSpPr>
          <p:spPr>
            <a:xfrm>
              <a:off x="9735570" y="5191690"/>
              <a:ext cx="3240000" cy="324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Музыкальная студия «Геометрия звука»</a:t>
              </a:r>
              <a:endParaRPr lang="ru-RU" sz="12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2" name="CustomShape 20"/>
            <p:cNvSpPr/>
            <p:nvPr/>
          </p:nvSpPr>
          <p:spPr>
            <a:xfrm>
              <a:off x="6074197" y="2153958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70000"/>
                </a:lnSpc>
              </a:pPr>
              <a:r>
                <a:rPr lang="ru-RU" sz="14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Спортивное направление</a:t>
              </a:r>
              <a:endParaRPr lang="ru-RU" sz="1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4" name="CustomShape 26"/>
            <p:cNvSpPr/>
            <p:nvPr/>
          </p:nvSpPr>
          <p:spPr>
            <a:xfrm>
              <a:off x="9735570" y="3756098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Клуб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«Молодая семья»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7" name="CustomShape 28"/>
            <p:cNvSpPr/>
            <p:nvPr/>
          </p:nvSpPr>
          <p:spPr>
            <a:xfrm>
              <a:off x="9735570" y="4557168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7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Военно-патриотический клуб «ШТОРМ»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8" name="CustomShape 30"/>
            <p:cNvSpPr/>
            <p:nvPr/>
          </p:nvSpPr>
          <p:spPr>
            <a:xfrm>
              <a:off x="9735570" y="1021747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Интеллектуальный клуб «ИнтеллекТОР»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9" name="CustomShape 32"/>
            <p:cNvSpPr/>
            <p:nvPr/>
          </p:nvSpPr>
          <p:spPr>
            <a:xfrm>
              <a:off x="9735570" y="2324597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Туристический клуб </a:t>
              </a:r>
              <a:r>
                <a:rPr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/>
              </a:r>
              <a:br>
                <a:rPr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</a:b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«Вольный ветер»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0" name="CustomShape 34"/>
            <p:cNvSpPr/>
            <p:nvPr/>
          </p:nvSpPr>
          <p:spPr>
            <a:xfrm>
              <a:off x="9735570" y="6052750"/>
              <a:ext cx="3240000" cy="324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Танцевальная студия</a:t>
              </a:r>
              <a:r>
                <a:rPr lang="en-US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 </a:t>
              </a: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«</a:t>
              </a:r>
              <a:r>
                <a:rPr lang="ru-RU" sz="1200" b="1" strike="noStrike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Fast’n’Loud</a:t>
              </a: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»</a:t>
              </a:r>
              <a:endParaRPr lang="ru-RU" sz="12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2" name="CustomShape 48"/>
            <p:cNvSpPr/>
            <p:nvPr/>
          </p:nvSpPr>
          <p:spPr>
            <a:xfrm>
              <a:off x="9735570" y="2950651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7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Спортивный клуб «СМОЛ»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3" name="CustomShape 52"/>
            <p:cNvSpPr/>
            <p:nvPr/>
          </p:nvSpPr>
          <p:spPr>
            <a:xfrm>
              <a:off x="6074197" y="4557168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Патриотическое направление</a:t>
              </a:r>
              <a:endParaRPr lang="ru-RU" sz="1400" b="0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5" name="CustomShape 59"/>
            <p:cNvSpPr/>
            <p:nvPr/>
          </p:nvSpPr>
          <p:spPr>
            <a:xfrm>
              <a:off x="9735570" y="1647800"/>
              <a:ext cx="3240000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«Школа переговоров»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6" name="CustomShape 63"/>
            <p:cNvSpPr/>
            <p:nvPr/>
          </p:nvSpPr>
          <p:spPr>
            <a:xfrm>
              <a:off x="9735570" y="6913809"/>
              <a:ext cx="3240000" cy="324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Театральная студия</a:t>
              </a:r>
              <a:r>
                <a:rPr lang="en-US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 </a:t>
              </a: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«</a:t>
              </a:r>
              <a:r>
                <a:rPr lang="ru-RU" sz="1200" b="1" strike="noStrike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ПрожекТОР</a:t>
              </a: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»</a:t>
              </a:r>
              <a:endParaRPr lang="ru-RU" sz="12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7" name="CustomShape 24"/>
            <p:cNvSpPr/>
            <p:nvPr/>
          </p:nvSpPr>
          <p:spPr>
            <a:xfrm>
              <a:off x="6074197" y="3756098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Благотворительное направление</a:t>
              </a:r>
              <a:endParaRPr lang="ru-RU" sz="1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3" name="CustomShape 22"/>
            <p:cNvSpPr/>
            <p:nvPr/>
          </p:nvSpPr>
          <p:spPr>
            <a:xfrm>
              <a:off x="6074197" y="5980750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Культурно-массовое направление</a:t>
              </a:r>
              <a:endParaRPr lang="ru-RU" sz="1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cxnSp>
          <p:nvCxnSpPr>
            <p:cNvPr id="10" name="Прямая соединительная линия 9"/>
            <p:cNvCxnSpPr>
              <a:stCxn id="82" idx="1"/>
            </p:cNvCxnSpPr>
            <p:nvPr/>
          </p:nvCxnSpPr>
          <p:spPr>
            <a:xfrm flipH="1">
              <a:off x="5734525" y="2387958"/>
              <a:ext cx="339672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5734525" y="3189028"/>
              <a:ext cx="339672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flipH="1">
              <a:off x="5734525" y="3990098"/>
              <a:ext cx="339672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H="1">
              <a:off x="5734525" y="4788202"/>
              <a:ext cx="339672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Соединительная линия уступом 457"/>
            <p:cNvCxnSpPr>
              <a:stCxn id="80" idx="1"/>
              <a:endCxn id="96" idx="1"/>
            </p:cNvCxnSpPr>
            <p:nvPr/>
          </p:nvCxnSpPr>
          <p:spPr>
            <a:xfrm rot="10800000" flipV="1">
              <a:off x="9735570" y="5353689"/>
              <a:ext cx="12700" cy="1722119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Прямая соединительная линия 468"/>
            <p:cNvCxnSpPr>
              <a:stCxn id="83" idx="3"/>
              <a:endCxn id="90" idx="1"/>
            </p:cNvCxnSpPr>
            <p:nvPr/>
          </p:nvCxnSpPr>
          <p:spPr>
            <a:xfrm>
              <a:off x="9242549" y="6214750"/>
              <a:ext cx="49302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9517340" y="5784220"/>
              <a:ext cx="24651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ustomShape 36"/>
            <p:cNvSpPr/>
            <p:nvPr/>
          </p:nvSpPr>
          <p:spPr>
            <a:xfrm>
              <a:off x="9735570" y="5622220"/>
              <a:ext cx="3240000" cy="324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50000"/>
                </a:lnSpc>
              </a:pPr>
              <a:r>
                <a:rPr lang="ru-RU" sz="1200" b="1" strike="noStrike" spc="-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Клуб весёлых и находчивых</a:t>
              </a:r>
              <a:endParaRPr lang="ru-RU" sz="1200" b="1" strike="noStrike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9517340" y="6645280"/>
              <a:ext cx="24651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ustomShape 56"/>
            <p:cNvSpPr/>
            <p:nvPr/>
          </p:nvSpPr>
          <p:spPr>
            <a:xfrm>
              <a:off x="9735570" y="6483280"/>
              <a:ext cx="3240000" cy="324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Клуб «</a:t>
              </a:r>
              <a:r>
                <a:rPr lang="ru-RU" sz="1200" b="1" strike="noStrike" spc="-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КрасоТОРиум</a:t>
              </a:r>
              <a:r>
                <a:rPr lang="ru-RU" sz="12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»</a:t>
              </a:r>
              <a:endParaRPr lang="ru-RU" sz="12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cxnSp>
          <p:nvCxnSpPr>
            <p:cNvPr id="527" name="Прямая соединительная линия 526"/>
            <p:cNvCxnSpPr>
              <a:stCxn id="93" idx="3"/>
              <a:endCxn id="87" idx="1"/>
            </p:cNvCxnSpPr>
            <p:nvPr/>
          </p:nvCxnSpPr>
          <p:spPr>
            <a:xfrm>
              <a:off x="9242549" y="4791168"/>
              <a:ext cx="49302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Прямая соединительная линия 528"/>
            <p:cNvCxnSpPr>
              <a:stCxn id="97" idx="3"/>
              <a:endCxn id="84" idx="1"/>
            </p:cNvCxnSpPr>
            <p:nvPr/>
          </p:nvCxnSpPr>
          <p:spPr>
            <a:xfrm>
              <a:off x="9242549" y="3990098"/>
              <a:ext cx="49302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Соединительная линия уступом 530"/>
            <p:cNvCxnSpPr>
              <a:stCxn id="82" idx="3"/>
              <a:endCxn id="92" idx="1"/>
            </p:cNvCxnSpPr>
            <p:nvPr/>
          </p:nvCxnSpPr>
          <p:spPr>
            <a:xfrm>
              <a:off x="9242549" y="2387958"/>
              <a:ext cx="493021" cy="796693"/>
            </a:xfrm>
            <a:prstGeom prst="bentConnector3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Соединительная линия уступом 534"/>
            <p:cNvCxnSpPr>
              <a:stCxn id="95" idx="1"/>
              <a:endCxn id="88" idx="1"/>
            </p:cNvCxnSpPr>
            <p:nvPr/>
          </p:nvCxnSpPr>
          <p:spPr>
            <a:xfrm rot="10800000">
              <a:off x="9735570" y="1255748"/>
              <a:ext cx="12700" cy="626053"/>
            </a:xfrm>
            <a:prstGeom prst="bentConnector3">
              <a:avLst>
                <a:gd name="adj1" fmla="val 2022677"/>
              </a:avLst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Прямая соединительная линия 537"/>
            <p:cNvCxnSpPr>
              <a:stCxn id="89" idx="1"/>
            </p:cNvCxnSpPr>
            <p:nvPr/>
          </p:nvCxnSpPr>
          <p:spPr>
            <a:xfrm flipH="1">
              <a:off x="9489059" y="2558597"/>
              <a:ext cx="246511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Прямая соединительная линия 539"/>
            <p:cNvCxnSpPr/>
            <p:nvPr/>
          </p:nvCxnSpPr>
          <p:spPr>
            <a:xfrm>
              <a:off x="9204841" y="1586888"/>
              <a:ext cx="284218" cy="0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Соединительная линия уступом 541"/>
            <p:cNvCxnSpPr>
              <a:stCxn id="81" idx="1"/>
              <a:endCxn id="83" idx="1"/>
            </p:cNvCxnSpPr>
            <p:nvPr/>
          </p:nvCxnSpPr>
          <p:spPr>
            <a:xfrm rot="10800000" flipV="1">
              <a:off x="6074197" y="1586888"/>
              <a:ext cx="12700" cy="4627862"/>
            </a:xfrm>
            <a:prstGeom prst="bentConnector3">
              <a:avLst>
                <a:gd name="adj1" fmla="val 2764945"/>
              </a:avLst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>
              <a:stCxn id="2" idx="3"/>
            </p:cNvCxnSpPr>
            <p:nvPr/>
          </p:nvCxnSpPr>
          <p:spPr>
            <a:xfrm flipV="1">
              <a:off x="4492742" y="3661704"/>
              <a:ext cx="1241783" cy="1"/>
            </a:xfrm>
            <a:prstGeom prst="line">
              <a:avLst/>
            </a:prstGeom>
            <a:ln w="28575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ustomShape 18"/>
            <p:cNvSpPr/>
            <p:nvPr/>
          </p:nvSpPr>
          <p:spPr>
            <a:xfrm>
              <a:off x="6074197" y="1352888"/>
              <a:ext cx="3168352" cy="4680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5BA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000" tIns="0" rIns="72000" bIns="0" anchor="ctr"/>
            <a:lstStyle/>
            <a:p>
              <a:pPr algn="ctr"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"/>
                </a:rPr>
                <a:t>Научно-техническое направление</a:t>
              </a:r>
              <a:endParaRPr lang="ru-RU" sz="1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</a:t>
            </a:r>
            <a:r>
              <a:rPr lang="ru-RU" altLang="zh-CN" sz="15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8</a:t>
            </a:r>
            <a:endParaRPr lang="ru-RU" altLang="zh-CN" sz="15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7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42"/>
          <p:cNvSpPr txBox="1">
            <a:spLocks noChangeArrowheads="1"/>
          </p:cNvSpPr>
          <p:nvPr/>
        </p:nvSpPr>
        <p:spPr bwMode="auto">
          <a:xfrm>
            <a:off x="9497790" y="3079755"/>
            <a:ext cx="3599999" cy="2957510"/>
          </a:xfrm>
          <a:prstGeom prst="rect">
            <a:avLst/>
          </a:prstGeom>
          <a:solidFill>
            <a:srgbClr val="3399FF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altLang="zh-CN" dirty="0"/>
              <a:t>ТЕОРЕТИЧЕСКАЯ ПОДГОТОВКА</a:t>
            </a:r>
          </a:p>
        </p:txBody>
      </p:sp>
      <p:sp>
        <p:nvSpPr>
          <p:cNvPr id="64" name="Text Box 42"/>
          <p:cNvSpPr txBox="1">
            <a:spLocks noChangeArrowheads="1"/>
          </p:cNvSpPr>
          <p:nvPr/>
        </p:nvSpPr>
        <p:spPr bwMode="auto">
          <a:xfrm>
            <a:off x="3553917" y="3493393"/>
            <a:ext cx="5744641" cy="192087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ПРОИЗВОДСТВЕННАЯ ПОДГОТОВКА</a:t>
            </a:r>
            <a:endParaRPr kumimoji="0" lang="ru-RU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42"/>
          <p:cNvSpPr txBox="1">
            <a:spLocks noChangeArrowheads="1"/>
          </p:cNvSpPr>
          <p:nvPr/>
        </p:nvSpPr>
        <p:spPr bwMode="auto">
          <a:xfrm>
            <a:off x="241550" y="3079754"/>
            <a:ext cx="3103090" cy="2957510"/>
          </a:xfrm>
          <a:prstGeom prst="rect">
            <a:avLst/>
          </a:prstGeom>
          <a:solidFill>
            <a:srgbClr val="3399FF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МЕРОПРИЯТИЯ ПО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КОМПЛЕКСНОЙ ОЦЕНКЕ</a:t>
            </a:r>
            <a:endParaRPr kumimoji="0" lang="ru-RU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9"/>
          <p:cNvSpPr/>
          <p:nvPr/>
        </p:nvSpPr>
        <p:spPr bwMode="auto">
          <a:xfrm>
            <a:off x="385565" y="0"/>
            <a:ext cx="13058972" cy="66305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108000" rIns="108000" bIns="0" anchor="ctr">
            <a:spAutoFit/>
          </a:bodyPr>
          <a:lstStyle/>
          <a:p>
            <a:r>
              <a:rPr lang="ru-RU" sz="3600" b="1" spc="-1" dirty="0">
                <a:solidFill>
                  <a:srgbClr val="005BAA"/>
                </a:solidFill>
                <a:latin typeface="Arial Narrow" pitchFamily="34" charset="0"/>
              </a:rPr>
              <a:t>РАБОТА С РЕЗЕРВОМ</a:t>
            </a:r>
          </a:p>
        </p:txBody>
      </p:sp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241549" y="1549176"/>
            <a:ext cx="3096024" cy="1440000"/>
          </a:xfrm>
          <a:prstGeom prst="rect">
            <a:avLst/>
          </a:prstGeom>
          <a:solidFill>
            <a:srgbClr val="660066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ОПЕРАТИВНЫЙ РЕЗЕРВ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05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Verdana" pitchFamily="34" charset="0"/>
              </a:rPr>
              <a:t>утверждается</a:t>
            </a:r>
            <a:r>
              <a:rPr lang="ru-RU" altLang="zh-CN" sz="1050" b="1" i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zh-CN" sz="105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Verdana" pitchFamily="34" charset="0"/>
              </a:rPr>
              <a:t>каждый год</a:t>
            </a:r>
            <a:endParaRPr kumimoji="0" lang="ru-RU" altLang="zh-CN" sz="105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ea typeface="Times New Roman" pitchFamily="18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050" b="1" dirty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Комплектуется достаточно подготовленными работниками на конкретные руководящие должности, которые могут стать вакантными в перспективе до 3-х лет</a:t>
            </a:r>
            <a:endParaRPr kumimoji="0" lang="ru-RU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2154783" y="759015"/>
            <a:ext cx="8743950" cy="288032"/>
          </a:xfrm>
          <a:prstGeom prst="rect">
            <a:avLst/>
          </a:prstGeom>
          <a:solidFill>
            <a:srgbClr val="005BAA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ФОРМИРОВАНИЕ И ПОДГОТОВКА РЕЗЕРВА РУКОВОДЯЩИХ КАДРОВ АО «ИЭМЗ»КУПОЛ»</a:t>
            </a:r>
            <a:endParaRPr kumimoji="0" lang="ru-RU" altLang="zh-C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9497789" y="1549176"/>
            <a:ext cx="3600000" cy="1440000"/>
          </a:xfrm>
          <a:prstGeom prst="rect">
            <a:avLst/>
          </a:prstGeom>
          <a:solidFill>
            <a:srgbClr val="660066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ПЕРСПЕКТИВНЫЙ РЕЗЕРВ</a:t>
            </a:r>
            <a:endParaRPr kumimoji="0" lang="ru-RU" altLang="zh-CN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утверждается раз в 2 года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050" b="1" dirty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Формируется из числа наиболее активных, обладающих высокими деловыми качествами и организаторскими способностями работников, с целью их дальнейшей подготовки на руководящие должности разного уровня, без отнесения к конкретной должности</a:t>
            </a:r>
            <a:endParaRPr kumimoji="0" lang="ru-RU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4792440" y="1219201"/>
            <a:ext cx="3365500" cy="563563"/>
          </a:xfrm>
          <a:prstGeom prst="rect">
            <a:avLst/>
          </a:prstGeom>
          <a:solidFill>
            <a:srgbClr val="008000">
              <a:alpha val="68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ОТБОР КАНДИДАТОВ (ОЦЕНКА КАНДИДАТОВ: АНКЕТИРОВАНИЕ,</a:t>
            </a:r>
            <a:r>
              <a:rPr kumimoji="0" lang="ru-RU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altLang="zh-CN" sz="1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ИНТЕРВЬЮИРОВАНИЕ)</a:t>
            </a:r>
            <a:endParaRPr kumimoji="0" lang="ru-RU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5412359" y="1971676"/>
            <a:ext cx="2098675" cy="324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ФОРМИРОВАНИЕ РЕЗЕРВА</a:t>
            </a:r>
            <a:endParaRPr kumimoji="0" lang="ru-RU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3824065" y="2468564"/>
            <a:ext cx="5275263" cy="324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УТВЕРЖДЕНИЕ СПИСКОВ РЕЗЕРВА И ПЛАНА-ГРАФИКА</a:t>
            </a: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СТАЖИРОВОК</a:t>
            </a:r>
            <a:endParaRPr kumimoji="0" lang="ru-RU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4963096" y="2959101"/>
            <a:ext cx="2997200" cy="324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ПОДГОТОВКА РЕЗЕРВА</a:t>
            </a:r>
            <a:endParaRPr kumimoji="0" lang="ru-RU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389095" y="4494723"/>
            <a:ext cx="2808000" cy="546797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ОЦЕНКА в социальной среде, мониторинг социальной напряженности</a:t>
            </a:r>
            <a:endParaRPr kumimoji="0" lang="ru-RU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89095" y="5211892"/>
            <a:ext cx="2808000" cy="513749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АССЕСМЕНТ</a:t>
            </a:r>
            <a:endParaRPr kumimoji="0" lang="ru-RU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653929" y="4951537"/>
            <a:ext cx="5544616" cy="324000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ИСПОЛНЕНИЕ </a:t>
            </a:r>
            <a:r>
              <a:rPr kumimoji="0" lang="ru-RU" altLang="zh-CN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ОБЯЗАННОСТЕЙ ВЫШЕСТОЯЩЕГО РУКОВОДИТЕЛЯ</a:t>
            </a:r>
            <a:endParaRPr kumimoji="0" lang="ru-RU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9623789" y="5544219"/>
            <a:ext cx="3348000" cy="360000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</a:lstStyle>
          <a:p>
            <a:r>
              <a:rPr lang="ru-RU" altLang="zh-CN" dirty="0"/>
              <a:t>ТРЕНИНГИ И МАСТЕР-КЛАССЫ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9623789" y="3503391"/>
            <a:ext cx="3348000" cy="360000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</a:lstStyle>
          <a:p>
            <a:r>
              <a:rPr lang="ru-RU" altLang="zh-CN" dirty="0"/>
              <a:t>ШКОЛА РУКОВОДИТЕЛЕЙ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9623789" y="4013598"/>
            <a:ext cx="3348000" cy="360000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</a:lstStyle>
          <a:p>
            <a:r>
              <a:rPr lang="ru-RU" altLang="zh-CN" dirty="0"/>
              <a:t>ШКОЛА КАЧЕСТВА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9623789" y="4523805"/>
            <a:ext cx="3348000" cy="360000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</a:lstStyle>
          <a:p>
            <a:r>
              <a:rPr lang="ru-RU" altLang="zh-CN" dirty="0"/>
              <a:t>ШКОЛА ИНФОРМАЦИОННЫХ ТЕХНОЛОГИЙ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9623789" y="5034012"/>
            <a:ext cx="3348000" cy="360000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defRPr>
            </a:lvl1pPr>
          </a:lstStyle>
          <a:p>
            <a:r>
              <a:rPr lang="ru-RU" altLang="zh-CN" dirty="0"/>
              <a:t>ЭКОНОМИЧЕСКАЯ ШКОЛА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4169357" y="5581624"/>
            <a:ext cx="4545036" cy="576000"/>
          </a:xfrm>
          <a:prstGeom prst="rect">
            <a:avLst/>
          </a:prstGeom>
          <a:solidFill>
            <a:srgbClr val="666699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ОЦЕНКА </a:t>
            </a:r>
            <a:r>
              <a:rPr kumimoji="0" lang="ru-RU" altLang="zh-CN" sz="105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РЕЗЕРВИСТОВ (</a:t>
            </a: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ПО РЕЗУЛЬТАТАМ РАБОТЫ ЗА ГОД)</a:t>
            </a:r>
            <a:endParaRPr kumimoji="0" lang="ru-RU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-МЕТОД 360</a:t>
            </a:r>
            <a:endParaRPr kumimoji="0" lang="ru-RU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-ЭКСПЕРТНАЯ ОЦЕНКА</a:t>
            </a:r>
            <a:endParaRPr kumimoji="0" lang="ru-RU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89095" y="3606186"/>
            <a:ext cx="2808000" cy="718165"/>
          </a:xfrm>
          <a:prstGeom prst="rect">
            <a:avLst/>
          </a:prstGeom>
          <a:solidFill>
            <a:srgbClr val="005BAA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ТЕСТИРОВАНИЕ </a:t>
            </a:r>
            <a:r>
              <a:rPr kumimoji="0" lang="ru-RU" altLang="zh-CN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личностных, управленческих и деловых компетенций</a:t>
            </a:r>
            <a:endParaRPr kumimoji="0" lang="ru-RU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AutoShape 2"/>
          <p:cNvSpPr>
            <a:spLocks noChangeArrowheads="1"/>
          </p:cNvSpPr>
          <p:nvPr/>
        </p:nvSpPr>
        <p:spPr bwMode="auto">
          <a:xfrm>
            <a:off x="4597970" y="6337510"/>
            <a:ext cx="3710781" cy="720116"/>
          </a:xfrm>
          <a:prstGeom prst="diamond">
            <a:avLst/>
          </a:prstGeom>
          <a:solidFill>
            <a:srgbClr val="CC00FF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100" b="1" dirty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Verdana" pitchFamily="34" charset="0"/>
              </a:rPr>
              <a:t>ПРИНЯТИЕ РЕШЕНИЯ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100" b="1" dirty="0">
                <a:solidFill>
                  <a:srgbClr val="FFFFFF"/>
                </a:solidFill>
                <a:latin typeface="Arial" pitchFamily="34" charset="0"/>
                <a:ea typeface="Times New Roman" pitchFamily="18" charset="0"/>
                <a:cs typeface="Verdana" pitchFamily="34" charset="0"/>
              </a:rPr>
              <a:t>О НАЗНАЧЕНИИ</a:t>
            </a: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4778946" y="1219201"/>
            <a:ext cx="3365500" cy="56356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ОТБОР КАНДИДАТОВ (ОЦЕНКА КАНДИДАТОВ: АНКЕТИРОВАНИЕ,</a:t>
            </a: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altLang="zh-CN" sz="105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ИНТЕРВЬЮИРОВАНИЕ)</a:t>
            </a:r>
            <a:endParaRPr kumimoji="0" lang="ru-RU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>
            <a:off x="3653929" y="3806249"/>
            <a:ext cx="5544616" cy="1077556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СТАЖИРОВКА В </a:t>
            </a:r>
            <a:r>
              <a:rPr kumimoji="0" lang="ru-RU" altLang="zh-CN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  <a:cs typeface="Verdana" pitchFamily="34" charset="0"/>
              </a:rPr>
              <a:t>ДОЛЖНОСТИ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050" b="1" dirty="0" smtClean="0">
              <a:solidFill>
                <a:srgbClr val="FFFFFF"/>
              </a:solidFill>
              <a:latin typeface="Arial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050" b="1" dirty="0" smtClean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Позволяет </a:t>
            </a:r>
            <a:r>
              <a:rPr lang="ru-RU" altLang="zh-CN" sz="1050" b="1" dirty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приобрести необходимый опыт работы </a:t>
            </a:r>
            <a:r>
              <a:rPr lang="ru-RU" altLang="zh-CN" sz="1050" b="1" dirty="0" smtClean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непосредственно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050" b="1" dirty="0" smtClean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в </a:t>
            </a:r>
            <a:r>
              <a:rPr lang="ru-RU" altLang="zh-CN" sz="1050" b="1" dirty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планируемой должности, проводится, как правило, в течение 3-х </a:t>
            </a:r>
            <a:r>
              <a:rPr lang="ru-RU" altLang="zh-CN" sz="1050" b="1" dirty="0" smtClean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месяцев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050" b="1" dirty="0" smtClean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в </a:t>
            </a:r>
            <a:r>
              <a:rPr lang="ru-RU" altLang="zh-CN" sz="1050" b="1" dirty="0">
                <a:solidFill>
                  <a:srgbClr val="FFFFFF"/>
                </a:solidFill>
                <a:latin typeface="Arial" pitchFamily="34" charset="0"/>
                <a:cs typeface="Verdana" pitchFamily="34" charset="0"/>
              </a:rPr>
              <a:t>присутствии и под руководством руководителя, занимающего эту должность, либо выше стоящего руководителя</a:t>
            </a:r>
            <a:endParaRPr kumimoji="0" lang="ru-RU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093680" y="7160036"/>
            <a:ext cx="1350857" cy="366588"/>
          </a:xfrm>
          <a:prstGeom prst="rect">
            <a:avLst/>
          </a:prstGeom>
          <a:noFill/>
          <a:ln w="9525">
            <a:noFill/>
          </a:ln>
        </p:spPr>
        <p:txBody>
          <a:bodyPr wrap="square" lIns="134418" tIns="67210" rIns="134418" bIns="67210">
            <a:spAutoFit/>
          </a:bodyPr>
          <a:lstStyle/>
          <a:p>
            <a:r>
              <a:rPr lang="ru-RU" altLang="zh-CN" sz="15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Слайд № 9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 bwMode="auto">
          <a:xfrm flipH="1" flipV="1">
            <a:off x="1" y="7341958"/>
            <a:ext cx="745604" cy="137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 bwMode="auto">
          <a:xfrm>
            <a:off x="7370341" y="7343330"/>
            <a:ext cx="47233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 bwMode="auto">
          <a:xfrm>
            <a:off x="457573" y="715650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«ШКОЛА КАДРОВОГО РЕЗЕРВА «КУПОЛ».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ОБУЧЕНИЕ И РАЗВИТИЕ»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3" name="Прямая со стрелкой 12"/>
          <p:cNvCxnSpPr>
            <a:stCxn id="52" idx="2"/>
            <a:endCxn id="8" idx="0"/>
          </p:cNvCxnSpPr>
          <p:nvPr/>
        </p:nvCxnSpPr>
        <p:spPr>
          <a:xfrm>
            <a:off x="6461696" y="1782764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461696" y="1047047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3"/>
            <a:endCxn id="4" idx="1"/>
          </p:cNvCxnSpPr>
          <p:nvPr/>
        </p:nvCxnSpPr>
        <p:spPr>
          <a:xfrm>
            <a:off x="7511034" y="2133676"/>
            <a:ext cx="1986755" cy="1355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" idx="1"/>
            <a:endCxn id="2" idx="3"/>
          </p:cNvCxnSpPr>
          <p:nvPr/>
        </p:nvCxnSpPr>
        <p:spPr>
          <a:xfrm flipH="1">
            <a:off x="3337573" y="2133676"/>
            <a:ext cx="2074786" cy="1355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6461696" y="2792564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6461696" y="3288618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7960296" y="3109919"/>
            <a:ext cx="1537494" cy="27315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10" idx="1"/>
          </p:cNvCxnSpPr>
          <p:nvPr/>
        </p:nvCxnSpPr>
        <p:spPr>
          <a:xfrm flipH="1">
            <a:off x="3344639" y="3121101"/>
            <a:ext cx="1618457" cy="261973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9" idx="3"/>
          </p:cNvCxnSpPr>
          <p:nvPr/>
        </p:nvCxnSpPr>
        <p:spPr>
          <a:xfrm flipH="1">
            <a:off x="9099328" y="2570164"/>
            <a:ext cx="398462" cy="604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9" idx="1"/>
          </p:cNvCxnSpPr>
          <p:nvPr/>
        </p:nvCxnSpPr>
        <p:spPr>
          <a:xfrm>
            <a:off x="3344640" y="2570164"/>
            <a:ext cx="479425" cy="604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26" idx="1"/>
          </p:cNvCxnSpPr>
          <p:nvPr/>
        </p:nvCxnSpPr>
        <p:spPr>
          <a:xfrm>
            <a:off x="3344640" y="5843819"/>
            <a:ext cx="824717" cy="2580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8714394" y="5830665"/>
            <a:ext cx="783395" cy="10644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6461696" y="5414265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6461696" y="6148598"/>
            <a:ext cx="1" cy="18891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5759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solidFill>
              <a:schemeClr val="bg1">
                <a:lumMod val="50000"/>
              </a:schemeClr>
            </a:solidFill>
            <a:latin typeface="Arial Narrow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6376</TotalTime>
  <Words>1492</Words>
  <Application>Microsoft Office PowerPoint</Application>
  <PresentationFormat>Произвольный</PresentationFormat>
  <Paragraphs>456</Paragraphs>
  <Slides>14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СИСТЕМА  «ШКОЛА КАДРОВОГО РЕЗЕРВА АО «ИЭМЗ «КУПОЛ»</vt:lpstr>
      <vt:lpstr>Продвижение предприятия в социальных медиа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ObrazcovaJS</dc:creator>
  <cp:lastModifiedBy>Хатмуллина Р.И.</cp:lastModifiedBy>
  <cp:revision>438</cp:revision>
  <cp:lastPrinted>2024-08-29T09:13:05Z</cp:lastPrinted>
  <dcterms:created xsi:type="dcterms:W3CDTF">2022-04-18T13:50:01Z</dcterms:created>
  <dcterms:modified xsi:type="dcterms:W3CDTF">2024-08-30T05:06:11Z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HP</vt:lpwstr>
  </property>
  <property fmtid="{D5CDD505-2E9C-101B-9397-08002B2CF9AE}" pid="4" name="DocSecurity">
    <vt:i4>0</vt:i4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2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</Properties>
</file>