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9.xml" ContentType="application/vnd.openxmlformats-officedocument.presentationml.tags+xml"/>
  <Override PartName="/ppt/charts/chart4.xml" ContentType="application/vnd.openxmlformats-officedocument.drawingml.chart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90" r:id="rId2"/>
    <p:sldId id="436" r:id="rId3"/>
    <p:sldId id="456" r:id="rId4"/>
    <p:sldId id="449" r:id="rId5"/>
    <p:sldId id="461" r:id="rId6"/>
    <p:sldId id="438" r:id="rId7"/>
    <p:sldId id="442" r:id="rId8"/>
    <p:sldId id="453" r:id="rId9"/>
    <p:sldId id="454" r:id="rId10"/>
    <p:sldId id="458" r:id="rId11"/>
    <p:sldId id="460" r:id="rId12"/>
    <p:sldId id="459" r:id="rId13"/>
    <p:sldId id="455" r:id="rId14"/>
    <p:sldId id="451" r:id="rId15"/>
    <p:sldId id="445" r:id="rId16"/>
    <p:sldId id="441" r:id="rId17"/>
  </p:sldIdLst>
  <p:sldSz cx="9144000" cy="5143500" type="screen16x9"/>
  <p:notesSz cx="6805613" cy="99393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080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816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22404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6320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040079" algn="l" defTabSz="81603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448097" algn="l" defTabSz="81603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856111" algn="l" defTabSz="81603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264128" algn="l" defTabSz="81603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42E"/>
    <a:srgbClr val="FFFFCC"/>
    <a:srgbClr val="FFFF99"/>
    <a:srgbClr val="FDE063"/>
    <a:srgbClr val="AFAB07"/>
    <a:srgbClr val="FDDC51"/>
    <a:srgbClr val="FEEB9A"/>
    <a:srgbClr val="FF9966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0160" autoAdjust="0"/>
  </p:normalViewPr>
  <p:slideViewPr>
    <p:cSldViewPr>
      <p:cViewPr>
        <p:scale>
          <a:sx n="130" d="100"/>
          <a:sy n="130" d="100"/>
        </p:scale>
        <p:origin x="-2994" y="-810"/>
      </p:cViewPr>
      <p:guideLst>
        <p:guide orient="horz" pos="1620"/>
        <p:guide pos="29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трудоустроенных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молодежь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трудоустроенных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3221760"/>
        <c:axId val="139241152"/>
      </c:barChart>
      <c:catAx>
        <c:axId val="632217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9241152"/>
        <c:crosses val="autoZero"/>
        <c:auto val="1"/>
        <c:lblAlgn val="ctr"/>
        <c:lblOffset val="100"/>
        <c:noMultiLvlLbl val="0"/>
      </c:catAx>
      <c:valAx>
        <c:axId val="139241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322176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обученных за период отбытия срока наказания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молодежь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обученных за период отбытия срока наказания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3562240"/>
        <c:axId val="139242880"/>
      </c:barChart>
      <c:catAx>
        <c:axId val="635622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9242880"/>
        <c:crosses val="autoZero"/>
        <c:auto val="1"/>
        <c:lblAlgn val="ctr"/>
        <c:lblOffset val="100"/>
        <c:noMultiLvlLbl val="0"/>
      </c:catAx>
      <c:valAx>
        <c:axId val="139242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356224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трудоустроенных после отбытия срока наказания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молодежь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трудоустроенных после отбытия срока наказания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3544832"/>
        <c:axId val="139244608"/>
      </c:barChart>
      <c:catAx>
        <c:axId val="635448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9244608"/>
        <c:crosses val="autoZero"/>
        <c:auto val="1"/>
        <c:lblAlgn val="ctr"/>
        <c:lblOffset val="100"/>
        <c:noMultiLvlLbl val="0"/>
      </c:catAx>
      <c:valAx>
        <c:axId val="139244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354483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Начальное среднее</c:v>
                </c:pt>
                <c:pt idx="1">
                  <c:v>Средне-профессиональное</c:v>
                </c:pt>
                <c:pt idx="2">
                  <c:v>Высшее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185</c:v>
                </c:pt>
                <c:pt idx="1">
                  <c:v>48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молодежь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Начальное среднее</c:v>
                </c:pt>
                <c:pt idx="1">
                  <c:v>Средне-профессиональное</c:v>
                </c:pt>
                <c:pt idx="2">
                  <c:v>Высшее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73</c:v>
                </c:pt>
                <c:pt idx="1">
                  <c:v>24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63223296"/>
        <c:axId val="63603264"/>
      </c:barChart>
      <c:catAx>
        <c:axId val="6322329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3603264"/>
        <c:crosses val="autoZero"/>
        <c:auto val="1"/>
        <c:lblAlgn val="ctr"/>
        <c:lblOffset val="100"/>
        <c:noMultiLvlLbl val="0"/>
      </c:catAx>
      <c:valAx>
        <c:axId val="63603264"/>
        <c:scaling>
          <c:orientation val="minMax"/>
        </c:scaling>
        <c:delete val="1"/>
        <c:axPos val="b"/>
        <c:majorGridlines/>
        <c:numFmt formatCode="General" sourceLinked="1"/>
        <c:majorTickMark val="none"/>
        <c:minorTickMark val="none"/>
        <c:tickLblPos val="nextTo"/>
        <c:crossAx val="632232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099" cy="4969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41" y="1"/>
            <a:ext cx="2949099" cy="4969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2743F383-D850-4195-AAEC-4685EFAAC62E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1463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1185"/>
            <a:ext cx="5444490" cy="44727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648"/>
            <a:ext cx="2949099" cy="4969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41" y="9440648"/>
            <a:ext cx="2949099" cy="4969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6D69125-9249-4C50-B219-684AA6E79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013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0801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16032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24047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632064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040079" algn="l" defTabSz="8160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097" algn="l" defTabSz="8160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111" algn="l" defTabSz="8160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4128" algn="l" defTabSz="8160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5576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5576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681" y="2129769"/>
            <a:ext cx="7771050" cy="14695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362" y="3885001"/>
            <a:ext cx="6399689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08016" indent="0" algn="ctr">
              <a:buNone/>
              <a:defRPr/>
            </a:lvl2pPr>
            <a:lvl3pPr marL="816032" indent="0" algn="ctr">
              <a:buNone/>
              <a:defRPr/>
            </a:lvl3pPr>
            <a:lvl4pPr marL="1224047" indent="0" algn="ctr">
              <a:buNone/>
              <a:defRPr/>
            </a:lvl4pPr>
            <a:lvl5pPr marL="1632064" indent="0" algn="ctr">
              <a:buNone/>
              <a:defRPr/>
            </a:lvl5pPr>
            <a:lvl6pPr marL="2040079" indent="0" algn="ctr">
              <a:buNone/>
              <a:defRPr/>
            </a:lvl6pPr>
            <a:lvl7pPr marL="2448097" indent="0" algn="ctr">
              <a:buNone/>
              <a:defRPr/>
            </a:lvl7pPr>
            <a:lvl8pPr marL="2856111" indent="0" algn="ctr">
              <a:buNone/>
              <a:defRPr/>
            </a:lvl8pPr>
            <a:lvl9pPr marL="326412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393D-7C9A-40E9-9912-DDC93EBA5CAB}" type="datetime1">
              <a:rPr lang="ru-RU" smtClean="0"/>
              <a:t>30.08.2024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B7022-975C-4FFC-81EA-AE05C6B09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98560"/>
      </p:ext>
    </p:extLst>
  </p:cSld>
  <p:clrMapOvr>
    <a:masterClrMapping/>
  </p:clrMapOvr>
  <p:transition advClick="0" advTm="65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BB2C-189B-4809-88F1-D18C477D1555}" type="datetime1">
              <a:rPr lang="ru-RU" smtClean="0"/>
              <a:t>30.08.2024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2B1C9-B376-47DB-B1E7-3D52D8BAF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806113"/>
      </p:ext>
    </p:extLst>
  </p:cSld>
  <p:clrMapOvr>
    <a:masterClrMapping/>
  </p:clrMapOvr>
  <p:transition advClick="0" advTm="65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8250" y="274556"/>
            <a:ext cx="2057043" cy="58497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120" y="274556"/>
            <a:ext cx="6018755" cy="58497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CB615-251C-42E0-BFA7-B2A7C5469578}" type="datetime1">
              <a:rPr lang="ru-RU" smtClean="0"/>
              <a:t>30.08.2024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7A4A-B8DD-4D84-AB86-5B192E452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4031"/>
      </p:ext>
    </p:extLst>
  </p:cSld>
  <p:clrMapOvr>
    <a:masterClrMapping/>
  </p:clrMapOvr>
  <p:transition advClick="0" advTm="65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5893-38FE-45CB-A848-A78DD110E6E6}" type="datetime1">
              <a:rPr lang="ru-RU" smtClean="0"/>
              <a:t>30.08.2024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349E6-6BA8-4C5C-92FC-DC167EE3D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311827"/>
      </p:ext>
    </p:extLst>
  </p:cSld>
  <p:clrMapOvr>
    <a:masterClrMapping/>
  </p:clrMapOvr>
  <p:transition advClick="0" advTm="65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88" y="4405542"/>
            <a:ext cx="7771050" cy="136165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88" y="2905818"/>
            <a:ext cx="7771050" cy="1499724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016" indent="0">
              <a:buNone/>
              <a:defRPr sz="1600"/>
            </a:lvl2pPr>
            <a:lvl3pPr marL="816032" indent="0">
              <a:buNone/>
              <a:defRPr sz="1400"/>
            </a:lvl3pPr>
            <a:lvl4pPr marL="1224047" indent="0">
              <a:buNone/>
              <a:defRPr sz="1200"/>
            </a:lvl4pPr>
            <a:lvl5pPr marL="1632064" indent="0">
              <a:buNone/>
              <a:defRPr sz="1200"/>
            </a:lvl5pPr>
            <a:lvl6pPr marL="2040079" indent="0">
              <a:buNone/>
              <a:defRPr sz="1200"/>
            </a:lvl6pPr>
            <a:lvl7pPr marL="2448097" indent="0">
              <a:buNone/>
              <a:defRPr sz="1200"/>
            </a:lvl7pPr>
            <a:lvl8pPr marL="2856111" indent="0">
              <a:buNone/>
              <a:defRPr sz="1200"/>
            </a:lvl8pPr>
            <a:lvl9pPr marL="326412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12DA0-D0DE-43DB-ACCF-73BE00AEA386}" type="datetime1">
              <a:rPr lang="ru-RU" smtClean="0"/>
              <a:t>30.08.2024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5F971-853F-43C3-A7BB-99DE3AD5C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80390"/>
      </p:ext>
    </p:extLst>
  </p:cSld>
  <p:clrMapOvr>
    <a:masterClrMapping/>
  </p:clrMapOvr>
  <p:transition advClick="0" advTm="65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20" y="1599709"/>
            <a:ext cx="4037899" cy="4524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7393" y="1599709"/>
            <a:ext cx="4037899" cy="4524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3834F-83FC-448E-89F0-37E7E10CB3F8}" type="datetime1">
              <a:rPr lang="ru-RU" smtClean="0"/>
              <a:t>30.08.2024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1364D-EB1A-4320-821A-CE55E2631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865773"/>
      </p:ext>
    </p:extLst>
  </p:cSld>
  <p:clrMapOvr>
    <a:masterClrMapping/>
  </p:clrMapOvr>
  <p:transition advClick="0" advTm="65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21" y="1534639"/>
            <a:ext cx="4039486" cy="63956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16" indent="0">
              <a:buNone/>
              <a:defRPr sz="1800" b="1"/>
            </a:lvl2pPr>
            <a:lvl3pPr marL="816032" indent="0">
              <a:buNone/>
              <a:defRPr sz="1600" b="1"/>
            </a:lvl3pPr>
            <a:lvl4pPr marL="1224047" indent="0">
              <a:buNone/>
              <a:defRPr sz="1400" b="1"/>
            </a:lvl4pPr>
            <a:lvl5pPr marL="1632064" indent="0">
              <a:buNone/>
              <a:defRPr sz="1400" b="1"/>
            </a:lvl5pPr>
            <a:lvl6pPr marL="2040079" indent="0">
              <a:buNone/>
              <a:defRPr sz="1400" b="1"/>
            </a:lvl6pPr>
            <a:lvl7pPr marL="2448097" indent="0">
              <a:buNone/>
              <a:defRPr sz="1400" b="1"/>
            </a:lvl7pPr>
            <a:lvl8pPr marL="2856111" indent="0">
              <a:buNone/>
              <a:defRPr sz="1400" b="1"/>
            </a:lvl8pPr>
            <a:lvl9pPr marL="3264128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121" y="2174205"/>
            <a:ext cx="4039486" cy="395006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224" y="1534639"/>
            <a:ext cx="4041073" cy="63956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16" indent="0">
              <a:buNone/>
              <a:defRPr sz="1800" b="1"/>
            </a:lvl2pPr>
            <a:lvl3pPr marL="816032" indent="0">
              <a:buNone/>
              <a:defRPr sz="1600" b="1"/>
            </a:lvl3pPr>
            <a:lvl4pPr marL="1224047" indent="0">
              <a:buNone/>
              <a:defRPr sz="1400" b="1"/>
            </a:lvl4pPr>
            <a:lvl5pPr marL="1632064" indent="0">
              <a:buNone/>
              <a:defRPr sz="1400" b="1"/>
            </a:lvl5pPr>
            <a:lvl6pPr marL="2040079" indent="0">
              <a:buNone/>
              <a:defRPr sz="1400" b="1"/>
            </a:lvl6pPr>
            <a:lvl7pPr marL="2448097" indent="0">
              <a:buNone/>
              <a:defRPr sz="1400" b="1"/>
            </a:lvl7pPr>
            <a:lvl8pPr marL="2856111" indent="0">
              <a:buNone/>
              <a:defRPr sz="1400" b="1"/>
            </a:lvl8pPr>
            <a:lvl9pPr marL="3264128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224" y="2174205"/>
            <a:ext cx="4041073" cy="395006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1DE22-D928-4368-A6C7-9688594326AF}" type="datetime1">
              <a:rPr lang="ru-RU" smtClean="0"/>
              <a:t>30.08.2024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F6A0-5458-4293-85A5-9268684A6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79375"/>
      </p:ext>
    </p:extLst>
  </p:cSld>
  <p:clrMapOvr>
    <a:masterClrMapping/>
  </p:clrMapOvr>
  <p:transition advClick="0" advTm="65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9D3D-BF7B-4A66-ACCB-BB80A4EC6F00}" type="datetime1">
              <a:rPr lang="ru-RU" smtClean="0"/>
              <a:t>30.08.2024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EE08-50B3-4C30-80BC-3244C2C72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22966"/>
      </p:ext>
    </p:extLst>
  </p:cSld>
  <p:clrMapOvr>
    <a:masterClrMapping/>
  </p:clrMapOvr>
  <p:transition advClick="0" advTm="65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F284B-FEB1-4865-A118-AD7ED6BF1FBB}" type="datetime1">
              <a:rPr lang="ru-RU" smtClean="0"/>
              <a:t>30.08.2024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672B6-FD9B-4A09-ACFD-9B7CF9370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06845"/>
      </p:ext>
    </p:extLst>
  </p:cSld>
  <p:clrMapOvr>
    <a:masterClrMapping/>
  </p:clrMapOvr>
  <p:transition advClick="0" advTm="65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21" y="272966"/>
            <a:ext cx="3007791" cy="116169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429" y="272968"/>
            <a:ext cx="5110862" cy="58513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121" y="1434659"/>
            <a:ext cx="3007791" cy="4689615"/>
          </a:xfrm>
        </p:spPr>
        <p:txBody>
          <a:bodyPr/>
          <a:lstStyle>
            <a:lvl1pPr marL="0" indent="0">
              <a:buNone/>
              <a:defRPr sz="1200"/>
            </a:lvl1pPr>
            <a:lvl2pPr marL="408016" indent="0">
              <a:buNone/>
              <a:defRPr sz="1100"/>
            </a:lvl2pPr>
            <a:lvl3pPr marL="816032" indent="0">
              <a:buNone/>
              <a:defRPr sz="900"/>
            </a:lvl3pPr>
            <a:lvl4pPr marL="1224047" indent="0">
              <a:buNone/>
              <a:defRPr sz="800"/>
            </a:lvl4pPr>
            <a:lvl5pPr marL="1632064" indent="0">
              <a:buNone/>
              <a:defRPr sz="800"/>
            </a:lvl5pPr>
            <a:lvl6pPr marL="2040079" indent="0">
              <a:buNone/>
              <a:defRPr sz="800"/>
            </a:lvl6pPr>
            <a:lvl7pPr marL="2448097" indent="0">
              <a:buNone/>
              <a:defRPr sz="800"/>
            </a:lvl7pPr>
            <a:lvl8pPr marL="2856111" indent="0">
              <a:buNone/>
              <a:defRPr sz="800"/>
            </a:lvl8pPr>
            <a:lvl9pPr marL="326412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39CD2-EC3A-45D1-B5EE-19C79EA4F5F1}" type="datetime1">
              <a:rPr lang="ru-RU" smtClean="0"/>
              <a:t>30.08.2024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A6AFE-6F36-4557-960F-E7D495ABA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8616"/>
      </p:ext>
    </p:extLst>
  </p:cSld>
  <p:clrMapOvr>
    <a:masterClrMapping/>
  </p:clrMapOvr>
  <p:transition advClick="0" advTm="65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977" y="4799120"/>
            <a:ext cx="5485447" cy="56656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977" y="612586"/>
            <a:ext cx="5485447" cy="4113530"/>
          </a:xfrm>
        </p:spPr>
        <p:txBody>
          <a:bodyPr/>
          <a:lstStyle>
            <a:lvl1pPr marL="0" indent="0">
              <a:buNone/>
              <a:defRPr sz="2900"/>
            </a:lvl1pPr>
            <a:lvl2pPr marL="408016" indent="0">
              <a:buNone/>
              <a:defRPr sz="2500"/>
            </a:lvl2pPr>
            <a:lvl3pPr marL="816032" indent="0">
              <a:buNone/>
              <a:defRPr sz="2100"/>
            </a:lvl3pPr>
            <a:lvl4pPr marL="1224047" indent="0">
              <a:buNone/>
              <a:defRPr sz="1800"/>
            </a:lvl4pPr>
            <a:lvl5pPr marL="1632064" indent="0">
              <a:buNone/>
              <a:defRPr sz="1800"/>
            </a:lvl5pPr>
            <a:lvl6pPr marL="2040079" indent="0">
              <a:buNone/>
              <a:defRPr sz="1800"/>
            </a:lvl6pPr>
            <a:lvl7pPr marL="2448097" indent="0">
              <a:buNone/>
              <a:defRPr sz="1800"/>
            </a:lvl7pPr>
            <a:lvl8pPr marL="2856111" indent="0">
              <a:buNone/>
              <a:defRPr sz="1800"/>
            </a:lvl8pPr>
            <a:lvl9pPr marL="3264128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977" y="5365681"/>
            <a:ext cx="5485447" cy="804614"/>
          </a:xfrm>
        </p:spPr>
        <p:txBody>
          <a:bodyPr/>
          <a:lstStyle>
            <a:lvl1pPr marL="0" indent="0">
              <a:buNone/>
              <a:defRPr sz="1200"/>
            </a:lvl1pPr>
            <a:lvl2pPr marL="408016" indent="0">
              <a:buNone/>
              <a:defRPr sz="1100"/>
            </a:lvl2pPr>
            <a:lvl3pPr marL="816032" indent="0">
              <a:buNone/>
              <a:defRPr sz="900"/>
            </a:lvl3pPr>
            <a:lvl4pPr marL="1224047" indent="0">
              <a:buNone/>
              <a:defRPr sz="800"/>
            </a:lvl4pPr>
            <a:lvl5pPr marL="1632064" indent="0">
              <a:buNone/>
              <a:defRPr sz="800"/>
            </a:lvl5pPr>
            <a:lvl6pPr marL="2040079" indent="0">
              <a:buNone/>
              <a:defRPr sz="800"/>
            </a:lvl6pPr>
            <a:lvl7pPr marL="2448097" indent="0">
              <a:buNone/>
              <a:defRPr sz="800"/>
            </a:lvl7pPr>
            <a:lvl8pPr marL="2856111" indent="0">
              <a:buNone/>
              <a:defRPr sz="800"/>
            </a:lvl8pPr>
            <a:lvl9pPr marL="326412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9CCF-8D6E-4843-9E17-68A53A3640CB}" type="datetime1">
              <a:rPr lang="ru-RU" smtClean="0"/>
              <a:t>30.08.2024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9AE25-C491-4791-B965-327F9675B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802476"/>
      </p:ext>
    </p:extLst>
  </p:cSld>
  <p:clrMapOvr>
    <a:masterClrMapping/>
  </p:clrMapOvr>
  <p:transition advClick="0" advTm="65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21" y="206312"/>
            <a:ext cx="8229759" cy="8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03" tIns="40803" rIns="81603" bIns="408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21" y="1199782"/>
            <a:ext cx="8229759" cy="339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03" tIns="40803" rIns="81603" bIns="408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22" y="4683269"/>
            <a:ext cx="2133230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1603" tIns="40803" rIns="81603" bIns="40803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F6103A52-663F-44D4-94B9-917290C52874}" type="datetime1">
              <a:rPr lang="ru-RU" smtClean="0"/>
              <a:t>30.08.2024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658" y="4683269"/>
            <a:ext cx="2896685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1603" tIns="40803" rIns="81603" bIns="40803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650" y="4683269"/>
            <a:ext cx="2133230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1603" tIns="40803" rIns="81603" bIns="408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33D9D96-6721-4C9F-9A97-96655FE6A7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advClick="0" advTm="6500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408016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816032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224047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632064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306013" indent="-306013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3026" indent="-25501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0040" indent="-20400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28056" indent="-20400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36072" indent="-204008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44088" indent="-204008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52104" indent="-204008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60119" indent="-204008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68136" indent="-204008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16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032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47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064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079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097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111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128" algn="l" defTabSz="81603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chart" Target="../charts/chart4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61" y="303498"/>
            <a:ext cx="3790633" cy="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5352" t="27644" r="27183" b="25139"/>
          <a:stretch/>
        </p:blipFill>
        <p:spPr>
          <a:xfrm>
            <a:off x="215516" y="3907538"/>
            <a:ext cx="2116862" cy="118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3862714"/>
            <a:ext cx="2484276" cy="1265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404842" y="1156961"/>
            <a:ext cx="78755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rPr>
              <a:t>АКЦИОНЕРНОЕ ОБЩЕСТВО </a:t>
            </a:r>
            <a:r>
              <a:rPr lang="ru-RU" sz="1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rPr>
              <a:t>АЛТАЙСКОГО </a:t>
            </a:r>
            <a:r>
              <a:rPr lang="ru-RU" sz="1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rPr>
              <a:t>ВАГОНОСТРОЕНИЯ</a:t>
            </a:r>
          </a:p>
          <a:p>
            <a:pPr algn="ctr"/>
            <a:r>
              <a:rPr lang="ru-RU" sz="1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rPr>
              <a:t>(АО «АЛТАЙВАГОН»)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82427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8097829" y="2895786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rot="10800000" flipH="1">
            <a:off x="8097829" y="-14089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АлтайМаш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04" y="248916"/>
            <a:ext cx="1609725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араллелограмм 13"/>
          <p:cNvSpPr/>
          <p:nvPr/>
        </p:nvSpPr>
        <p:spPr>
          <a:xfrm>
            <a:off x="332318" y="1779662"/>
            <a:ext cx="7804078" cy="1080120"/>
          </a:xfrm>
          <a:prstGeom prst="parallelogra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600" b="1" i="1" u="sng" dirty="0">
                <a:cs typeface="Times New Roman" panose="02020603050405020304" pitchFamily="18" charset="0"/>
              </a:rPr>
              <a:t>НОМИНАЦИЯ</a:t>
            </a:r>
          </a:p>
          <a:p>
            <a:pPr algn="ctr">
              <a:lnSpc>
                <a:spcPct val="150000"/>
              </a:lnSpc>
            </a:pPr>
            <a:r>
              <a:rPr lang="ru-RU" sz="1600" b="1" i="1" dirty="0">
                <a:cs typeface="Times New Roman" panose="02020603050405020304" pitchFamily="18" charset="0"/>
              </a:rPr>
              <a:t>   </a:t>
            </a:r>
            <a:r>
              <a:rPr lang="ru-RU" sz="1400" b="1" i="1" dirty="0"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cs typeface="Times New Roman" panose="02020603050405020304" pitchFamily="18" charset="0"/>
              </a:rPr>
              <a:t>ТРУДОУСТРОЙСТВО ОСОБЫХ  КАТЕГОРИЙ</a:t>
            </a:r>
            <a:r>
              <a:rPr lang="en-US" sz="1600" b="1" i="1" dirty="0"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cs typeface="Times New Roman" panose="02020603050405020304" pitchFamily="18" charset="0"/>
              </a:rPr>
              <a:t>МОЛОДЕЖИ (лица, освобождённые из мест лишения свободы)»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71500" y="2955661"/>
            <a:ext cx="7804078" cy="876229"/>
          </a:xfrm>
          <a:prstGeom prst="parallelogra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600" b="1" i="1" u="sng" dirty="0">
                <a:cs typeface="Times New Roman" panose="02020603050405020304" pitchFamily="18" charset="0"/>
              </a:rPr>
              <a:t>ПРАКТИКА</a:t>
            </a:r>
            <a:endParaRPr lang="en-US" sz="1600" b="1" i="1" u="sng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i="1" dirty="0">
                <a:cs typeface="Times New Roman" panose="02020603050405020304" pitchFamily="18" charset="0"/>
              </a:rPr>
              <a:t>                       </a:t>
            </a:r>
            <a:r>
              <a:rPr lang="ru-RU" sz="1400" b="1" i="1" dirty="0"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cs typeface="Times New Roman" panose="02020603050405020304" pitchFamily="18" charset="0"/>
              </a:rPr>
              <a:t>МОГУ ЖИТЬ И РАБОТАТЬ ЧЕСТНО»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5933">
    <p:push dir="u"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179512" y="211793"/>
            <a:ext cx="5724636" cy="461665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 smtClean="0">
                <a:latin typeface="+mj-lt"/>
              </a:rPr>
              <a:t>АНАЛИЗ ТРУДОУСТРОЙСТВА ОСУЖДЕННЫХ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6" y="807554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059582"/>
            <a:ext cx="6732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(Заголовки)"/>
              </a:rPr>
              <a:t>за </a:t>
            </a:r>
            <a:r>
              <a:rPr lang="ru-RU" dirty="0" smtClean="0">
                <a:latin typeface="Arial (Заголовки)"/>
              </a:rPr>
              <a:t>период </a:t>
            </a:r>
            <a:r>
              <a:rPr lang="ru-RU" dirty="0">
                <a:latin typeface="Arial (Заголовки)"/>
              </a:rPr>
              <a:t>с 01 января 2023 года по 31 июля 2024 года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58300362"/>
              </p:ext>
            </p:extLst>
          </p:nvPr>
        </p:nvGraphicFramePr>
        <p:xfrm>
          <a:off x="647564" y="1426374"/>
          <a:ext cx="252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62620200"/>
              </p:ext>
            </p:extLst>
          </p:nvPr>
        </p:nvGraphicFramePr>
        <p:xfrm>
          <a:off x="3491880" y="1779662"/>
          <a:ext cx="2520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475328141"/>
              </p:ext>
            </p:extLst>
          </p:nvPr>
        </p:nvGraphicFramePr>
        <p:xfrm>
          <a:off x="6018197" y="1779661"/>
          <a:ext cx="252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flipH="1">
            <a:off x="-2564" y="0"/>
            <a:ext cx="866151" cy="5164038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099699"/>
      </p:ext>
    </p:extLst>
  </p:cSld>
  <p:clrMapOvr>
    <a:masterClrMapping/>
  </p:clrMapOvr>
  <p:transition spd="slow" advClick="0" advTm="17519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179512" y="211793"/>
            <a:ext cx="5724636" cy="461665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 smtClean="0">
                <a:latin typeface="+mj-lt"/>
              </a:rPr>
              <a:t>АНАЛИЗ ТРУДОУСТРОЙСТВА ОСУЖДЕННЫХ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6" y="807554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1085627"/>
            <a:ext cx="7270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Arial (Заголовки)"/>
              </a:rPr>
              <a:t>Из 244 человек 76% не имели профессионального образования</a:t>
            </a:r>
            <a:endParaRPr lang="ru-RU" i="1" dirty="0">
              <a:latin typeface="Arial (Заголовки)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52158589"/>
              </p:ext>
            </p:extLst>
          </p:nvPr>
        </p:nvGraphicFramePr>
        <p:xfrm>
          <a:off x="1295636" y="1671650"/>
          <a:ext cx="5972915" cy="32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8097829" y="-20538"/>
            <a:ext cx="1046171" cy="5185954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344259"/>
      </p:ext>
    </p:extLst>
  </p:cSld>
  <p:clrMapOvr>
    <a:masterClrMapping/>
  </p:clrMapOvr>
  <p:transition spd="slow" advClick="0" advTm="17519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522001" y="395685"/>
            <a:ext cx="749249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i="1" dirty="0"/>
              <a:t>На базе У</a:t>
            </a:r>
            <a:r>
              <a:rPr lang="ru-RU" sz="1600" i="1" dirty="0" smtClean="0"/>
              <a:t>чебного центра АО «Алтайвагон» </a:t>
            </a:r>
          </a:p>
          <a:p>
            <a:r>
              <a:rPr lang="ru-RU" sz="1600" i="1" dirty="0" smtClean="0"/>
              <a:t>было организовано обучение по основным востребованным рабочим профессиям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27" name="AutoShape 15"/>
          <p:cNvSpPr>
            <a:spLocks noChangeArrowheads="1"/>
          </p:cNvSpPr>
          <p:nvPr/>
        </p:nvSpPr>
        <p:spPr bwMode="gray">
          <a:xfrm>
            <a:off x="323528" y="1234904"/>
            <a:ext cx="1808857" cy="700249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Электросварщик</a:t>
            </a:r>
            <a:r>
              <a:rPr lang="ru-RU" sz="1200" b="1" i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i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gray">
          <a:xfrm>
            <a:off x="2339752" y="1246419"/>
            <a:ext cx="1668592" cy="689599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Токарь</a:t>
            </a:r>
            <a:endParaRPr lang="ru-RU" sz="1200" b="1" i="1" kern="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gray">
          <a:xfrm>
            <a:off x="4175956" y="1246419"/>
            <a:ext cx="2060822" cy="683429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Стропальщик</a:t>
            </a:r>
            <a:endParaRPr lang="ru-RU" sz="1200" b="1" i="1" kern="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gray">
          <a:xfrm>
            <a:off x="6444208" y="1257069"/>
            <a:ext cx="1974219" cy="683429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Машинист</a:t>
            </a:r>
            <a:r>
              <a:rPr lang="ru-RU" sz="1200" b="1" i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kern="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крана</a:t>
            </a:r>
            <a:endParaRPr lang="ru-RU" sz="1200" b="1" i="1" kern="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O:\Всерос конкурс практик трудоустройства молодёжи 2024\токарь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r="27075"/>
          <a:stretch/>
        </p:blipFill>
        <p:spPr bwMode="auto">
          <a:xfrm>
            <a:off x="2278040" y="2093102"/>
            <a:ext cx="1908212" cy="2685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Всерос конкурс практик трудоустройства молодёжи 2024\сварщик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2917" r="46677" b="32675"/>
          <a:stretch/>
        </p:blipFill>
        <p:spPr bwMode="auto">
          <a:xfrm>
            <a:off x="224385" y="2093131"/>
            <a:ext cx="1908000" cy="268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Всерос конкурс практик трудоустройства молодёжи 2024\машинист крана.jp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r="47726"/>
          <a:stretch/>
        </p:blipFill>
        <p:spPr bwMode="auto">
          <a:xfrm>
            <a:off x="6563318" y="2106689"/>
            <a:ext cx="1908000" cy="268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rot="10800000" flipH="1">
            <a:off x="8280412" y="-14090"/>
            <a:ext cx="863588" cy="51575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 descr="O:\Всерос конкурс практик трудоустройства молодёжи 2024\стропаль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t="506" r="18604" b="-506"/>
          <a:stretch/>
        </p:blipFill>
        <p:spPr bwMode="auto">
          <a:xfrm>
            <a:off x="4391980" y="2096524"/>
            <a:ext cx="1908000" cy="268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0172" y="159482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73243"/>
      </p:ext>
    </p:extLst>
  </p:cSld>
  <p:clrMapOvr>
    <a:masterClrMapping/>
  </p:clrMapOvr>
  <p:transition advTm="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179512" y="211793"/>
            <a:ext cx="5724636" cy="461665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 smtClean="0">
                <a:latin typeface="+mj-lt"/>
              </a:rPr>
              <a:t>АНАЛИЗ ТРУДОУСТРОЙСТВА ОСУЖДЕННЫХ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6" y="807554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1059581"/>
            <a:ext cx="7956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(Заголовки)"/>
              </a:rPr>
              <a:t>Количество обученных осужденных за период </a:t>
            </a:r>
            <a:r>
              <a:rPr lang="ru-RU" sz="1400" dirty="0">
                <a:latin typeface="Arial (Заголовки)"/>
              </a:rPr>
              <a:t>с 01 января 2023 года по 31 июля 2024 года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061538"/>
              </p:ext>
            </p:extLst>
          </p:nvPr>
        </p:nvGraphicFramePr>
        <p:xfrm>
          <a:off x="658060" y="1635646"/>
          <a:ext cx="6813015" cy="321663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4680520"/>
                <a:gridCol w="989226"/>
                <a:gridCol w="1143269"/>
              </a:tblGrid>
              <a:tr h="5594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"/>
                        </a:rPr>
                        <a:t>Профессии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"/>
                        </a:rPr>
                        <a:t>Всего, </a:t>
                      </a:r>
                      <a:r>
                        <a:rPr lang="ru-RU" sz="1200" b="1" u="none" strike="noStrike" dirty="0">
                          <a:effectLst/>
                          <a:latin typeface="Arial "/>
                        </a:rPr>
                        <a:t>чел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Arial "/>
                        </a:rPr>
                        <a:t>В </a:t>
                      </a:r>
                      <a:r>
                        <a:rPr lang="ru-RU" sz="1200" b="1" u="none" strike="noStrike" dirty="0" smtClean="0">
                          <a:effectLst/>
                          <a:latin typeface="Arial "/>
                        </a:rPr>
                        <a:t>т. ч. </a:t>
                      </a:r>
                      <a:r>
                        <a:rPr lang="ru-RU" sz="1200" b="1" u="none" strike="noStrike" dirty="0">
                          <a:effectLst/>
                          <a:latin typeface="Arial "/>
                        </a:rPr>
                        <a:t>молодежь, чел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 smtClean="0">
                          <a:effectLst/>
                          <a:latin typeface="Arial "/>
                        </a:rPr>
                        <a:t>Электрогазосварщик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Заготовительные</a:t>
                      </a:r>
                      <a:r>
                        <a:rPr lang="ru-RU" sz="1200" u="none" strike="noStrike" baseline="0" dirty="0" smtClean="0">
                          <a:effectLst/>
                          <a:latin typeface="Arial "/>
                        </a:rPr>
                        <a:t> работы (ш</a:t>
                      </a:r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тамповщик, заточник, резчик и др.)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Слесарь (механосборочных работ, по сборке металлоконструкций)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Станочник (токарь</a:t>
                      </a:r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, </a:t>
                      </a:r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сверловщик, и др.)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Стропальщик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Машинист крана </a:t>
                      </a:r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(крановщик)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Слесарь-ремонтник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Электромонтер по ремонту и обслуживанию электрооборудования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Монтер пути, составитель поездов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Наладчик </a:t>
                      </a:r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станков с программным управлением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 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 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 smtClean="0">
                          <a:effectLst/>
                          <a:latin typeface="Arial "/>
                        </a:rPr>
                        <a:t>Итого: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"/>
                        </a:rPr>
                        <a:t>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Arial "/>
                        </a:rPr>
                        <a:t>106</a:t>
                      </a:r>
                      <a:r>
                        <a:rPr lang="ru-RU" sz="1200" b="1" u="none" strike="noStrike" dirty="0">
                          <a:effectLst/>
                          <a:latin typeface="Arial 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"/>
                      </a:endParaRPr>
                    </a:p>
                  </a:txBody>
                  <a:tcPr marL="9324" marR="9324" marT="93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8097829" y="2895786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rot="10800000" flipH="1">
            <a:off x="8097829" y="-14089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142616"/>
      </p:ext>
    </p:extLst>
  </p:cSld>
  <p:clrMapOvr>
    <a:masterClrMapping/>
  </p:clrMapOvr>
  <p:transition spd="slow" advClick="0" advTm="17519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453666" y="362150"/>
            <a:ext cx="4536504" cy="461665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latin typeface="+mj-lt"/>
              </a:rPr>
              <a:t>РЕЗУЛЬТАТЫ </a:t>
            </a:r>
            <a:r>
              <a:rPr lang="ru-RU" dirty="0">
                <a:latin typeface="+mj-lt"/>
              </a:rPr>
              <a:t>РЕАЛИЗАЦИИ ПРАКТИКИ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" y="879562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араллелограмм 6"/>
          <p:cNvSpPr/>
          <p:nvPr/>
        </p:nvSpPr>
        <p:spPr>
          <a:xfrm>
            <a:off x="756614" y="1267329"/>
            <a:ext cx="8135866" cy="931171"/>
          </a:xfrm>
          <a:prstGeom prst="parallelogra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91286" y="2535746"/>
            <a:ext cx="7984071" cy="1003179"/>
          </a:xfrm>
          <a:prstGeom prst="parallelogra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Профессиональная</a:t>
            </a:r>
            <a:r>
              <a:rPr lang="ru-RU" sz="1600" dirty="0" smtClean="0"/>
              <a:t> </a:t>
            </a:r>
            <a:r>
              <a:rPr lang="ru-RU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подготовка</a:t>
            </a:r>
            <a:r>
              <a:rPr lang="ru-RU" sz="1600" dirty="0" smtClean="0"/>
              <a:t> </a:t>
            </a:r>
            <a:r>
              <a:rPr lang="ru-RU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и</a:t>
            </a:r>
            <a:r>
              <a:rPr lang="ru-RU" sz="1600" dirty="0" smtClean="0"/>
              <a:t> </a:t>
            </a:r>
            <a:r>
              <a:rPr lang="ru-RU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переподготовка</a:t>
            </a:r>
            <a:r>
              <a:rPr lang="ru-RU" sz="1600" dirty="0" smtClean="0"/>
              <a:t> </a:t>
            </a:r>
            <a:r>
              <a:rPr lang="ru-RU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молодежи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5856F1-A42E-4DC0-9EAC-D45ADF422359}"/>
              </a:ext>
            </a:extLst>
          </p:cNvPr>
          <p:cNvSpPr txBox="1"/>
          <p:nvPr/>
        </p:nvSpPr>
        <p:spPr>
          <a:xfrm>
            <a:off x="940172" y="1563638"/>
            <a:ext cx="939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</a:rPr>
              <a:t>Трудоустройство после отбытия срока наказания на АО «Алтайвагон» 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sp>
        <p:nvSpPr>
          <p:cNvPr id="11" name="Параллелограмм 10"/>
          <p:cNvSpPr/>
          <p:nvPr/>
        </p:nvSpPr>
        <p:spPr>
          <a:xfrm>
            <a:off x="71500" y="3795886"/>
            <a:ext cx="7652903" cy="1003179"/>
          </a:xfrm>
          <a:prstGeom prst="parallelogra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Помощь в трудовой и социальной адаптации молодежи, в возвращении к нормальной жизни после отбытия срока наказания</a:t>
            </a:r>
            <a:endParaRPr lang="ru-RU" sz="1600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128181"/>
      </p:ext>
    </p:extLst>
  </p:cSld>
  <p:clrMapOvr>
    <a:masterClrMapping/>
  </p:clrMapOvr>
  <p:transition spd="slow" advClick="0" advTm="17519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25" y="1000671"/>
            <a:ext cx="1836204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АлтайМаш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92" y="195958"/>
            <a:ext cx="160972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O:\Гапченко М.А\20240508_131219_0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41" b="18036"/>
          <a:stretch/>
        </p:blipFill>
        <p:spPr bwMode="auto">
          <a:xfrm>
            <a:off x="242491" y="2931791"/>
            <a:ext cx="3840813" cy="1954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7844" y="1491630"/>
            <a:ext cx="50855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АО «АЛТАЙВАГОН»</a:t>
            </a:r>
          </a:p>
          <a:p>
            <a:pPr algn="ctr"/>
            <a:r>
              <a:rPr lang="ru-RU" sz="2000" dirty="0"/>
              <a:t>658087, Россия, Алтайский край,</a:t>
            </a:r>
          </a:p>
          <a:p>
            <a:pPr algn="ctr"/>
            <a:r>
              <a:rPr lang="ru-RU" sz="2000" dirty="0"/>
              <a:t>г. Новоалтайск, ул. 22-го партсъезда, </a:t>
            </a:r>
            <a:r>
              <a:rPr lang="ru-RU" sz="2000" dirty="0" smtClean="0"/>
              <a:t>16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Телефон: </a:t>
            </a:r>
            <a:r>
              <a:rPr lang="ru-RU" sz="2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+ 7(38532)36-034</a:t>
            </a:r>
          </a:p>
          <a:p>
            <a:pPr algn="ctr"/>
            <a:r>
              <a:rPr lang="ru-RU" sz="2000" dirty="0"/>
              <a:t>Факс: </a:t>
            </a:r>
            <a:r>
              <a:rPr lang="ru-RU" sz="2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+ 7(38532)47-433</a:t>
            </a:r>
          </a:p>
          <a:p>
            <a:pPr algn="ctr"/>
            <a:r>
              <a:rPr lang="en-US" sz="2000" dirty="0"/>
              <a:t>e-mail: </a:t>
            </a:r>
            <a:r>
              <a:rPr lang="en-US" sz="2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altaymash@altvagon.ru</a:t>
            </a:r>
          </a:p>
          <a:p>
            <a:pPr algn="ctr"/>
            <a:r>
              <a:rPr lang="en-US" sz="2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www.altaivagon.ru</a:t>
            </a:r>
            <a:endParaRPr lang="ru-RU" sz="20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32" y="231490"/>
            <a:ext cx="3790633" cy="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2" y="853183"/>
            <a:ext cx="5400675" cy="1143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137927"/>
      </p:ext>
    </p:extLst>
  </p:cSld>
  <p:clrMapOvr>
    <a:masterClrMapping/>
  </p:clrMapOvr>
  <p:transition spd="slow" advClick="0" advTm="71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572" y="1383618"/>
            <a:ext cx="7875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57951281"/>
      </p:ext>
    </p:extLst>
  </p:cSld>
  <p:clrMapOvr>
    <a:masterClrMapping/>
  </p:clrMapOvr>
  <p:transition advClick="0" advTm="1762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.gapchenko\Desktop\Новая папка (4)\1kPnXRZRQl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"/>
          <a:stretch/>
        </p:blipFill>
        <p:spPr bwMode="auto">
          <a:xfrm>
            <a:off x="4572000" y="2427733"/>
            <a:ext cx="4558123" cy="2691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61" y="303498"/>
            <a:ext cx="3790633" cy="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АлтайМаш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67" y="269940"/>
            <a:ext cx="160972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82427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3507" y="1095586"/>
            <a:ext cx="8280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Arial" pitchFamily="34" charset="0"/>
                <a:cs typeface="Arial" pitchFamily="34" charset="0"/>
              </a:rPr>
              <a:t>АО «Алтайвагон»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вагоностроительное предприятие в </a:t>
            </a:r>
            <a:r>
              <a:rPr lang="ru-RU" i="1" dirty="0" err="1">
                <a:latin typeface="Arial" pitchFamily="34" charset="0"/>
                <a:cs typeface="Arial" pitchFamily="34" charset="0"/>
              </a:rPr>
              <a:t>г</a:t>
            </a:r>
            <a:r>
              <a:rPr lang="ru-RU" i="1" dirty="0" err="1" smtClean="0">
                <a:latin typeface="Arial" pitchFamily="34" charset="0"/>
                <a:cs typeface="Arial" pitchFamily="34" charset="0"/>
              </a:rPr>
              <a:t>.Новоалтайске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Алтайского края,  входит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в тройку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крупнейших предприятий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в России по производству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железнодорожного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грузового подвижного состава, с</a:t>
            </a: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производственной мощностью до 10 000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вагонов в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год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61686" y="2795471"/>
            <a:ext cx="2340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Доля в объеме производства вагонов в России</a:t>
            </a:r>
            <a:br>
              <a:rPr lang="ru-RU" sz="1600" i="1" dirty="0"/>
            </a:br>
            <a:r>
              <a:rPr lang="ru-RU" sz="1600" i="1" dirty="0"/>
              <a:t>за 2023 </a:t>
            </a:r>
            <a:r>
              <a:rPr lang="ru-RU" sz="1600" i="1" dirty="0" smtClean="0"/>
              <a:t>год - 15%</a:t>
            </a:r>
            <a:r>
              <a:rPr lang="ru-RU" sz="1600" i="1" dirty="0"/>
              <a:t/>
            </a:r>
            <a:br>
              <a:rPr lang="ru-RU" sz="1600" i="1" dirty="0"/>
            </a:br>
            <a:endParaRPr lang="ru-RU" sz="16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60320" t="40223" r="30734" b="43917"/>
          <a:stretch/>
        </p:blipFill>
        <p:spPr>
          <a:xfrm>
            <a:off x="457145" y="2628741"/>
            <a:ext cx="1635866" cy="1631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5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941">
        <p:push dir="u"/>
      </p:transition>
    </mc:Choice>
    <mc:Fallback xmlns="">
      <p:transition spd="slow" advClick="0" advTm="494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61" y="303498"/>
            <a:ext cx="3790633" cy="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5352" t="27644" r="27183" b="25139"/>
          <a:stretch/>
        </p:blipFill>
        <p:spPr>
          <a:xfrm>
            <a:off x="215516" y="3907538"/>
            <a:ext cx="2116862" cy="118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3862714"/>
            <a:ext cx="2484276" cy="126532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82427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8097829" y="2895786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rot="10800000" flipH="1">
            <a:off x="8097829" y="-14089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АлтайМаш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04" y="248916"/>
            <a:ext cx="1609725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93273" y="1275606"/>
            <a:ext cx="3834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01 января </a:t>
            </a:r>
            <a:r>
              <a:rPr lang="ru-RU" dirty="0" smtClean="0"/>
              <a:t>202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ru-RU" dirty="0"/>
              <a:t>года </a:t>
            </a:r>
            <a:r>
              <a:rPr lang="ru-RU" dirty="0" smtClean="0"/>
              <a:t>численность </a:t>
            </a:r>
            <a:r>
              <a:rPr lang="ru-RU" dirty="0"/>
              <a:t>предприятия </a:t>
            </a:r>
            <a:r>
              <a:rPr lang="ru-RU" dirty="0" smtClean="0"/>
              <a:t>составляла </a:t>
            </a:r>
            <a:r>
              <a:rPr lang="ru-RU" b="1" dirty="0"/>
              <a:t>36</a:t>
            </a:r>
            <a:r>
              <a:rPr lang="en-US" b="1" dirty="0"/>
              <a:t>60</a:t>
            </a:r>
            <a:r>
              <a:rPr lang="ru-RU" b="1" dirty="0"/>
              <a:t> </a:t>
            </a:r>
            <a:r>
              <a:rPr lang="ru-RU" b="1" dirty="0" smtClean="0"/>
              <a:t>человек, вакансии – 186 единиц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27984" y="2177617"/>
            <a:ext cx="39938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Сложился острый дефицит кадров по основным рабочим профессиям:   </a:t>
            </a:r>
            <a:r>
              <a:rPr lang="ru-RU" b="1" i="1" dirty="0" err="1" smtClean="0"/>
              <a:t>электрогазосварщик</a:t>
            </a:r>
            <a:r>
              <a:rPr lang="ru-RU" b="1" i="1" dirty="0" smtClean="0"/>
              <a:t> (87 </a:t>
            </a:r>
            <a:r>
              <a:rPr lang="ru-RU" b="1" i="1" dirty="0"/>
              <a:t>ед</a:t>
            </a:r>
            <a:r>
              <a:rPr lang="ru-RU" b="1" i="1" dirty="0" smtClean="0"/>
              <a:t>.),</a:t>
            </a:r>
            <a:r>
              <a:rPr lang="ru-RU" b="1" i="1" dirty="0"/>
              <a:t> </a:t>
            </a:r>
            <a:endParaRPr lang="ru-RU" b="1" i="1" dirty="0" smtClean="0"/>
          </a:p>
          <a:p>
            <a:r>
              <a:rPr lang="ru-RU" b="1" i="1" dirty="0" smtClean="0"/>
              <a:t>станочник </a:t>
            </a:r>
            <a:r>
              <a:rPr lang="ru-RU" b="1" i="1" dirty="0"/>
              <a:t>(35 ед</a:t>
            </a:r>
            <a:r>
              <a:rPr lang="ru-RU" b="1" i="1" dirty="0" smtClean="0"/>
              <a:t>.), </a:t>
            </a:r>
          </a:p>
          <a:p>
            <a:r>
              <a:rPr lang="ru-RU" b="1" i="1" dirty="0" smtClean="0"/>
              <a:t>стропальщик (29 </a:t>
            </a:r>
            <a:r>
              <a:rPr lang="ru-RU" b="1" i="1" dirty="0"/>
              <a:t>ед</a:t>
            </a:r>
            <a:r>
              <a:rPr lang="ru-RU" b="1" i="1" dirty="0" smtClean="0"/>
              <a:t>.), </a:t>
            </a:r>
          </a:p>
          <a:p>
            <a:r>
              <a:rPr lang="ru-RU" b="1" i="1" dirty="0" smtClean="0"/>
              <a:t>электромонтер (8 ед.)</a:t>
            </a:r>
            <a:r>
              <a:rPr lang="ru-RU" dirty="0" smtClean="0"/>
              <a:t> и др.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027469"/>
      </p:ext>
    </p:extLst>
  </p:cSld>
  <p:clrMapOvr>
    <a:masterClrMapping/>
  </p:clrMapOvr>
  <p:transition spd="slow" advClick="0" advTm="5933">
    <p:push dir="u"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105958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В январе 2023г.</a:t>
            </a:r>
            <a:r>
              <a:rPr lang="ru-RU" sz="1600" b="1" dirty="0" smtClean="0">
                <a:latin typeface="+mj-lt"/>
              </a:rPr>
              <a:t> АО </a:t>
            </a:r>
            <a:r>
              <a:rPr lang="ru-RU" sz="1600" b="1" dirty="0">
                <a:latin typeface="+mj-lt"/>
              </a:rPr>
              <a:t>«Алтайвагон</a:t>
            </a:r>
            <a:r>
              <a:rPr lang="ru-RU" sz="1600" b="1" dirty="0" smtClean="0">
                <a:latin typeface="+mj-lt"/>
              </a:rPr>
              <a:t>» </a:t>
            </a:r>
            <a:r>
              <a:rPr lang="ru-RU" sz="1600" dirty="0" smtClean="0">
                <a:latin typeface="+mj-lt"/>
              </a:rPr>
              <a:t>заключил соглашение с </a:t>
            </a:r>
            <a:r>
              <a:rPr lang="ru-RU" sz="1600" b="1" dirty="0">
                <a:latin typeface="+mj-lt"/>
              </a:rPr>
              <a:t>УФИЦ ФКУ ЛИУ-8 УФСИН</a:t>
            </a:r>
            <a:r>
              <a:rPr lang="ru-RU" sz="1600" dirty="0" smtClean="0">
                <a:latin typeface="+mj-lt"/>
              </a:rPr>
              <a:t> России по Алтайскому краю о трудоустройстве лиц, осужденных к принудительным работам.</a:t>
            </a:r>
            <a:endParaRPr lang="ru-RU" sz="1600" dirty="0">
              <a:latin typeface="+mj-lt"/>
            </a:endParaRPr>
          </a:p>
        </p:txBody>
      </p:sp>
      <p:pic>
        <p:nvPicPr>
          <p:cNvPr id="3074" name="Picture 2" descr="O:\Всерос конкурс практик трудоустройства молодёжи 2024\DSC_4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91730"/>
            <a:ext cx="3962548" cy="2621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rot="10800000">
            <a:off x="-6153" y="-20538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flipH="1">
            <a:off x="-2563" y="2894408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61" y="303498"/>
            <a:ext cx="3790633" cy="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82427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38996" y="1944000"/>
            <a:ext cx="45490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По данному соглашению УФИЦ </a:t>
            </a:r>
            <a:r>
              <a:rPr lang="ru-RU" sz="1600" dirty="0" smtClean="0"/>
              <a:t>направляет на предприятие лиц, осужденных к принудительным работам, отбывающих наказание и проживающих на территории УФИЦ, а предприятие обязуется привлечь осужденных к труду в соответствии с трудовым законодательством РФ. </a:t>
            </a:r>
            <a:endParaRPr lang="ru-RU" sz="1600" dirty="0"/>
          </a:p>
        </p:txBody>
      </p:sp>
      <p:pic>
        <p:nvPicPr>
          <p:cNvPr id="12" name="Рисунок 11" descr="АлтайМаш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67" y="231490"/>
            <a:ext cx="1609725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039689" y="3689351"/>
            <a:ext cx="4188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По состоянию на </a:t>
            </a:r>
            <a:r>
              <a:rPr lang="ru-RU" sz="1600" b="1" dirty="0" smtClean="0"/>
              <a:t>31 июля 2024 года </a:t>
            </a:r>
            <a:r>
              <a:rPr lang="ru-RU" sz="1600" dirty="0" smtClean="0"/>
              <a:t>на АО «Алтайвагон» до отбытия срока наказания трудится </a:t>
            </a:r>
            <a:r>
              <a:rPr lang="ru-RU" sz="1600" b="1" dirty="0" smtClean="0"/>
              <a:t>76 человек</a:t>
            </a:r>
            <a:r>
              <a:rPr lang="ru-RU" sz="1600" dirty="0" smtClean="0"/>
              <a:t>, из них 31 человек относится к категории молодежь.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5202432"/>
      </p:ext>
    </p:extLst>
  </p:cSld>
  <p:clrMapOvr>
    <a:masterClrMapping/>
  </p:clrMapOvr>
  <p:transition advClick="0" advTm="10182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8097829" y="-20538"/>
            <a:ext cx="1046171" cy="5185954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2915816" y="2575768"/>
            <a:ext cx="3044064" cy="2565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силах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проблему!</a:t>
            </a:r>
          </a:p>
        </p:txBody>
      </p:sp>
      <p:sp>
        <p:nvSpPr>
          <p:cNvPr id="17" name="Овал 16"/>
          <p:cNvSpPr/>
          <p:nvPr/>
        </p:nvSpPr>
        <p:spPr>
          <a:xfrm>
            <a:off x="71500" y="1216784"/>
            <a:ext cx="3220632" cy="2565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содержать осужденных, если они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зарабатывать ?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61" y="303498"/>
            <a:ext cx="3790633" cy="4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82427"/>
            <a:ext cx="5400675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АлтайМаш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04" y="248916"/>
            <a:ext cx="1609725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Овал 28"/>
          <p:cNvSpPr/>
          <p:nvPr/>
        </p:nvSpPr>
        <p:spPr>
          <a:xfrm>
            <a:off x="5682650" y="1095586"/>
            <a:ext cx="3220632" cy="26786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образование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рабочей профессии 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 местом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57323"/>
      </p:ext>
    </p:extLst>
  </p:cSld>
  <p:clrMapOvr>
    <a:masterClrMapping/>
  </p:clrMapOvr>
  <p:transition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BB8E06-3E57-42EB-A0FD-05459337372C}"/>
              </a:ext>
            </a:extLst>
          </p:cNvPr>
          <p:cNvSpPr txBox="1"/>
          <p:nvPr/>
        </p:nvSpPr>
        <p:spPr>
          <a:xfrm>
            <a:off x="2411760" y="273419"/>
            <a:ext cx="1962012" cy="416011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+mj-lt"/>
              </a:rPr>
              <a:t>ЦЕЛИ ПРАКТИКИ</a:t>
            </a:r>
          </a:p>
        </p:txBody>
      </p:sp>
      <p:sp>
        <p:nvSpPr>
          <p:cNvPr id="9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xmlns="" id="{C1B74FFC-22B1-4F16-9F6B-5FCDAD8B4FD8}"/>
              </a:ext>
            </a:extLst>
          </p:cNvPr>
          <p:cNvSpPr/>
          <p:nvPr/>
        </p:nvSpPr>
        <p:spPr>
          <a:xfrm>
            <a:off x="245147" y="1917635"/>
            <a:ext cx="2448294" cy="1162523"/>
          </a:xfrm>
          <a:prstGeom prst="round2DiagRect">
            <a:avLst>
              <a:gd name="adj1" fmla="val 0"/>
              <a:gd name="adj2" fmla="val 2939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xmlns="" id="{6CBA279B-9704-4BE5-AA02-3B3B1821AC92}"/>
              </a:ext>
            </a:extLst>
          </p:cNvPr>
          <p:cNvSpPr/>
          <p:nvPr/>
        </p:nvSpPr>
        <p:spPr>
          <a:xfrm>
            <a:off x="878951" y="123960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F5774C-1F1F-43D3-BDFC-31644976D97E}"/>
              </a:ext>
            </a:extLst>
          </p:cNvPr>
          <p:cNvSpPr txBox="1"/>
          <p:nvPr/>
        </p:nvSpPr>
        <p:spPr>
          <a:xfrm>
            <a:off x="1032747" y="12316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xmlns="" id="{C1B74FFC-22B1-4F16-9F6B-5FCDAD8B4FD8}"/>
              </a:ext>
            </a:extLst>
          </p:cNvPr>
          <p:cNvSpPr/>
          <p:nvPr/>
        </p:nvSpPr>
        <p:spPr>
          <a:xfrm>
            <a:off x="3279259" y="1939794"/>
            <a:ext cx="2573261" cy="1162523"/>
          </a:xfrm>
          <a:prstGeom prst="round2DiagRect">
            <a:avLst>
              <a:gd name="adj1" fmla="val 0"/>
              <a:gd name="adj2" fmla="val 2939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xmlns="" id="{6CBA279B-9704-4BE5-AA02-3B3B1821AC92}"/>
              </a:ext>
            </a:extLst>
          </p:cNvPr>
          <p:cNvSpPr/>
          <p:nvPr/>
        </p:nvSpPr>
        <p:spPr>
          <a:xfrm>
            <a:off x="4051808" y="1248658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F5774C-1F1F-43D3-BDFC-31644976D97E}"/>
              </a:ext>
            </a:extLst>
          </p:cNvPr>
          <p:cNvSpPr txBox="1"/>
          <p:nvPr/>
        </p:nvSpPr>
        <p:spPr>
          <a:xfrm>
            <a:off x="4205604" y="12316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E372FAA-4895-48D7-8EF3-0AAF6AF17A00}"/>
              </a:ext>
            </a:extLst>
          </p:cNvPr>
          <p:cNvSpPr/>
          <p:nvPr/>
        </p:nvSpPr>
        <p:spPr>
          <a:xfrm>
            <a:off x="179512" y="1959682"/>
            <a:ext cx="2526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/>
              <a:t>Закрытие потребности предприятия в рабочих кадрах</a:t>
            </a:r>
            <a:endParaRPr lang="ru-RU" sz="1600" dirty="0"/>
          </a:p>
        </p:txBody>
      </p:sp>
      <p:pic>
        <p:nvPicPr>
          <p:cNvPr id="16" name="Рисунок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3" y="831404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E372FAA-4895-48D7-8EF3-0AAF6AF17A00}"/>
              </a:ext>
            </a:extLst>
          </p:cNvPr>
          <p:cNvSpPr/>
          <p:nvPr/>
        </p:nvSpPr>
        <p:spPr>
          <a:xfrm>
            <a:off x="3275856" y="1995686"/>
            <a:ext cx="2664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/>
              <a:t>Трудовая адаптация работников, помощь в возврате к законопослушной  жизни</a:t>
            </a:r>
            <a:endParaRPr lang="ru-RU" sz="1600" dirty="0"/>
          </a:p>
        </p:txBody>
      </p:sp>
      <p:sp>
        <p:nvSpPr>
          <p:cNvPr id="1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xmlns="" id="{6CBA279B-9704-4BE5-AA02-3B3B1821AC92}"/>
              </a:ext>
            </a:extLst>
          </p:cNvPr>
          <p:cNvSpPr/>
          <p:nvPr/>
        </p:nvSpPr>
        <p:spPr>
          <a:xfrm>
            <a:off x="7065352" y="1247573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0F5774C-1F1F-43D3-BDFC-31644976D97E}"/>
              </a:ext>
            </a:extLst>
          </p:cNvPr>
          <p:cNvSpPr txBox="1"/>
          <p:nvPr/>
        </p:nvSpPr>
        <p:spPr>
          <a:xfrm>
            <a:off x="7219148" y="123960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xmlns="" id="{C1B74FFC-22B1-4F16-9F6B-5FCDAD8B4FD8}"/>
              </a:ext>
            </a:extLst>
          </p:cNvPr>
          <p:cNvSpPr/>
          <p:nvPr/>
        </p:nvSpPr>
        <p:spPr>
          <a:xfrm>
            <a:off x="6307341" y="1917635"/>
            <a:ext cx="2665691" cy="1194175"/>
          </a:xfrm>
          <a:prstGeom prst="round2DiagRect">
            <a:avLst>
              <a:gd name="adj1" fmla="val 0"/>
              <a:gd name="adj2" fmla="val 2939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E372FAA-4895-48D7-8EF3-0AAF6AF17A00}"/>
              </a:ext>
            </a:extLst>
          </p:cNvPr>
          <p:cNvSpPr/>
          <p:nvPr/>
        </p:nvSpPr>
        <p:spPr>
          <a:xfrm>
            <a:off x="6217318" y="1959682"/>
            <a:ext cx="2755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/>
              <a:t>Трудоустройство после отбытия срока наказания промышленные предприятия </a:t>
            </a:r>
            <a:endParaRPr lang="ru-RU" sz="1600" dirty="0"/>
          </a:p>
        </p:txBody>
      </p:sp>
      <p:pic>
        <p:nvPicPr>
          <p:cNvPr id="4098" name="Picture 2" descr="C:\Users\m.gapchenko\Desktop\Новая папка (4)\Сварщ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219822"/>
            <a:ext cx="2757307" cy="1837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Всерос конкурс практик трудоустройства молодёжи 2024\44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18" y="3232673"/>
            <a:ext cx="2755715" cy="182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O:\Всерос конкурс практик трудоустройства молодёжи 2024\583scy8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59" y="3259873"/>
            <a:ext cx="2698228" cy="179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0328355"/>
      </p:ext>
    </p:extLst>
  </p:cSld>
  <p:clrMapOvr>
    <a:masterClrMapping/>
  </p:clrMapOvr>
  <p:transition spd="slow" advClick="0" advTm="11087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6BB8E06-3E57-42EB-A0FD-05459337372C}"/>
              </a:ext>
            </a:extLst>
          </p:cNvPr>
          <p:cNvSpPr txBox="1"/>
          <p:nvPr/>
        </p:nvSpPr>
        <p:spPr>
          <a:xfrm>
            <a:off x="2143781" y="339502"/>
            <a:ext cx="2184381" cy="416011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+mj-lt"/>
              </a:rPr>
              <a:t>ЗАДАЧИ ПРАКТИКИ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2" y="888554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xmlns="" id="{C1B74FFC-22B1-4F16-9F6B-5FCDAD8B4FD8}"/>
              </a:ext>
            </a:extLst>
          </p:cNvPr>
          <p:cNvSpPr/>
          <p:nvPr/>
        </p:nvSpPr>
        <p:spPr>
          <a:xfrm>
            <a:off x="189176" y="1844579"/>
            <a:ext cx="2448000" cy="1294524"/>
          </a:xfrm>
          <a:prstGeom prst="round2DiagRect">
            <a:avLst>
              <a:gd name="adj1" fmla="val 0"/>
              <a:gd name="adj2" fmla="val 2939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xmlns="" id="{6CBA279B-9704-4BE5-AA02-3B3B1821AC92}"/>
              </a:ext>
            </a:extLst>
          </p:cNvPr>
          <p:cNvSpPr/>
          <p:nvPr/>
        </p:nvSpPr>
        <p:spPr>
          <a:xfrm>
            <a:off x="944672" y="117371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xmlns="" id="{03294A7C-8FEB-4EE8-998A-041151B9C268}"/>
              </a:ext>
            </a:extLst>
          </p:cNvPr>
          <p:cNvSpPr/>
          <p:nvPr/>
        </p:nvSpPr>
        <p:spPr>
          <a:xfrm>
            <a:off x="4122209" y="1177606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0F5774C-1F1F-43D3-BDFC-31644976D97E}"/>
              </a:ext>
            </a:extLst>
          </p:cNvPr>
          <p:cNvSpPr txBox="1"/>
          <p:nvPr/>
        </p:nvSpPr>
        <p:spPr>
          <a:xfrm>
            <a:off x="1098468" y="11657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E372FAA-4895-48D7-8EF3-0AAF6AF17A00}"/>
              </a:ext>
            </a:extLst>
          </p:cNvPr>
          <p:cNvSpPr/>
          <p:nvPr/>
        </p:nvSpPr>
        <p:spPr>
          <a:xfrm>
            <a:off x="3578313" y="1864697"/>
            <a:ext cx="2052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/>
              <a:t>Формирование у сотрудников социальных компетенций и трудовых навыков</a:t>
            </a:r>
            <a:endParaRPr lang="ru-RU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F5774C-1F1F-43D3-BDFC-31644976D97E}"/>
              </a:ext>
            </a:extLst>
          </p:cNvPr>
          <p:cNvSpPr txBox="1"/>
          <p:nvPr/>
        </p:nvSpPr>
        <p:spPr>
          <a:xfrm>
            <a:off x="4281786" y="113159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xmlns="" id="{03294A7C-8FEB-4EE8-998A-041151B9C268}"/>
              </a:ext>
            </a:extLst>
          </p:cNvPr>
          <p:cNvSpPr/>
          <p:nvPr/>
        </p:nvSpPr>
        <p:spPr>
          <a:xfrm>
            <a:off x="7134740" y="120000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0F5774C-1F1F-43D3-BDFC-31644976D97E}"/>
              </a:ext>
            </a:extLst>
          </p:cNvPr>
          <p:cNvSpPr txBox="1"/>
          <p:nvPr/>
        </p:nvSpPr>
        <p:spPr>
          <a:xfrm>
            <a:off x="7288536" y="114567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E372FAA-4895-48D7-8EF3-0AAF6AF17A00}"/>
              </a:ext>
            </a:extLst>
          </p:cNvPr>
          <p:cNvSpPr/>
          <p:nvPr/>
        </p:nvSpPr>
        <p:spPr>
          <a:xfrm>
            <a:off x="317362" y="1851670"/>
            <a:ext cx="22024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cs typeface="Times New Roman" panose="02020603050405020304" pitchFamily="18" charset="0"/>
              </a:rPr>
              <a:t>рудоустройство  на вакантные рабочие места, в </a:t>
            </a:r>
            <a:r>
              <a:rPr lang="ru-RU" sz="1600" dirty="0" err="1" smtClean="0">
                <a:cs typeface="Times New Roman" panose="02020603050405020304" pitchFamily="18" charset="0"/>
              </a:rPr>
              <a:t>т.ч</a:t>
            </a:r>
            <a:r>
              <a:rPr lang="ru-RU" sz="1600" dirty="0" smtClean="0">
                <a:cs typeface="Times New Roman" panose="02020603050405020304" pitchFamily="18" charset="0"/>
              </a:rPr>
              <a:t>. с профессиональной переподготовкой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264188" y="1837604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Включение осужденных в систему наставничества, помощь в трудовой и социальной адаптации </a:t>
            </a:r>
            <a:endParaRPr lang="ru-RU" sz="1600" dirty="0"/>
          </a:p>
        </p:txBody>
      </p:sp>
      <p:sp>
        <p:nvSpPr>
          <p:cNvPr id="26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xmlns="" id="{C1B74FFC-22B1-4F16-9F6B-5FCDAD8B4FD8}"/>
              </a:ext>
            </a:extLst>
          </p:cNvPr>
          <p:cNvSpPr/>
          <p:nvPr/>
        </p:nvSpPr>
        <p:spPr>
          <a:xfrm>
            <a:off x="3347864" y="1864590"/>
            <a:ext cx="2448000" cy="1274513"/>
          </a:xfrm>
          <a:prstGeom prst="round2DiagRect">
            <a:avLst>
              <a:gd name="adj1" fmla="val 0"/>
              <a:gd name="adj2" fmla="val 2939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xmlns="" id="{C1B74FFC-22B1-4F16-9F6B-5FCDAD8B4FD8}"/>
              </a:ext>
            </a:extLst>
          </p:cNvPr>
          <p:cNvSpPr/>
          <p:nvPr/>
        </p:nvSpPr>
        <p:spPr>
          <a:xfrm>
            <a:off x="6251428" y="1851670"/>
            <a:ext cx="2448000" cy="1277915"/>
          </a:xfrm>
          <a:prstGeom prst="round2DiagRect">
            <a:avLst>
              <a:gd name="adj1" fmla="val 0"/>
              <a:gd name="adj2" fmla="val 2939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O:\Всерос конкурс практик трудоустройства молодёжи 2024\1-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4" y="3242722"/>
            <a:ext cx="2766365" cy="1844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O:\Всерос конкурс практик трудоустройства молодёжи 2024\d8dcae98adcb9a3116313421a88e59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93" y="3327834"/>
            <a:ext cx="2815200" cy="1808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:\Всерос конкурс практик трудоустройства молодёжи 2024\EAR43aELFj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94" y="3307500"/>
            <a:ext cx="2448000" cy="18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323981"/>
      </p:ext>
    </p:extLst>
  </p:cSld>
  <p:clrMapOvr>
    <a:masterClrMapping/>
  </p:clrMapOvr>
  <p:transition spd="slow" advClick="0" advTm="17519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1135977" y="248053"/>
            <a:ext cx="3570978" cy="416011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+mj-lt"/>
              </a:rPr>
              <a:t>ЭТАПЫ РЕАЛИЗАЦИИ ПРАКТИКИ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7F8736-D3AC-431F-8BBE-11645CBFC1B7}"/>
              </a:ext>
            </a:extLst>
          </p:cNvPr>
          <p:cNvSpPr txBox="1"/>
          <p:nvPr/>
        </p:nvSpPr>
        <p:spPr>
          <a:xfrm>
            <a:off x="1279659" y="843558"/>
            <a:ext cx="746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  </a:t>
            </a:r>
            <a:r>
              <a:rPr lang="ru-RU" i="1" dirty="0" smtClean="0"/>
              <a:t>Определение заинтересованности к определенному виду деятельности, профориентация, трудоустройство</a:t>
            </a:r>
            <a:endParaRPr lang="ru-RU" i="1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556195F2-9C1C-44F4-8C58-0CB609F0B339}"/>
              </a:ext>
            </a:extLst>
          </p:cNvPr>
          <p:cNvSpPr/>
          <p:nvPr/>
        </p:nvSpPr>
        <p:spPr>
          <a:xfrm>
            <a:off x="556959" y="909000"/>
            <a:ext cx="502851" cy="393953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D6F87E-0166-4134-9916-750B7725F976}"/>
              </a:ext>
            </a:extLst>
          </p:cNvPr>
          <p:cNvSpPr txBox="1"/>
          <p:nvPr/>
        </p:nvSpPr>
        <p:spPr>
          <a:xfrm>
            <a:off x="984012" y="1568593"/>
            <a:ext cx="812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  Реализация программ профессиональной подготовки, переподготовки и повышения квалификации </a:t>
            </a:r>
            <a:endParaRPr lang="ru-RU" i="1" dirty="0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556195F2-9C1C-44F4-8C58-0CB609F0B339}"/>
              </a:ext>
            </a:extLst>
          </p:cNvPr>
          <p:cNvSpPr/>
          <p:nvPr/>
        </p:nvSpPr>
        <p:spPr>
          <a:xfrm>
            <a:off x="395536" y="1673741"/>
            <a:ext cx="502851" cy="393953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46959" y="923231"/>
            <a:ext cx="29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536" y="1694414"/>
            <a:ext cx="29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556195F2-9C1C-44F4-8C58-0CB609F0B339}"/>
              </a:ext>
            </a:extLst>
          </p:cNvPr>
          <p:cNvSpPr/>
          <p:nvPr/>
        </p:nvSpPr>
        <p:spPr>
          <a:xfrm>
            <a:off x="144713" y="2429825"/>
            <a:ext cx="502851" cy="393953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xmlns="" id="{556195F2-9C1C-44F4-8C58-0CB609F0B339}"/>
              </a:ext>
            </a:extLst>
          </p:cNvPr>
          <p:cNvSpPr/>
          <p:nvPr/>
        </p:nvSpPr>
        <p:spPr>
          <a:xfrm>
            <a:off x="431540" y="3111810"/>
            <a:ext cx="460707" cy="410283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5856F1-A42E-4DC0-9EAC-D45ADF422359}"/>
              </a:ext>
            </a:extLst>
          </p:cNvPr>
          <p:cNvSpPr txBox="1"/>
          <p:nvPr/>
        </p:nvSpPr>
        <p:spPr>
          <a:xfrm>
            <a:off x="970492" y="2354584"/>
            <a:ext cx="777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Наставничество и сопровождение трудовой и социальной адаптации</a:t>
            </a:r>
            <a:endParaRPr lang="ru-RU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2288" y="3124462"/>
            <a:ext cx="29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556195F2-9C1C-44F4-8C58-0CB609F0B339}"/>
              </a:ext>
            </a:extLst>
          </p:cNvPr>
          <p:cNvSpPr/>
          <p:nvPr/>
        </p:nvSpPr>
        <p:spPr>
          <a:xfrm>
            <a:off x="592963" y="3832080"/>
            <a:ext cx="502851" cy="393953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95387" y="3857134"/>
            <a:ext cx="29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5856F1-A42E-4DC0-9EAC-D45ADF422359}"/>
              </a:ext>
            </a:extLst>
          </p:cNvPr>
          <p:cNvSpPr txBox="1"/>
          <p:nvPr/>
        </p:nvSpPr>
        <p:spPr>
          <a:xfrm>
            <a:off x="1231704" y="3815847"/>
            <a:ext cx="77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О</a:t>
            </a:r>
            <a:r>
              <a:rPr lang="ru-RU" i="1" dirty="0" smtClean="0"/>
              <a:t>ценка результатов для  развития и тиражирования практики</a:t>
            </a:r>
            <a:endParaRPr lang="ru-RU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247137" y="2454446"/>
            <a:ext cx="29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3" y="700198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05856F1-A42E-4DC0-9EAC-D45ADF422359}"/>
              </a:ext>
            </a:extLst>
          </p:cNvPr>
          <p:cNvSpPr txBox="1"/>
          <p:nvPr/>
        </p:nvSpPr>
        <p:spPr>
          <a:xfrm>
            <a:off x="1136002" y="3043016"/>
            <a:ext cx="79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Мотивация на трудоустройство в АО «Алтайвагон» после отбытия срока наказания</a:t>
            </a:r>
            <a:endParaRPr lang="ru-RU" i="1" dirty="0"/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rot="10800000">
            <a:off x="-6153" y="-20538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flipH="1">
            <a:off x="-2563" y="2894408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20465"/>
      </p:ext>
    </p:extLst>
  </p:cSld>
  <p:clrMapOvr>
    <a:masterClrMapping/>
  </p:clrMapOvr>
  <p:transition spd="slow" advClick="0" advTm="17519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8164" y="255335"/>
            <a:ext cx="2854529" cy="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7F8736-D3AC-431F-8BBE-11645CBFC1B7}"/>
              </a:ext>
            </a:extLst>
          </p:cNvPr>
          <p:cNvSpPr txBox="1"/>
          <p:nvPr/>
        </p:nvSpPr>
        <p:spPr>
          <a:xfrm>
            <a:off x="933223" y="830644"/>
            <a:ext cx="763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- Знакомство с предприятием и имеющимися вакантными рабочими местами</a:t>
            </a:r>
            <a:endParaRPr lang="ru-RU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D6F87E-0166-4134-9916-750B7725F976}"/>
              </a:ext>
            </a:extLst>
          </p:cNvPr>
          <p:cNvSpPr txBox="1"/>
          <p:nvPr/>
        </p:nvSpPr>
        <p:spPr>
          <a:xfrm>
            <a:off x="450157" y="1781403"/>
            <a:ext cx="812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  - Организация обучения безопасным методам труда и приемам выполнения работ, проведение инструктажа по охране труда 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6959" y="923231"/>
            <a:ext cx="29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-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5856F1-A42E-4DC0-9EAC-D45ADF422359}"/>
              </a:ext>
            </a:extLst>
          </p:cNvPr>
          <p:cNvSpPr txBox="1"/>
          <p:nvPr/>
        </p:nvSpPr>
        <p:spPr>
          <a:xfrm>
            <a:off x="944961" y="3075806"/>
            <a:ext cx="7381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- Закрепление за наставником, стажировка и освоение на новом рабочем месте, получение стабильного заработка </a:t>
            </a:r>
          </a:p>
          <a:p>
            <a:endParaRPr lang="ru-RU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5856F1-A42E-4DC0-9EAC-D45ADF422359}"/>
              </a:ext>
            </a:extLst>
          </p:cNvPr>
          <p:cNvSpPr txBox="1"/>
          <p:nvPr/>
        </p:nvSpPr>
        <p:spPr>
          <a:xfrm>
            <a:off x="223084" y="2429475"/>
            <a:ext cx="777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- Включение при необходимости в программы </a:t>
            </a:r>
            <a:r>
              <a:rPr lang="ru-RU" i="1" dirty="0"/>
              <a:t>профессиональной подготовки, переподготовки и </a:t>
            </a:r>
            <a:r>
              <a:rPr lang="ru-RU" i="1" dirty="0" smtClean="0"/>
              <a:t>повышения квалификации</a:t>
            </a:r>
            <a:endParaRPr lang="ru-RU" i="1" dirty="0"/>
          </a:p>
        </p:txBody>
      </p:sp>
      <p:pic>
        <p:nvPicPr>
          <p:cNvPr id="26" name="Рисунок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3" y="700198"/>
            <a:ext cx="5400675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05856F1-A42E-4DC0-9EAC-D45ADF422359}"/>
              </a:ext>
            </a:extLst>
          </p:cNvPr>
          <p:cNvSpPr txBox="1"/>
          <p:nvPr/>
        </p:nvSpPr>
        <p:spPr>
          <a:xfrm>
            <a:off x="1043608" y="3759882"/>
            <a:ext cx="796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- Помощь </a:t>
            </a:r>
            <a:r>
              <a:rPr lang="ru-RU" i="1" dirty="0"/>
              <a:t>в </a:t>
            </a:r>
            <a:r>
              <a:rPr lang="ru-RU" i="1" dirty="0" smtClean="0"/>
              <a:t>социализации, включение в жизнь предприятия, привлечение к корпоративным и спортивным мероприятиям и программам </a:t>
            </a:r>
            <a:endParaRPr lang="ru-RU" i="1" dirty="0"/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rot="10800000">
            <a:off x="-6153" y="-20538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 flipH="1">
            <a:off x="-2563" y="2894408"/>
            <a:ext cx="1046171" cy="226963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1480255" y="168252"/>
            <a:ext cx="3570978" cy="461665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16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latin typeface="+mj-lt"/>
              </a:rPr>
              <a:t>ЭТАПЫ </a:t>
            </a:r>
            <a:r>
              <a:rPr lang="ru-RU" dirty="0" smtClean="0">
                <a:latin typeface="+mj-lt"/>
              </a:rPr>
              <a:t>ТРУДОУСТРОЙСТВА</a:t>
            </a:r>
            <a:endParaRPr lang="ru-RU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27F8736-D3AC-431F-8BBE-11645CBFC1B7}"/>
              </a:ext>
            </a:extLst>
          </p:cNvPr>
          <p:cNvSpPr txBox="1"/>
          <p:nvPr/>
        </p:nvSpPr>
        <p:spPr>
          <a:xfrm>
            <a:off x="850795" y="1395286"/>
            <a:ext cx="651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- Прохождение медицинской комиссии</a:t>
            </a:r>
            <a:endParaRPr lang="ru-RU" i="1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8097829" y="-20538"/>
            <a:ext cx="1046171" cy="5185954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958462"/>
      </p:ext>
    </p:extLst>
  </p:cSld>
  <p:clrMapOvr>
    <a:masterClrMapping/>
  </p:clrMapOvr>
  <p:transition spd="slow" advClick="0" advTm="17519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>
            <a:rot lat="0" lon="0" rev="0"/>
          </a:camera>
          <a:lightRig rig="threePt" dir="t"/>
        </a:scene3d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56922</TotalTime>
  <Words>672</Words>
  <Application>Microsoft Office PowerPoint</Application>
  <PresentationFormat>Экран (16:9)</PresentationFormat>
  <Paragraphs>114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ОАО Алтайвагон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Профиль</dc:title>
  <dc:creator>Липезина Ирина</dc:creator>
  <cp:lastModifiedBy>Заитова Наталья Константиновна</cp:lastModifiedBy>
  <cp:revision>1198</cp:revision>
  <cp:lastPrinted>2015-09-10T08:19:10Z</cp:lastPrinted>
  <dcterms:created xsi:type="dcterms:W3CDTF">2009-04-02T04:06:16Z</dcterms:created>
  <dcterms:modified xsi:type="dcterms:W3CDTF">2024-08-30T10:44:57Z</dcterms:modified>
</cp:coreProperties>
</file>