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81" r:id="rId4"/>
    <p:sldId id="259" r:id="rId5"/>
    <p:sldId id="262" r:id="rId6"/>
    <p:sldId id="290" r:id="rId7"/>
    <p:sldId id="292" r:id="rId8"/>
    <p:sldId id="293" r:id="rId9"/>
    <p:sldId id="294" r:id="rId10"/>
    <p:sldId id="268" r:id="rId11"/>
    <p:sldId id="289" r:id="rId12"/>
    <p:sldId id="269" r:id="rId13"/>
    <p:sldId id="288" r:id="rId14"/>
    <p:sldId id="291" r:id="rId15"/>
    <p:sldId id="295" r:id="rId16"/>
    <p:sldId id="296" r:id="rId17"/>
    <p:sldId id="271" r:id="rId18"/>
    <p:sldId id="287" r:id="rId19"/>
  </p:sldIdLst>
  <p:sldSz cx="12192000" cy="6858000"/>
  <p:notesSz cx="6797675" cy="9926638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Futura PT Light" panose="020B0604020202020204" charset="-52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utura PT Book" panose="020B0604020202020204" charset="-52"/>
      <p:regular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7FB0A7-EE85-49F1-816F-B44C98508703}">
          <p14:sldIdLst>
            <p14:sldId id="281"/>
            <p14:sldId id="259"/>
            <p14:sldId id="262"/>
            <p14:sldId id="290"/>
            <p14:sldId id="292"/>
            <p14:sldId id="293"/>
            <p14:sldId id="294"/>
            <p14:sldId id="268"/>
            <p14:sldId id="289"/>
            <p14:sldId id="269"/>
            <p14:sldId id="288"/>
            <p14:sldId id="291"/>
          </p14:sldIdLst>
        </p14:section>
        <p14:section name="Раздел без заголовка" id="{BABB2792-F108-4689-A95F-25AE1F174D7D}">
          <p14:sldIdLst>
            <p14:sldId id="295"/>
            <p14:sldId id="296"/>
            <p14:sldId id="271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7F2"/>
    <a:srgbClr val="E9F0FD"/>
    <a:srgbClr val="8496FD"/>
    <a:srgbClr val="4A63FC"/>
    <a:srgbClr val="7F7F7F"/>
    <a:srgbClr val="FFC61E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107" d="100"/>
          <a:sy n="107" d="100"/>
        </p:scale>
        <p:origin x="480" y="102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29.08.2024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3" y="1201407"/>
            <a:ext cx="10430808" cy="1163395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Century Gothic" panose="020B0502020202020204" pitchFamily="34" charset="0"/>
              </a:rPr>
              <a:t>БПОУ ВО «Вологодский колледж технологии и дизайна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2" y="1783104"/>
            <a:ext cx="10950760" cy="809205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Наименование практики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Модель трудоустройства выпускников образовательных организаций </a:t>
            </a:r>
            <a:r>
              <a:rPr lang="ru-RU" b="1" dirty="0" smtClean="0">
                <a:latin typeface="Century Gothic" panose="020B0502020202020204" pitchFamily="34" charset="0"/>
              </a:rPr>
              <a:t>СПО Вологодской области </a:t>
            </a:r>
            <a:r>
              <a:rPr lang="ru-RU" b="1" dirty="0">
                <a:latin typeface="Century Gothic" panose="020B0502020202020204" pitchFamily="34" charset="0"/>
              </a:rPr>
              <a:t>с ОВЗ и инвалидностью после освоения ими программ профессионального обучения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2" y="3472390"/>
            <a:ext cx="10269443" cy="1252010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>
                <a:latin typeface="Century Gothic" panose="020B0502020202020204" pitchFamily="34" charset="0"/>
              </a:rPr>
              <a:t>Кирик </a:t>
            </a:r>
            <a:r>
              <a:rPr lang="ru-RU" dirty="0" smtClean="0">
                <a:latin typeface="Century Gothic" panose="020B0502020202020204" pitchFamily="34" charset="0"/>
              </a:rPr>
              <a:t>Ольга Борисовна, заместитель директора по инклюзивному образованию и социальным вопросам, к.э.н.,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616002" y="1164099"/>
            <a:ext cx="109071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6225" algn="just"/>
            <a:r>
              <a:rPr lang="ru-RU" sz="2000" dirty="0">
                <a:latin typeface="Century Gothic" panose="020B0502020202020204" pitchFamily="34" charset="0"/>
              </a:rPr>
              <a:t>Обоснованность эффективности практики подтверждается наличием доказательной базы, достижением фактических </a:t>
            </a:r>
            <a:r>
              <a:rPr lang="ru-RU" sz="2000" dirty="0" smtClean="0">
                <a:latin typeface="Century Gothic" panose="020B0502020202020204" pitchFamily="34" charset="0"/>
              </a:rPr>
              <a:t>результатов: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на </a:t>
            </a:r>
            <a:r>
              <a:rPr lang="ru-RU" sz="2000" dirty="0">
                <a:latin typeface="Century Gothic" panose="020B0502020202020204" pitchFamily="34" charset="0"/>
              </a:rPr>
              <a:t>Вологодском текстильном комбинате трудятся выпускники нашего колледжа с ОВЗ и инвалидностью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октябре 2023 года </a:t>
            </a:r>
            <a:r>
              <a:rPr lang="ru-RU" sz="2000" dirty="0">
                <a:latin typeface="Century Gothic" panose="020B0502020202020204" pitchFamily="34" charset="0"/>
              </a:rPr>
              <a:t>обучающиеся группы профессионального обучения </a:t>
            </a:r>
            <a:r>
              <a:rPr lang="ru-RU" sz="2000" dirty="0" smtClean="0">
                <a:latin typeface="Century Gothic" panose="020B0502020202020204" pitchFamily="34" charset="0"/>
              </a:rPr>
              <a:t>«Комплектовщик </a:t>
            </a:r>
            <a:r>
              <a:rPr lang="ru-RU" sz="2000" dirty="0">
                <a:latin typeface="Century Gothic" panose="020B0502020202020204" pitchFamily="34" charset="0"/>
              </a:rPr>
              <a:t>материалов, кроя и </a:t>
            </a:r>
            <a:r>
              <a:rPr lang="ru-RU" sz="2000" dirty="0" smtClean="0">
                <a:latin typeface="Century Gothic" panose="020B0502020202020204" pitchFamily="34" charset="0"/>
              </a:rPr>
              <a:t>изделий» посетили </a:t>
            </a:r>
            <a:r>
              <a:rPr lang="ru-RU" sz="2000" dirty="0">
                <a:latin typeface="Century Gothic" panose="020B0502020202020204" pitchFamily="34" charset="0"/>
              </a:rPr>
              <a:t>Вологодский текстильный </a:t>
            </a:r>
            <a:r>
              <a:rPr lang="ru-RU" sz="2000" dirty="0" smtClean="0">
                <a:latin typeface="Century Gothic" panose="020B0502020202020204" pitchFamily="34" charset="0"/>
              </a:rPr>
              <a:t>комбинат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ноябре 2023 </a:t>
            </a:r>
            <a:r>
              <a:rPr lang="ru-RU" sz="2000" dirty="0">
                <a:latin typeface="Century Gothic" panose="020B0502020202020204" pitchFamily="34" charset="0"/>
              </a:rPr>
              <a:t>года студенты группы профессионального обучения </a:t>
            </a:r>
            <a:r>
              <a:rPr lang="ru-RU" sz="2000" dirty="0" smtClean="0">
                <a:latin typeface="Century Gothic" panose="020B0502020202020204" pitchFamily="34" charset="0"/>
              </a:rPr>
              <a:t>«Сборщик обуви» посетили </a:t>
            </a:r>
            <a:r>
              <a:rPr lang="ru-RU" sz="2000" dirty="0">
                <a:latin typeface="Century Gothic" panose="020B0502020202020204" pitchFamily="34" charset="0"/>
              </a:rPr>
              <a:t>предприятие по производству обуви и изделий из кожи и меха ООО «Меховая Мануфактура «</a:t>
            </a:r>
            <a:r>
              <a:rPr lang="ru-RU" sz="2000" dirty="0" err="1">
                <a:latin typeface="Century Gothic" panose="020B0502020202020204" pitchFamily="34" charset="0"/>
              </a:rPr>
              <a:t>Овечкинъ</a:t>
            </a:r>
            <a:r>
              <a:rPr lang="ru-RU" sz="2000" dirty="0">
                <a:latin typeface="Century Gothic" panose="020B0502020202020204" pitchFamily="34" charset="0"/>
              </a:rPr>
              <a:t>» ИП Ульянов </a:t>
            </a:r>
            <a:r>
              <a:rPr lang="ru-RU" sz="2000" dirty="0" smtClean="0">
                <a:latin typeface="Century Gothic" panose="020B0502020202020204" pitchFamily="34" charset="0"/>
              </a:rPr>
              <a:t>А.В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марте  2024 года обучающиеся </a:t>
            </a:r>
            <a:r>
              <a:rPr lang="ru-RU" sz="2000" dirty="0">
                <a:latin typeface="Century Gothic" panose="020B0502020202020204" pitchFamily="34" charset="0"/>
              </a:rPr>
              <a:t>группы профессионального обучения «Сборщик обуви» </a:t>
            </a:r>
            <a:r>
              <a:rPr lang="ru-RU" sz="2000" dirty="0" smtClean="0">
                <a:latin typeface="Century Gothic" panose="020B0502020202020204" pitchFamily="34" charset="0"/>
              </a:rPr>
              <a:t>посетили </a:t>
            </a:r>
            <a:r>
              <a:rPr lang="ru-RU" sz="2000" dirty="0">
                <a:latin typeface="Century Gothic" panose="020B0502020202020204" pitchFamily="34" charset="0"/>
              </a:rPr>
              <a:t>Ортопедический салон-магазин </a:t>
            </a:r>
            <a:r>
              <a:rPr lang="ru-RU" sz="2000" dirty="0" smtClean="0">
                <a:latin typeface="Century Gothic" panose="020B0502020202020204" pitchFamily="34" charset="0"/>
              </a:rPr>
              <a:t>г. Вологда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smtClean="0">
                <a:latin typeface="Century Gothic" panose="020B0502020202020204" pitchFamily="34" charset="0"/>
              </a:rPr>
              <a:t>который </a:t>
            </a:r>
            <a:r>
              <a:rPr lang="ru-RU" sz="2000" dirty="0">
                <a:latin typeface="Century Gothic" panose="020B0502020202020204" pitchFamily="34" charset="0"/>
              </a:rPr>
              <a:t>занимается оказанием протезно-ортопедической помощи </a:t>
            </a:r>
            <a:r>
              <a:rPr lang="ru-RU" sz="2000" dirty="0" smtClean="0">
                <a:latin typeface="Century Gothic" panose="020B0502020202020204" pitchFamily="34" charset="0"/>
              </a:rPr>
              <a:t>населению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марте 2024 года </a:t>
            </a:r>
            <a:r>
              <a:rPr lang="ru-RU" sz="2000" dirty="0">
                <a:latin typeface="Century Gothic" panose="020B0502020202020204" pitchFamily="34" charset="0"/>
              </a:rPr>
              <a:t>обучающиеся группы профессионального обучения «Комплектовщик материалов, кроя и изделий» посетили Вологодский текстильный комбинат, где попробовали себя в роли упаковщиц </a:t>
            </a:r>
            <a:r>
              <a:rPr lang="ru-RU" sz="2000" dirty="0" smtClean="0">
                <a:latin typeface="Century Gothic" panose="020B0502020202020204" pitchFamily="34" charset="0"/>
              </a:rPr>
              <a:t>изделий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Century Gothic" panose="020B0502020202020204" pitchFamily="34" charset="0"/>
            </a:endParaRP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616002" y="1353880"/>
            <a:ext cx="1090713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апреле 2024 года проведены профессиональные пробы по </a:t>
            </a:r>
            <a:r>
              <a:rPr lang="ru-RU" sz="2000" dirty="0">
                <a:latin typeface="Century Gothic" panose="020B0502020202020204" pitchFamily="34" charset="0"/>
              </a:rPr>
              <a:t>профессии </a:t>
            </a:r>
            <a:r>
              <a:rPr lang="ru-RU" sz="2000" dirty="0" smtClean="0">
                <a:latin typeface="Century Gothic" panose="020B0502020202020204" pitchFamily="34" charset="0"/>
              </a:rPr>
              <a:t>«Комплектовщик </a:t>
            </a:r>
            <a:r>
              <a:rPr lang="ru-RU" sz="2000" dirty="0">
                <a:latin typeface="Century Gothic" panose="020B0502020202020204" pitchFamily="34" charset="0"/>
              </a:rPr>
              <a:t>материалов, кроя и изделий» </a:t>
            </a:r>
            <a:r>
              <a:rPr lang="ru-RU" sz="2000" dirty="0" smtClean="0">
                <a:latin typeface="Century Gothic" panose="020B0502020202020204" pitchFamily="34" charset="0"/>
              </a:rPr>
              <a:t>на Вологодском текстильном комбинате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мае 2024 года в </a:t>
            </a:r>
            <a:r>
              <a:rPr lang="ru-RU" sz="2000" dirty="0">
                <a:latin typeface="Century Gothic" panose="020B0502020202020204" pitchFamily="34" charset="0"/>
              </a:rPr>
              <a:t>Ярмарке вакансий учебных и рабочих мест для инвалидов и лиц с ограниченными возможностями </a:t>
            </a:r>
            <a:r>
              <a:rPr lang="ru-RU" sz="2000" dirty="0" smtClean="0">
                <a:latin typeface="Century Gothic" panose="020B0502020202020204" pitchFamily="34" charset="0"/>
              </a:rPr>
              <a:t>здоровья приняли участие 37 обучающихся и 7 работодателей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мае 2024 года проведены профессиональные </a:t>
            </a:r>
            <a:r>
              <a:rPr lang="ru-RU" sz="2000" dirty="0">
                <a:latin typeface="Century Gothic" panose="020B0502020202020204" pitchFamily="34" charset="0"/>
              </a:rPr>
              <a:t>пробы</a:t>
            </a:r>
            <a:r>
              <a:rPr lang="ru-RU" sz="2000" dirty="0" smtClean="0">
                <a:latin typeface="Century Gothic" panose="020B0502020202020204" pitchFamily="34" charset="0"/>
              </a:rPr>
              <a:t> для обучающихся групп </a:t>
            </a:r>
            <a:r>
              <a:rPr lang="ru-RU" sz="2000" dirty="0">
                <a:latin typeface="Century Gothic" panose="020B0502020202020204" pitchFamily="34" charset="0"/>
              </a:rPr>
              <a:t>профессионального обучения </a:t>
            </a:r>
            <a:r>
              <a:rPr lang="ru-RU" sz="2000" dirty="0" smtClean="0">
                <a:latin typeface="Century Gothic" panose="020B0502020202020204" pitchFamily="34" charset="0"/>
              </a:rPr>
              <a:t>«Комплектовщик </a:t>
            </a:r>
            <a:r>
              <a:rPr lang="ru-RU" sz="2000" dirty="0">
                <a:latin typeface="Century Gothic" panose="020B0502020202020204" pitchFamily="34" charset="0"/>
              </a:rPr>
              <a:t>материалов, кроя и </a:t>
            </a:r>
            <a:r>
              <a:rPr lang="ru-RU" sz="2000" dirty="0" smtClean="0">
                <a:latin typeface="Century Gothic" panose="020B0502020202020204" pitchFamily="34" charset="0"/>
              </a:rPr>
              <a:t>изделий» и «Сборщик обуви» на Кондитерской фабрике</a:t>
            </a:r>
          </a:p>
          <a:p>
            <a:pPr indent="266700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в проведении </a:t>
            </a:r>
            <a:r>
              <a:rPr lang="ru-RU" sz="2000" dirty="0">
                <a:latin typeface="Century Gothic" panose="020B0502020202020204" pitchFamily="34" charset="0"/>
              </a:rPr>
              <a:t>Недели с </a:t>
            </a:r>
            <a:r>
              <a:rPr lang="ru-RU" sz="2000" dirty="0" smtClean="0">
                <a:latin typeface="Century Gothic" panose="020B0502020202020204" pitchFamily="34" charset="0"/>
              </a:rPr>
              <a:t>работодателями приняли участие 21 ПОО Вологодской области.  Каждая ПОО пригласила работодателя для выступления перед аудиторий обучающихся с инвалидностью </a:t>
            </a:r>
            <a:r>
              <a:rPr lang="ru-RU" sz="2000" dirty="0">
                <a:latin typeface="Century Gothic" panose="020B0502020202020204" pitchFamily="34" charset="0"/>
              </a:rPr>
              <a:t>и лиц с ограниченными возможностями здоровья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Century Gothic" panose="020B0502020202020204" pitchFamily="34" charset="0"/>
            </a:endParaRP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5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>
                <a:solidFill>
                  <a:schemeClr val="accent2"/>
                </a:solidFill>
                <a:latin typeface="Century Gothic" panose="020B0502020202020204" pitchFamily="34" charset="0"/>
              </a:rPr>
              <a:t>Возможность тиражирование практики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616002" y="936010"/>
            <a:ext cx="109071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>
                <a:latin typeface="Century Gothic" panose="020B0502020202020204" pitchFamily="34" charset="0"/>
              </a:rPr>
              <a:t>В конечном итоге, базовая методология с ее постоянной реновацией, механизмы тиражирования и переноса на более широкую аудиторию педагогов и обучающихся, методическое и психологическое сопровождение могут сделать из данной практики существенный инфраструктурный элемент в многих учреждениях среднего профессионального образования как в Вологодской области, так и в других регионах Российской </a:t>
            </a:r>
            <a:r>
              <a:rPr lang="ru-RU" sz="2000" dirty="0" smtClean="0">
                <a:latin typeface="Century Gothic" panose="020B0502020202020204" pitchFamily="34" charset="0"/>
              </a:rPr>
              <a:t>Федерации:</a:t>
            </a:r>
          </a:p>
          <a:p>
            <a:pPr marL="85725" indent="276225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проведение </a:t>
            </a:r>
            <a:r>
              <a:rPr lang="ru-RU" sz="2000" dirty="0">
                <a:latin typeface="Century Gothic" panose="020B0502020202020204" pitchFamily="34" charset="0"/>
              </a:rPr>
              <a:t>семинара-практикума для педагогов СПО Вологодской области «Эффективные практики трудоустройства и наставничества лиц с инвалидностью и ОВЗ в системе среднего профессионального образования Вологодской области</a:t>
            </a:r>
            <a:r>
              <a:rPr lang="ru-RU" sz="2000" dirty="0" smtClean="0">
                <a:latin typeface="Century Gothic" panose="020B0502020202020204" pitchFamily="34" charset="0"/>
              </a:rPr>
              <a:t>» (2024 г);</a:t>
            </a:r>
          </a:p>
          <a:p>
            <a:pPr marL="85725" indent="276225" algn="just"/>
            <a:r>
              <a:rPr lang="ru-RU" sz="2000" dirty="0" smtClean="0">
                <a:latin typeface="Century Gothic" panose="020B0502020202020204" pitchFamily="34" charset="0"/>
              </a:rPr>
              <a:t>- участие </a:t>
            </a:r>
            <a:r>
              <a:rPr lang="ru-RU" sz="2000" dirty="0">
                <a:latin typeface="Century Gothic" panose="020B0502020202020204" pitchFamily="34" charset="0"/>
              </a:rPr>
              <a:t>во Всероссийском </a:t>
            </a:r>
            <a:r>
              <a:rPr lang="ru-RU" sz="2000" dirty="0" err="1">
                <a:latin typeface="Century Gothic" panose="020B0502020202020204" pitchFamily="34" charset="0"/>
              </a:rPr>
              <a:t>вебинаре</a:t>
            </a:r>
            <a:r>
              <a:rPr lang="ru-RU" sz="2000" dirty="0">
                <a:latin typeface="Century Gothic" panose="020B0502020202020204" pitchFamily="34" charset="0"/>
              </a:rPr>
              <a:t> «Наставничество в инклюзивном образовании» с докладом «Индукция нарративного опыта в целях расширения компетенций выпускников с ОВЗ» (г. Тюмень</a:t>
            </a:r>
            <a:r>
              <a:rPr lang="ru-RU" sz="2000" dirty="0" smtClean="0">
                <a:latin typeface="Century Gothic" panose="020B0502020202020204" pitchFamily="34" charset="0"/>
              </a:rPr>
              <a:t>) (2024);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85725" indent="276225" algn="just">
              <a:buFontTx/>
              <a:buChar char="-"/>
            </a:pPr>
            <a:r>
              <a:rPr lang="ru-RU" sz="2000" dirty="0" smtClean="0">
                <a:latin typeface="Century Gothic" panose="020B0502020202020204" pitchFamily="34" charset="0"/>
              </a:rPr>
              <a:t>участие  </a:t>
            </a:r>
            <a:r>
              <a:rPr lang="ru-RU" sz="2000" dirty="0">
                <a:latin typeface="Century Gothic" panose="020B0502020202020204" pitchFamily="34" charset="0"/>
              </a:rPr>
              <a:t>в межрегиональном круглом столе, организатором которого выступило Министерство образования Тульской области с докладом  «Социализация обучающихся с ментальными нарушениями в процессе обучения</a:t>
            </a:r>
            <a:r>
              <a:rPr lang="ru-RU" sz="2000" dirty="0" smtClean="0">
                <a:latin typeface="Century Gothic" panose="020B0502020202020204" pitchFamily="34" charset="0"/>
              </a:rPr>
              <a:t>» (2024);</a:t>
            </a:r>
          </a:p>
          <a:p>
            <a:pPr marL="619125" indent="-342900" algn="just">
              <a:buFontTx/>
              <a:buChar char="-"/>
            </a:pP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86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>
                <a:solidFill>
                  <a:schemeClr val="accent2"/>
                </a:solidFill>
                <a:latin typeface="Century Gothic" panose="020B0502020202020204" pitchFamily="34" charset="0"/>
              </a:rPr>
              <a:t>Возможность тиражирование практики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616002" y="936010"/>
            <a:ext cx="109071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latin typeface="Century Gothic" panose="020B0502020202020204" pitchFamily="34" charset="0"/>
              </a:rPr>
              <a:t>- участие в Международной научной конференции «Теоретические и практические вопросы педагогики и психологии», которая проходила 03.06.2023 г. в Международном институте перспективных исследований им. Ломоносова (г. Выборг) с получением педагогами диплома I степени за научную статью «Инновационные педагогические направления в среднем профессиональном образовании на базе нарративного опыта педагогов бюджетного профессионального образовательного учреждения Вологодской области «Вологодский колледж технологии и дизайна»;</a:t>
            </a:r>
          </a:p>
          <a:p>
            <a:pPr indent="361950" algn="just"/>
            <a:r>
              <a:rPr lang="ru-RU" sz="2000" dirty="0" smtClean="0">
                <a:latin typeface="Century Gothic" panose="020B0502020202020204" pitchFamily="34" charset="0"/>
              </a:rPr>
              <a:t>- участие в Региональном этапе Х Всероссийского конкурса «Лучшая инклюзивная школа России – 2023» с присуждением II места;</a:t>
            </a:r>
          </a:p>
          <a:p>
            <a:pPr indent="361950" algn="just"/>
            <a:r>
              <a:rPr lang="ru-RU" sz="2000" dirty="0" smtClean="0">
                <a:latin typeface="Century Gothic" panose="020B0502020202020204" pitchFamily="34" charset="0"/>
              </a:rPr>
              <a:t>- участие на VII Международной научно-практической конференции «Актуальные вопросы обеспечения условий инклюзивного образования в Российской Федерации», которая </a:t>
            </a:r>
            <a:r>
              <a:rPr lang="ru-RU" sz="2000" dirty="0">
                <a:latin typeface="Century Gothic" panose="020B0502020202020204" pitchFamily="34" charset="0"/>
              </a:rPr>
              <a:t>проходила 25–27 октября 2023 г. </a:t>
            </a:r>
            <a:r>
              <a:rPr lang="ru-RU" sz="2000" dirty="0" smtClean="0">
                <a:latin typeface="Century Gothic" panose="020B0502020202020204" pitchFamily="34" charset="0"/>
              </a:rPr>
              <a:t>в МГППУ  с докладом «Генезис педагогической инклюзивной культуры в БПОУ ВО «Вологодский колледж технологии и дизайна».</a:t>
            </a:r>
          </a:p>
          <a:p>
            <a:pPr marL="619125" indent="-342900" algn="just">
              <a:buFontTx/>
              <a:buChar char="-"/>
            </a:pP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31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>
                <a:solidFill>
                  <a:schemeClr val="accent2"/>
                </a:solidFill>
                <a:latin typeface="Century Gothic" panose="020B0502020202020204" pitchFamily="34" charset="0"/>
              </a:rPr>
              <a:t>Возможность тиражирование практики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616002" y="936010"/>
            <a:ext cx="109071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latin typeface="Century Gothic" panose="020B0502020202020204" pitchFamily="34" charset="0"/>
              </a:rPr>
              <a:t>Таким образом, практика </a:t>
            </a:r>
            <a:r>
              <a:rPr lang="ru-RU" sz="2000" dirty="0">
                <a:latin typeface="Century Gothic" panose="020B0502020202020204" pitchFamily="34" charset="0"/>
              </a:rPr>
              <a:t>готова для трансфера знаний и опыта для использования другими образовательными организациями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indent="361950" algn="just"/>
            <a:r>
              <a:rPr lang="ru-RU" sz="2000" dirty="0" smtClean="0">
                <a:latin typeface="Century Gothic" panose="020B0502020202020204" pitchFamily="34" charset="0"/>
              </a:rPr>
              <a:t>Научно-практический </a:t>
            </a:r>
            <a:r>
              <a:rPr lang="ru-RU" sz="2000" dirty="0">
                <a:latin typeface="Century Gothic" panose="020B0502020202020204" pitchFamily="34" charset="0"/>
              </a:rPr>
              <a:t>задел педагогического состава и практические сектора практики регулярно обсуждались на вебинарах, интенсивах для специалистов по сопровождению обучающихся с ОВЗ, освещались на курсах повышения квалификации педагогов и получили одобрение со стороны коллег других образовательных организаций, общественных организаций инвалидов городского и областного уровней, родительской общественности и других заинтересованных сторон.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marL="619125" indent="-342900" algn="just">
              <a:buFontTx/>
              <a:buChar char="-"/>
            </a:pP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80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616002" y="1201480"/>
            <a:ext cx="10471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Данная практика была инициирована, разработана 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апробирована командой регионального центра поддержки инклюзивного профессионального образования,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родителями,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работодателями,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Региональным центром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развития движения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«Абилимпикс».</a:t>
            </a: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Сферой применения практики являются все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выпускники ОО СПО Вологодской области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инвалидностью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ОВЗ.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Статистически обработав результативный и поступательный в хронологическом порядке опыт БПОУ ВО «Вологодский колледж технологии и дизайна» в вопросе трудоустройства выпускников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образовательных организаций СПО Вологодской области с ОВЗ и инвалидностью,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мы считаем обоснованным развивать и рекомендовать данный опыт.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62926" y="5317193"/>
            <a:ext cx="256222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en-US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81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72) 75-71-77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kirik.ob@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yandexl.ru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3731093"/>
            <a:ext cx="33575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Кирик Ольга Борисовна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204111"/>
            <a:ext cx="352901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з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аместитель директора по инклюзивному образованию и социальным вопросам, к.э.н., доцент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1021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</a:t>
            </a:r>
            <a:r>
              <a:rPr lang="ru-RU" sz="2000" b="1" dirty="0" smtClean="0">
                <a:latin typeface="Century Gothic" panose="020B0502020202020204" pitchFamily="34" charset="0"/>
              </a:rPr>
              <a:t>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616002" y="4752331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61833" y="1684032"/>
            <a:ext cx="1029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- Содействие в последующем трудоустройстве инвалидов и лиц с ОВЗ после освоения ими программ профессионального обучения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238286" y="2430468"/>
            <a:ext cx="10444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Задачи: </a:t>
            </a:r>
          </a:p>
          <a:p>
            <a:pPr indent="276225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Сотрудничество по вопросам трудоустройства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выпускников образовательных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организаций СПО Вологодской области с ОВЗ и инвалидностью с работодателями, органами исполнительной власти, общественными организациями</a:t>
            </a:r>
            <a:r>
              <a:rPr lang="ru-RU" dirty="0" smtClean="0">
                <a:latin typeface="Century Gothic" panose="020B0502020202020204" pitchFamily="34" charset="0"/>
              </a:rPr>
              <a:t>; </a:t>
            </a:r>
            <a:endParaRPr lang="ru-RU" dirty="0">
              <a:latin typeface="Century Gothic" panose="020B0502020202020204" pitchFamily="34" charset="0"/>
            </a:endParaRPr>
          </a:p>
          <a:p>
            <a:pPr indent="276225" algn="just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Сотрудничество </a:t>
            </a:r>
            <a:r>
              <a:rPr lang="ru-RU" dirty="0">
                <a:latin typeface="Century Gothic" panose="020B0502020202020204" pitchFamily="34" charset="0"/>
              </a:rPr>
              <a:t>со средствами массовой информации с целью формирования общественного мнения  по проблемам трудоустройства выпускников с ОВЗ и </a:t>
            </a:r>
            <a:r>
              <a:rPr lang="ru-RU" dirty="0" smtClean="0">
                <a:latin typeface="Century Gothic" panose="020B0502020202020204" pitchFamily="34" charset="0"/>
              </a:rPr>
              <a:t>инвалидностью</a:t>
            </a:r>
          </a:p>
          <a:p>
            <a:pPr indent="276225" algn="just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Мониторинг трудоустройства выпускников из числа инвалидов и лиц с ОВЗ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314469" y="5130646"/>
            <a:ext cx="1057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Выпускники образовательных организаций СПО Вологодской области 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ОВЗ и инвалидностью после освоения ими программ профессионального обучения, испытывающих трудности при поиске работы, сигнализирующих о необходимости помощи в отношениях с работодателями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866723" y="183691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831294" y="5206924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847623" y="2549371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616002" y="809454"/>
            <a:ext cx="110581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Этапы:</a:t>
            </a:r>
          </a:p>
          <a:p>
            <a:pPr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Информирование целевой аудитории,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испытывающих трудности при поиске работы, сигнализирующих о необходимости помощи в отношениях с работодателями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важности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трудоустройства</a:t>
            </a:r>
          </a:p>
          <a:p>
            <a:pPr>
              <a:buAutoNum type="arabicPeriod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 Анкетирование целевой аудитории на предмет готовности к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трудоустройству</a:t>
            </a:r>
          </a:p>
          <a:p>
            <a:endParaRPr lang="ru-RU" sz="1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3. Формирование стратегии по продвижению возможностей трудоустройства целевой аудитории: развитие и стимулирование талантов студентов с особыми образовательными потребностями вне получаемой профессии,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экскурсии на предприятия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проведение встреч с работодателями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проведение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тренинга уверенного поведения на рынке труда,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ярмарке вакансий, организация профессиональных проб на предприятиях, прохождение производственной практики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предприятиях</a:t>
            </a:r>
          </a:p>
          <a:p>
            <a:endParaRPr lang="ru-RU" sz="1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4. Сопровождение при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трудоустройстве</a:t>
            </a:r>
          </a:p>
          <a:p>
            <a:endParaRPr lang="ru-RU" sz="1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5. Предоставление информации о результатах трудоустройства в Департамент образования и Департамент труда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занятости населения Вологодской области</a:t>
            </a:r>
          </a:p>
          <a:p>
            <a:endParaRPr lang="ru-RU" sz="1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6. Проведение мотивирующих и информационных мероприятий о примерах эффективных практик трудоустройства лиц с инвалидностью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ОВЗ (тиражирование практики)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Применени</a:t>
            </a: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е</a:t>
            </a: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инновационных </a:t>
            </a: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методов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40501" y="1096325"/>
            <a:ext cx="110581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Применение инновационных методов взаимодействия участников практики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направлено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 повышение качества обучения и вовлеченности студентов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indent="3619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 организации трудоустройства  использовались элементы симуляции, включение игровой деятельности.</a:t>
            </a:r>
          </a:p>
          <a:p>
            <a:pPr indent="3619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Широкое применение при реализации практики нашел метод портфолио. Данный метод позволяет обучающимся собирать и анализировать свои достижения, что приводит  к </a:t>
            </a: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признанию их достижений </a:t>
            </a:r>
            <a:r>
              <a:rPr lang="ru-RU" dirty="0">
                <a:latin typeface="Century Gothic" panose="020B0502020202020204" pitchFamily="34" charset="0"/>
              </a:rPr>
              <a:t>на внутреннем, городском, региональном и всероссийском </a:t>
            </a:r>
            <a:r>
              <a:rPr lang="ru-RU" dirty="0" smtClean="0">
                <a:latin typeface="Century Gothic" panose="020B0502020202020204" pitchFamily="34" charset="0"/>
              </a:rPr>
              <a:t>уровнях. Так</a:t>
            </a:r>
            <a:r>
              <a:rPr lang="ru-RU" dirty="0">
                <a:latin typeface="Century Gothic" panose="020B0502020202020204" pitchFamily="34" charset="0"/>
              </a:rPr>
              <a:t>, вовлеченность </a:t>
            </a:r>
            <a:r>
              <a:rPr lang="ru-RU" dirty="0" smtClean="0">
                <a:latin typeface="Century Gothic" panose="020B0502020202020204" pitchFamily="34" charset="0"/>
              </a:rPr>
              <a:t>наших педагогов </a:t>
            </a:r>
            <a:r>
              <a:rPr lang="ru-RU" dirty="0">
                <a:latin typeface="Century Gothic" panose="020B0502020202020204" pitchFamily="34" charset="0"/>
              </a:rPr>
              <a:t>во внеурочную занятость с обучающимся из категории лиц с ОВЗ и инвалидностью по </a:t>
            </a:r>
            <a:r>
              <a:rPr lang="ru-RU" dirty="0" smtClean="0">
                <a:latin typeface="Century Gothic" panose="020B0502020202020204" pitchFamily="34" charset="0"/>
              </a:rPr>
              <a:t>программам </a:t>
            </a:r>
            <a:r>
              <a:rPr lang="ru-RU" dirty="0">
                <a:latin typeface="Century Gothic" panose="020B0502020202020204" pitchFamily="34" charset="0"/>
              </a:rPr>
              <a:t>профессионального </a:t>
            </a:r>
            <a:r>
              <a:rPr lang="ru-RU" dirty="0" smtClean="0">
                <a:latin typeface="Century Gothic" panose="020B0502020202020204" pitchFamily="34" charset="0"/>
              </a:rPr>
              <a:t>обучения «</a:t>
            </a:r>
            <a:r>
              <a:rPr lang="ru-RU" i="1" dirty="0" smtClean="0">
                <a:latin typeface="Century Gothic" panose="020B0502020202020204" pitchFamily="34" charset="0"/>
              </a:rPr>
              <a:t>Обувщик по ремонту обуви</a:t>
            </a:r>
            <a:r>
              <a:rPr lang="ru-RU" dirty="0" smtClean="0">
                <a:latin typeface="Century Gothic" panose="020B0502020202020204" pitchFamily="34" charset="0"/>
              </a:rPr>
              <a:t>» привела к следующим заметным результатам:</a:t>
            </a:r>
          </a:p>
          <a:p>
            <a:pPr indent="358775" algn="just"/>
            <a:r>
              <a:rPr lang="ru-RU" dirty="0">
                <a:latin typeface="Century Gothic" panose="020B0502020202020204" pitchFamily="34" charset="0"/>
              </a:rPr>
              <a:t>II место в компетенции </a:t>
            </a:r>
            <a:r>
              <a:rPr lang="ru-RU" dirty="0" smtClean="0">
                <a:latin typeface="Century Gothic" panose="020B0502020202020204" pitchFamily="34" charset="0"/>
              </a:rPr>
              <a:t>«</a:t>
            </a:r>
            <a:r>
              <a:rPr lang="ru-RU" i="1" dirty="0" smtClean="0">
                <a:latin typeface="Century Gothic" panose="020B0502020202020204" pitchFamily="34" charset="0"/>
              </a:rPr>
              <a:t>Изобразительное искусство» </a:t>
            </a: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VIII Региональном чемпионате профессионального мастерства </a:t>
            </a:r>
            <a:r>
              <a:rPr lang="ru-RU" dirty="0" smtClean="0">
                <a:latin typeface="Century Gothic" panose="020B0502020202020204" pitchFamily="34" charset="0"/>
              </a:rPr>
              <a:t>Абилимпикс</a:t>
            </a:r>
          </a:p>
          <a:p>
            <a:pPr indent="358775" algn="just"/>
            <a:r>
              <a:rPr lang="ru-RU" dirty="0">
                <a:latin typeface="Century Gothic" panose="020B0502020202020204" pitchFamily="34" charset="0"/>
              </a:rPr>
              <a:t>III место в компетенции «</a:t>
            </a:r>
            <a:r>
              <a:rPr lang="ru-RU" i="1" dirty="0" smtClean="0">
                <a:latin typeface="Century Gothic" panose="020B0502020202020204" pitchFamily="34" charset="0"/>
              </a:rPr>
              <a:t>Портной</a:t>
            </a:r>
            <a:r>
              <a:rPr lang="ru-RU" dirty="0" smtClean="0">
                <a:latin typeface="Century Gothic" panose="020B0502020202020204" pitchFamily="34" charset="0"/>
              </a:rPr>
              <a:t>» в </a:t>
            </a:r>
            <a:r>
              <a:rPr lang="ru-RU" dirty="0">
                <a:latin typeface="Century Gothic" panose="020B0502020202020204" pitchFamily="34" charset="0"/>
              </a:rPr>
              <a:t>VIII Региональном чемпионате профессионального мастерства </a:t>
            </a:r>
            <a:r>
              <a:rPr lang="ru-RU" dirty="0" smtClean="0">
                <a:latin typeface="Century Gothic" panose="020B0502020202020204" pitchFamily="34" charset="0"/>
              </a:rPr>
              <a:t>Абилимпикс</a:t>
            </a:r>
          </a:p>
          <a:p>
            <a:pPr indent="358775" algn="just"/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I место в забеге на 100 м и I место в забеге 400 </a:t>
            </a:r>
            <a:r>
              <a:rPr lang="ru-RU" dirty="0" smtClean="0">
                <a:latin typeface="Century Gothic" panose="020B0502020202020204" pitchFamily="34" charset="0"/>
              </a:rPr>
              <a:t>м в </a:t>
            </a:r>
            <a:r>
              <a:rPr lang="ru-RU" dirty="0">
                <a:latin typeface="Century Gothic" panose="020B0502020202020204" pitchFamily="34" charset="0"/>
              </a:rPr>
              <a:t>I этапе IV Всероссийской летней спартакиады «Легкая атлетика</a:t>
            </a:r>
            <a:r>
              <a:rPr lang="ru-RU" dirty="0" smtClean="0">
                <a:latin typeface="Century Gothic" panose="020B0502020202020204" pitchFamily="34" charset="0"/>
              </a:rPr>
              <a:t>».</a:t>
            </a:r>
          </a:p>
          <a:p>
            <a:pPr indent="358775" algn="just"/>
            <a:r>
              <a:rPr lang="ru-RU" dirty="0" smtClean="0">
                <a:latin typeface="Century Gothic" panose="020B0502020202020204" pitchFamily="34" charset="0"/>
              </a:rPr>
              <a:t>Все это способствуют </a:t>
            </a:r>
            <a:r>
              <a:rPr lang="ru-RU" dirty="0">
                <a:latin typeface="Century Gothic" panose="020B0502020202020204" pitchFamily="34" charset="0"/>
              </a:rPr>
              <a:t>развитию личностных качеств студентов, таких как коммуникабельность, активность и способность к критическому </a:t>
            </a:r>
            <a:r>
              <a:rPr lang="ru-RU" dirty="0" smtClean="0">
                <a:latin typeface="Century Gothic" panose="020B0502020202020204" pitchFamily="34" charset="0"/>
              </a:rPr>
              <a:t>мышлению, что повышает возможности трудоустройства.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4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Использование творческого </a:t>
            </a: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подхода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540501" y="1068246"/>
            <a:ext cx="11058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1. Организация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практики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предприятиях позволяет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выпускникам не только получить опыт, но и продемонстрировать свои навыки в реальных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условиях: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</a:pPr>
            <a:r>
              <a:rPr lang="ru-RU" dirty="0" smtClean="0">
                <a:latin typeface="Century Gothic" panose="020B0502020202020204" pitchFamily="34" charset="0"/>
              </a:rPr>
              <a:t>-  в </a:t>
            </a:r>
            <a:r>
              <a:rPr lang="ru-RU" dirty="0">
                <a:latin typeface="Century Gothic" panose="020B0502020202020204" pitchFamily="34" charset="0"/>
              </a:rPr>
              <a:t>апреле 2024 года проведены профессиональные пробы по профессии «Комплектовщик материалов, кроя и изделий» на Вологодском текстильном </a:t>
            </a:r>
            <a:r>
              <a:rPr lang="ru-RU" dirty="0" smtClean="0">
                <a:latin typeface="Century Gothic" panose="020B0502020202020204" pitchFamily="34" charset="0"/>
              </a:rPr>
              <a:t>комбинате;</a:t>
            </a: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28650" algn="l"/>
              </a:tabLst>
            </a:pP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мае 2024 года проведены профессиональные пробы для обучающихся групп профессионального обучения «Комплектовщик материалов, кроя и изделий» и «Сборщик обуви» на Кондитерской </a:t>
            </a:r>
            <a:r>
              <a:rPr lang="ru-RU" dirty="0" smtClean="0">
                <a:latin typeface="Century Gothic" panose="020B0502020202020204" pitchFamily="34" charset="0"/>
              </a:rPr>
              <a:t>фабрике;</a:t>
            </a: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28650" algn="l"/>
              </a:tabLst>
            </a:pPr>
            <a:r>
              <a:rPr lang="ru-RU" dirty="0" smtClean="0">
                <a:latin typeface="Century Gothic" panose="020B0502020202020204" pitchFamily="34" charset="0"/>
              </a:rPr>
              <a:t>в июне 2024 года проведена производственная </a:t>
            </a:r>
            <a:r>
              <a:rPr lang="ru-RU" dirty="0">
                <a:latin typeface="Century Gothic" panose="020B0502020202020204" pitchFamily="34" charset="0"/>
              </a:rPr>
              <a:t>практика для обучающихся групп профессионального обучения «Комплектовщик материалов, кроя и изделий» и «Сборщик обуви» на Вологодском текстильном </a:t>
            </a:r>
            <a:r>
              <a:rPr lang="ru-RU" dirty="0" smtClean="0">
                <a:latin typeface="Century Gothic" panose="020B0502020202020204" pitchFamily="34" charset="0"/>
              </a:rPr>
              <a:t>комбинате и </a:t>
            </a:r>
            <a:r>
              <a:rPr lang="ru-RU" dirty="0">
                <a:latin typeface="Century Gothic" panose="020B0502020202020204" pitchFamily="34" charset="0"/>
              </a:rPr>
              <a:t>Кондитерской </a:t>
            </a:r>
            <a:r>
              <a:rPr lang="ru-RU" dirty="0" smtClean="0">
                <a:latin typeface="Century Gothic" panose="020B0502020202020204" pitchFamily="34" charset="0"/>
              </a:rPr>
              <a:t>фабрике.</a:t>
            </a:r>
            <a:endParaRPr lang="en-US" dirty="0" smtClean="0">
              <a:latin typeface="Century Gothic" panose="020B0502020202020204" pitchFamily="34" charset="0"/>
            </a:endParaRPr>
          </a:p>
          <a:p>
            <a:pPr indent="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28650" algn="l"/>
              </a:tabLst>
            </a:pPr>
            <a:endParaRPr lang="ru-RU" dirty="0">
              <a:latin typeface="Century Gothic" panose="020B0502020202020204" pitchFamily="34" charset="0"/>
            </a:endParaRPr>
          </a:p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2. Участие обучающихся в чемпионате </a:t>
            </a:r>
            <a:r>
              <a:rPr lang="ru-RU" dirty="0">
                <a:latin typeface="Century Gothic" panose="020B0502020202020204" pitchFamily="34" charset="0"/>
              </a:rPr>
              <a:t>профессионального мастерства </a:t>
            </a:r>
            <a:r>
              <a:rPr lang="ru-RU" dirty="0" smtClean="0">
                <a:latin typeface="Century Gothic" panose="020B0502020202020204" pitchFamily="34" charset="0"/>
              </a:rPr>
              <a:t>Абилимпикс, что повышает </a:t>
            </a:r>
            <a:r>
              <a:rPr lang="ru-RU" dirty="0">
                <a:latin typeface="Century Gothic" panose="020B0502020202020204" pitchFamily="34" charset="0"/>
              </a:rPr>
              <a:t>мотивацию и уверенность в себе у выпускников с ОВЗ. За 2022-2024 гг. стали победителями Регионального чемпионата 12 человек, призерами – 26 обучающихся колледжа. В Отборочном этапе к Национальному чемпионату и Национальном чемпионате победителями от колледжа стали 2 человека, заняли 2 место -  2 человека. </a:t>
            </a:r>
            <a:endParaRPr lang="ru-RU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0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Использование творческого </a:t>
            </a: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подхода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616002" y="809454"/>
            <a:ext cx="110581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anose="020B0502020202020204" pitchFamily="34" charset="0"/>
              </a:rPr>
              <a:t>3. Создание </a:t>
            </a:r>
            <a:r>
              <a:rPr lang="ru-RU" dirty="0">
                <a:latin typeface="Century Gothic" panose="020B0502020202020204" pitchFamily="34" charset="0"/>
              </a:rPr>
              <a:t>центров содействия </a:t>
            </a:r>
            <a:r>
              <a:rPr lang="ru-RU" dirty="0" smtClean="0">
                <a:latin typeface="Century Gothic" panose="020B0502020202020204" pitchFamily="34" charset="0"/>
              </a:rPr>
              <a:t>трудоустройству. На базе колледжа функционирует Региональный центр содействия трудоустройству выпускников с инвалидностью и ОВЗ. Одной из задач </a:t>
            </a:r>
            <a:r>
              <a:rPr lang="ru-RU" dirty="0">
                <a:latin typeface="Century Gothic" panose="020B0502020202020204" pitchFamily="34" charset="0"/>
              </a:rPr>
              <a:t>центра </a:t>
            </a:r>
            <a:r>
              <a:rPr lang="ru-RU" dirty="0" smtClean="0">
                <a:latin typeface="Century Gothic" panose="020B0502020202020204" pitchFamily="34" charset="0"/>
              </a:rPr>
              <a:t>– создание индивидуальных траекторий карьеры. Это включает: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проведение тренингов  </a:t>
            </a:r>
            <a:r>
              <a:rPr lang="ru-RU" dirty="0">
                <a:latin typeface="Century Gothic" panose="020B0502020202020204" pitchFamily="34" charset="0"/>
              </a:rPr>
              <a:t>уверенного поведения на рынке труда </a:t>
            </a:r>
            <a:r>
              <a:rPr lang="ru-RU" dirty="0" smtClean="0">
                <a:latin typeface="Century Gothic" panose="020B0502020202020204" pitchFamily="34" charset="0"/>
              </a:rPr>
              <a:t>(навыки </a:t>
            </a:r>
            <a:r>
              <a:rPr lang="ru-RU" dirty="0">
                <a:latin typeface="Century Gothic" panose="020B0502020202020204" pitchFamily="34" charset="0"/>
              </a:rPr>
              <a:t>самопрезентации, </a:t>
            </a:r>
            <a:r>
              <a:rPr lang="ru-RU" dirty="0" smtClean="0">
                <a:latin typeface="Century Gothic" panose="020B0502020202020204" pitchFamily="34" charset="0"/>
              </a:rPr>
              <a:t>способы </a:t>
            </a:r>
            <a:r>
              <a:rPr lang="ru-RU" dirty="0">
                <a:latin typeface="Century Gothic" panose="020B0502020202020204" pitchFamily="34" charset="0"/>
              </a:rPr>
              <a:t>составления резюме, </a:t>
            </a:r>
            <a:r>
              <a:rPr lang="ru-RU" dirty="0" smtClean="0">
                <a:latin typeface="Century Gothic" panose="020B0502020202020204" pitchFamily="34" charset="0"/>
              </a:rPr>
              <a:t>возможности </a:t>
            </a:r>
            <a:r>
              <a:rPr lang="ru-RU" dirty="0">
                <a:latin typeface="Century Gothic" panose="020B0502020202020204" pitchFamily="34" charset="0"/>
              </a:rPr>
              <a:t>трудоустройства для лиц с инвалидностью и </a:t>
            </a:r>
            <a:r>
              <a:rPr lang="ru-RU" dirty="0" smtClean="0">
                <a:latin typeface="Century Gothic" panose="020B0502020202020204" pitchFamily="34" charset="0"/>
              </a:rPr>
              <a:t>ОВЗ);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участие в ежегодных </a:t>
            </a:r>
            <a:r>
              <a:rPr lang="ru-RU" dirty="0">
                <a:latin typeface="Century Gothic" panose="020B0502020202020204" pitchFamily="34" charset="0"/>
              </a:rPr>
              <a:t>Ярмарках вакансий  в центре занятости по г. Вологде и Вологодской </a:t>
            </a:r>
            <a:r>
              <a:rPr lang="ru-RU" dirty="0" smtClean="0">
                <a:latin typeface="Century Gothic" panose="020B0502020202020204" pitchFamily="34" charset="0"/>
              </a:rPr>
              <a:t>области;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организацию и проведение областных мероприятий </a:t>
            </a:r>
            <a:r>
              <a:rPr lang="ru-RU" dirty="0">
                <a:latin typeface="Century Gothic" panose="020B0502020202020204" pitchFamily="34" charset="0"/>
              </a:rPr>
              <a:t>«Неделя с работодателем</a:t>
            </a:r>
            <a:r>
              <a:rPr lang="ru-RU" dirty="0" smtClean="0">
                <a:latin typeface="Century Gothic" panose="020B0502020202020204" pitchFamily="34" charset="0"/>
              </a:rPr>
              <a:t>»; «Путь </a:t>
            </a:r>
            <a:r>
              <a:rPr lang="ru-RU" dirty="0">
                <a:latin typeface="Century Gothic" panose="020B0502020202020204" pitchFamily="34" charset="0"/>
              </a:rPr>
              <a:t>к успешной </a:t>
            </a:r>
            <a:r>
              <a:rPr lang="ru-RU" dirty="0" smtClean="0">
                <a:latin typeface="Century Gothic" panose="020B0502020202020204" pitchFamily="34" charset="0"/>
              </a:rPr>
              <a:t>карьере» и другие.</a:t>
            </a:r>
          </a:p>
          <a:p>
            <a:pPr lvl="0" indent="27622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entury Gothic" panose="020B0502020202020204" pitchFamily="34" charset="0"/>
            </a:endParaRPr>
          </a:p>
          <a:p>
            <a:pPr lvl="0" indent="2762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entury Gothic" panose="020B0502020202020204" pitchFamily="34" charset="0"/>
              </a:rPr>
              <a:t>4. </a:t>
            </a:r>
            <a:r>
              <a:rPr lang="ru-RU" dirty="0" smtClean="0">
                <a:latin typeface="Century Gothic" panose="020B0502020202020204" pitchFamily="34" charset="0"/>
              </a:rPr>
              <a:t>Организация </a:t>
            </a:r>
            <a:r>
              <a:rPr lang="ru-RU" dirty="0">
                <a:latin typeface="Century Gothic" panose="020B0502020202020204" pitchFamily="34" charset="0"/>
              </a:rPr>
              <a:t>мероприятий, направленных на повышение осведомленности работодателей о возможностях лиц с ОВЗ: </a:t>
            </a:r>
            <a:r>
              <a:rPr lang="ru-RU" dirty="0" smtClean="0">
                <a:latin typeface="Century Gothic" panose="020B0502020202020204" pitchFamily="34" charset="0"/>
              </a:rPr>
              <a:t>круглый </a:t>
            </a:r>
            <a:r>
              <a:rPr lang="ru-RU" dirty="0">
                <a:latin typeface="Century Gothic" panose="020B0502020202020204" pitchFamily="34" charset="0"/>
              </a:rPr>
              <a:t>стол «Эффективное взаимодействие ПОО с работодателями по вопросам содействия трудоустройства обучающихся с инвалидностью и ОВЗ» с участием представителей РОИВ, работодателей и общественных </a:t>
            </a:r>
            <a:r>
              <a:rPr lang="ru-RU" dirty="0" smtClean="0">
                <a:latin typeface="Century Gothic" panose="020B0502020202020204" pitchFamily="34" charset="0"/>
              </a:rPr>
              <a:t>организаций</a:t>
            </a:r>
            <a:r>
              <a:rPr lang="ru-RU" dirty="0">
                <a:latin typeface="Century Gothic" panose="020B0502020202020204" pitchFamily="34" charset="0"/>
              </a:rPr>
              <a:t>; </a:t>
            </a:r>
            <a:r>
              <a:rPr lang="ru-RU" dirty="0" smtClean="0">
                <a:latin typeface="Century Gothic" panose="020B0502020202020204" pitchFamily="34" charset="0"/>
              </a:rPr>
              <a:t>работа </a:t>
            </a:r>
            <a:r>
              <a:rPr lang="ru-RU" dirty="0">
                <a:latin typeface="Century Gothic" panose="020B0502020202020204" pitchFamily="34" charset="0"/>
              </a:rPr>
              <a:t>региональной коммуникационной площадки с международным участием по вопросам содействия в трудоустройстве инвалидов и лиц с ограниченными возможностями здоровья молодого возраста: круглый стол «Эффективные стратегии по продвижению возможностей трудоустройства и интеграции рабочих мест для участников движения «Абилимпикс»</a:t>
            </a:r>
          </a:p>
          <a:p>
            <a:pPr lvl="0" indent="27622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entury Gothic" panose="020B0502020202020204" pitchFamily="34" charset="0"/>
            </a:endParaRPr>
          </a:p>
          <a:p>
            <a:pPr lvl="0" indent="27622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entury Gothic" panose="020B0502020202020204" pitchFamily="34" charset="0"/>
            </a:endParaRPr>
          </a:p>
          <a:p>
            <a:pPr lvl="0" indent="3540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1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 </a:t>
            </a:r>
            <a:r>
              <a:rPr lang="ru-RU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реализации </a:t>
            </a:r>
            <a:r>
              <a:rPr lang="ru-RU" sz="3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</a:t>
            </a:r>
            <a: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      </a:t>
            </a:r>
            <a:r>
              <a:rPr lang="ru-RU" sz="2000" b="0" dirty="0" smtClean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В </a:t>
            </a:r>
            <a:r>
              <a:rPr lang="ru-RU" sz="2000" b="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настоящее время нет единой стандартной системы верификации качества аналогичных практик, поэтому их результативность и актуальность можно отследить только путем хронологических положительных изменений учитываемых показателей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74564"/>
              </p:ext>
            </p:extLst>
          </p:nvPr>
        </p:nvGraphicFramePr>
        <p:xfrm>
          <a:off x="385286" y="1980099"/>
          <a:ext cx="11137848" cy="463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5408">
                  <a:extLst>
                    <a:ext uri="{9D8B030D-6E8A-4147-A177-3AD203B41FA5}">
                      <a16:colId xmlns:a16="http://schemas.microsoft.com/office/drawing/2014/main" val="836247886"/>
                    </a:ext>
                  </a:extLst>
                </a:gridCol>
                <a:gridCol w="1345721">
                  <a:extLst>
                    <a:ext uri="{9D8B030D-6E8A-4147-A177-3AD203B41FA5}">
                      <a16:colId xmlns:a16="http://schemas.microsoft.com/office/drawing/2014/main" val="1099497462"/>
                    </a:ext>
                  </a:extLst>
                </a:gridCol>
                <a:gridCol w="1397479">
                  <a:extLst>
                    <a:ext uri="{9D8B030D-6E8A-4147-A177-3AD203B41FA5}">
                      <a16:colId xmlns:a16="http://schemas.microsoft.com/office/drawing/2014/main" val="935902350"/>
                    </a:ext>
                  </a:extLst>
                </a:gridCol>
                <a:gridCol w="1499240">
                  <a:extLst>
                    <a:ext uri="{9D8B030D-6E8A-4147-A177-3AD203B41FA5}">
                      <a16:colId xmlns:a16="http://schemas.microsoft.com/office/drawing/2014/main" val="1232598616"/>
                    </a:ext>
                  </a:extLst>
                </a:gridCol>
              </a:tblGrid>
              <a:tr h="5229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entury Gothic" panose="020B0502020202020204" pitchFamily="34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2024 год (прогноз)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284778"/>
                  </a:ext>
                </a:extLst>
              </a:tr>
              <a:tr h="1208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Количество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выпускников образовательных организаций СПО Вологодской области с ОВЗ и инвалидностью после освоения ими программ профессионального обучения, чел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146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167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Century Gothic" panose="020B0502020202020204" pitchFamily="34" charset="0"/>
                        </a:rPr>
                        <a:t>189</a:t>
                      </a:r>
                      <a:endParaRPr lang="ru-RU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18470"/>
                  </a:ext>
                </a:extLst>
              </a:tr>
              <a:tr h="1208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Трудоустроено из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выпускников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образовательных организаций СПО с ОВЗ и инвалидностью после освоения ими программ профессионального обучения, чел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103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120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142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69147"/>
                  </a:ext>
                </a:extLst>
              </a:tr>
              <a:tr h="650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Эффективность практики по трудоустройству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выпускников,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71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72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75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C9D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461"/>
                  </a:ext>
                </a:extLst>
              </a:tr>
              <a:tr h="929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Количество работодателей, вовлеченных в сотрудничество по вопросам трудоустройства целевой аудитории</a:t>
                      </a:r>
                      <a:endParaRPr lang="ru-RU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11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5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61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практики 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616002" y="809454"/>
            <a:ext cx="107187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dirty="0">
                <a:latin typeface="Century Gothic" panose="020B0502020202020204" pitchFamily="34" charset="0"/>
              </a:rPr>
              <a:t>Обоснованность применения практики подтвердили сведения о ее практической </a:t>
            </a:r>
            <a:r>
              <a:rPr lang="ru-RU" dirty="0" smtClean="0">
                <a:latin typeface="Century Gothic" panose="020B0502020202020204" pitchFamily="34" charset="0"/>
              </a:rPr>
              <a:t>апробации: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За </a:t>
            </a:r>
            <a:r>
              <a:rPr lang="ru-RU" dirty="0" smtClean="0">
                <a:latin typeface="Century Gothic" panose="020B0502020202020204" pitchFamily="34" charset="0"/>
              </a:rPr>
              <a:t>2023-2024 </a:t>
            </a:r>
            <a:r>
              <a:rPr lang="ru-RU" dirty="0">
                <a:latin typeface="Century Gothic" panose="020B0502020202020204" pitchFamily="34" charset="0"/>
              </a:rPr>
              <a:t>год проведены следующие мероприятия</a:t>
            </a:r>
            <a:r>
              <a:rPr lang="ru-RU" dirty="0" smtClean="0">
                <a:latin typeface="Century Gothic" panose="020B0502020202020204" pitchFamily="34" charset="0"/>
              </a:rPr>
              <a:t>:</a:t>
            </a:r>
            <a:endParaRPr lang="ru-RU" dirty="0">
              <a:latin typeface="Century Gothic" panose="020B0502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Работа </a:t>
            </a:r>
            <a:r>
              <a:rPr lang="ru-RU" dirty="0">
                <a:latin typeface="Century Gothic" panose="020B0502020202020204" pitchFamily="34" charset="0"/>
              </a:rPr>
              <a:t>региональной коммуникационной площадки с международным участием по вопросам содействия в трудоустройстве инвалидов и лиц с ограниченными возможностями здоровья молодого возраста: круглый стол «Эффективные стратегии по продвижению возможностей трудоустройства и интеграции рабочих мест для участников движения «Абилимпикс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Вошла в состав практики «Генезис педагогической инклюзивной культуры  БПОУ </a:t>
            </a:r>
            <a:r>
              <a:rPr lang="ru-RU" dirty="0">
                <a:latin typeface="Century Gothic" panose="020B0502020202020204" pitchFamily="34" charset="0"/>
              </a:rPr>
              <a:t>ВО "</a:t>
            </a:r>
            <a:r>
              <a:rPr lang="ru-RU" dirty="0" smtClean="0">
                <a:latin typeface="Century Gothic" panose="020B0502020202020204" pitchFamily="34" charset="0"/>
              </a:rPr>
              <a:t>Вологодский колледж технологии и дизайна» на платформе АСИ СМАРТЕКА (автор – Кирик О.Б.)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Проведение семинара-практикума </a:t>
            </a:r>
            <a:r>
              <a:rPr lang="ru-RU" dirty="0">
                <a:latin typeface="Century Gothic" panose="020B0502020202020204" pitchFamily="34" charset="0"/>
              </a:rPr>
              <a:t>для педагогов СПО Вологодской области «Эффективные практики трудоустройства и наставничества лиц с инвалидностью и ОВЗ в системе среднего профессионального образования Вологодской </a:t>
            </a:r>
            <a:r>
              <a:rPr lang="ru-RU" dirty="0" smtClean="0">
                <a:latin typeface="Century Gothic" panose="020B0502020202020204" pitchFamily="34" charset="0"/>
              </a:rPr>
              <a:t>области»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Организация и проведение регионального онлайн-фотоконкурса «Мой мир»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Организация 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и проведение областного мероприятия </a:t>
            </a:r>
            <a:r>
              <a:rPr lang="ru-RU" dirty="0">
                <a:latin typeface="Century Gothic" panose="020B0502020202020204" pitchFamily="34" charset="0"/>
              </a:rPr>
              <a:t>для студентов с особыми образовательными </a:t>
            </a:r>
            <a:r>
              <a:rPr lang="ru-RU" dirty="0" smtClean="0">
                <a:latin typeface="Century Gothic" panose="020B0502020202020204" pitchFamily="34" charset="0"/>
              </a:rPr>
              <a:t>потребностями «</a:t>
            </a:r>
            <a:r>
              <a:rPr lang="ru-RU" dirty="0">
                <a:latin typeface="Century Gothic" panose="020B0502020202020204" pitchFamily="34" charset="0"/>
              </a:rPr>
              <a:t>Путь к успешной карьере</a:t>
            </a:r>
            <a:r>
              <a:rPr lang="ru-RU" dirty="0" smtClean="0">
                <a:latin typeface="Century Gothic" panose="020B0502020202020204" pitchFamily="34" charset="0"/>
              </a:rPr>
              <a:t>»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Организация  и проведение </a:t>
            </a:r>
            <a:r>
              <a:rPr lang="ru-RU" dirty="0" smtClean="0">
                <a:latin typeface="Century Gothic" panose="020B0502020202020204" pitchFamily="34" charset="0"/>
              </a:rPr>
              <a:t>областного профориентационного мероприятия </a:t>
            </a:r>
            <a:r>
              <a:rPr lang="ru-RU" dirty="0">
                <a:latin typeface="Century Gothic" panose="020B0502020202020204" pitchFamily="34" charset="0"/>
              </a:rPr>
              <a:t>«День открытых дверей для обучающихся 9 – 11 классов с инвалидностью и ограниченными возможностями здоровья» </a:t>
            </a:r>
            <a:endParaRPr lang="ru-RU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FB870-894E-4DAB-BB87-951AE0F55396}"/>
              </a:ext>
            </a:extLst>
          </p:cNvPr>
          <p:cNvSpPr txBox="1"/>
          <p:nvPr/>
        </p:nvSpPr>
        <p:spPr>
          <a:xfrm>
            <a:off x="616002" y="1333143"/>
            <a:ext cx="107187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ru-RU" dirty="0" smtClean="0">
                <a:latin typeface="Century Gothic" panose="020B0502020202020204" pitchFamily="34" charset="0"/>
              </a:rPr>
              <a:t>Участие во Всероссийском </a:t>
            </a:r>
            <a:r>
              <a:rPr lang="ru-RU" dirty="0" err="1" smtClean="0">
                <a:latin typeface="Century Gothic" panose="020B0502020202020204" pitchFamily="34" charset="0"/>
              </a:rPr>
              <a:t>вебинаре</a:t>
            </a:r>
            <a:r>
              <a:rPr lang="ru-RU" dirty="0" smtClean="0">
                <a:latin typeface="Century Gothic" panose="020B0502020202020204" pitchFamily="34" charset="0"/>
              </a:rPr>
              <a:t> «Наставничество </a:t>
            </a:r>
            <a:r>
              <a:rPr lang="ru-RU" dirty="0">
                <a:latin typeface="Century Gothic" panose="020B0502020202020204" pitchFamily="34" charset="0"/>
              </a:rPr>
              <a:t>в инклюзивном </a:t>
            </a:r>
            <a:r>
              <a:rPr lang="ru-RU" dirty="0" smtClean="0">
                <a:latin typeface="Century Gothic" panose="020B0502020202020204" pitchFamily="34" charset="0"/>
              </a:rPr>
              <a:t>образовании» </a:t>
            </a:r>
            <a:r>
              <a:rPr lang="ru-RU" dirty="0">
                <a:latin typeface="Century Gothic" panose="020B0502020202020204" pitchFamily="34" charset="0"/>
              </a:rPr>
              <a:t>с докладом </a:t>
            </a:r>
            <a:r>
              <a:rPr lang="ru-RU" dirty="0" smtClean="0">
                <a:latin typeface="Century Gothic" panose="020B0502020202020204" pitchFamily="34" charset="0"/>
              </a:rPr>
              <a:t>«Индукция </a:t>
            </a:r>
            <a:r>
              <a:rPr lang="ru-RU" dirty="0">
                <a:latin typeface="Century Gothic" panose="020B0502020202020204" pitchFamily="34" charset="0"/>
              </a:rPr>
              <a:t>нарративного опыта в целях расширения компетенций выпускников с </a:t>
            </a:r>
            <a:r>
              <a:rPr lang="ru-RU" dirty="0" smtClean="0">
                <a:latin typeface="Century Gothic" panose="020B0502020202020204" pitchFamily="34" charset="0"/>
              </a:rPr>
              <a:t>ОВЗ» (г. Тюмень)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dirty="0">
                <a:latin typeface="Century Gothic" panose="020B0502020202020204" pitchFamily="34" charset="0"/>
              </a:rPr>
              <a:t>Участие  </a:t>
            </a:r>
            <a:r>
              <a:rPr lang="ru-RU" dirty="0" smtClean="0">
                <a:latin typeface="Century Gothic" panose="020B0502020202020204" pitchFamily="34" charset="0"/>
              </a:rPr>
              <a:t>в межрегиональном круглом столе, </a:t>
            </a:r>
            <a:r>
              <a:rPr lang="ru-RU" dirty="0">
                <a:latin typeface="Century Gothic" panose="020B0502020202020204" pitchFamily="34" charset="0"/>
              </a:rPr>
              <a:t>организатором которого выступило Министерство образования Тульской области с докладом  «Социализация обучающихся с ментальными нарушениями в процессе </a:t>
            </a:r>
            <a:r>
              <a:rPr lang="ru-RU" dirty="0" smtClean="0">
                <a:latin typeface="Century Gothic" panose="020B0502020202020204" pitchFamily="34" charset="0"/>
              </a:rPr>
              <a:t>обучения»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dirty="0">
                <a:latin typeface="Century Gothic" panose="020B0502020202020204" pitchFamily="34" charset="0"/>
              </a:rPr>
              <a:t> Организация  и проведение круглый стол </a:t>
            </a:r>
            <a:r>
              <a:rPr lang="ru-RU" dirty="0" smtClean="0">
                <a:latin typeface="Century Gothic" panose="020B0502020202020204" pitchFamily="34" charset="0"/>
              </a:rPr>
              <a:t>«Эффективное </a:t>
            </a:r>
            <a:r>
              <a:rPr lang="ru-RU" dirty="0">
                <a:latin typeface="Century Gothic" panose="020B0502020202020204" pitchFamily="34" charset="0"/>
              </a:rPr>
              <a:t>взаимодействие ПОО с работодателями по вопросам содействия трудоустройства обучающихся с инвалидностью и </a:t>
            </a:r>
            <a:r>
              <a:rPr lang="ru-RU" dirty="0" smtClean="0">
                <a:latin typeface="Century Gothic" panose="020B0502020202020204" pitchFamily="34" charset="0"/>
              </a:rPr>
              <a:t>ОВЗ» с участием представителей РОИВ, работодателей и общественных организаций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dirty="0" smtClean="0">
                <a:latin typeface="Century Gothic" panose="020B0502020202020204" pitchFamily="34" charset="0"/>
              </a:rPr>
              <a:t>Участие </a:t>
            </a:r>
            <a:r>
              <a:rPr lang="ru-RU" dirty="0">
                <a:latin typeface="Century Gothic" panose="020B0502020202020204" pitchFamily="34" charset="0"/>
              </a:rPr>
              <a:t>в </a:t>
            </a:r>
            <a:r>
              <a:rPr lang="ru-RU" dirty="0" smtClean="0">
                <a:latin typeface="Century Gothic" panose="020B0502020202020204" pitchFamily="34" charset="0"/>
              </a:rPr>
              <a:t>Ярмарке </a:t>
            </a:r>
            <a:r>
              <a:rPr lang="ru-RU" dirty="0">
                <a:latin typeface="Century Gothic" panose="020B0502020202020204" pitchFamily="34" charset="0"/>
              </a:rPr>
              <a:t>вакансий учебных и рабочих мест для инвалидов и лиц с ограниченными возможностями </a:t>
            </a:r>
            <a:r>
              <a:rPr lang="ru-RU" dirty="0" smtClean="0">
                <a:latin typeface="Century Gothic" panose="020B0502020202020204" pitchFamily="34" charset="0"/>
              </a:rPr>
              <a:t>здоровья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dirty="0">
                <a:latin typeface="Century Gothic" panose="020B0502020202020204" pitchFamily="34" charset="0"/>
              </a:rPr>
              <a:t>Организация и проведение </a:t>
            </a:r>
            <a:r>
              <a:rPr lang="ru-RU" dirty="0" smtClean="0">
                <a:latin typeface="Century Gothic" panose="020B0502020202020204" pitchFamily="34" charset="0"/>
              </a:rPr>
              <a:t>Международного </a:t>
            </a:r>
            <a:r>
              <a:rPr lang="ru-RU" dirty="0">
                <a:latin typeface="Century Gothic" panose="020B0502020202020204" pitchFamily="34" charset="0"/>
              </a:rPr>
              <a:t>конкурса </a:t>
            </a:r>
            <a:r>
              <a:rPr lang="ru-RU" dirty="0" smtClean="0">
                <a:latin typeface="Century Gothic" panose="020B0502020202020204" pitchFamily="34" charset="0"/>
              </a:rPr>
              <a:t>для </a:t>
            </a:r>
            <a:r>
              <a:rPr lang="ru-RU" dirty="0">
                <a:latin typeface="Century Gothic" panose="020B0502020202020204" pitchFamily="34" charset="0"/>
              </a:rPr>
              <a:t>лиц с инвалидностью и ОВЗ «МОЯ </a:t>
            </a:r>
            <a:r>
              <a:rPr lang="ru-RU" dirty="0" smtClean="0">
                <a:latin typeface="Century Gothic" panose="020B0502020202020204" pitchFamily="34" charset="0"/>
              </a:rPr>
              <a:t>ПРОФЕССИЯ» Приняли участие </a:t>
            </a:r>
            <a:r>
              <a:rPr lang="ru-RU" dirty="0">
                <a:latin typeface="Century Gothic" panose="020B0502020202020204" pitchFamily="34" charset="0"/>
              </a:rPr>
              <a:t>59 </a:t>
            </a:r>
            <a:r>
              <a:rPr lang="ru-RU" dirty="0" smtClean="0">
                <a:latin typeface="Century Gothic" panose="020B0502020202020204" pitchFamily="34" charset="0"/>
              </a:rPr>
              <a:t>обучающихся с инвалидностью и ОВЗ.</a:t>
            </a:r>
            <a:endParaRPr lang="ru-RU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ru-RU" dirty="0" smtClean="0">
                <a:latin typeface="Century Gothic" panose="020B0502020202020204" pitchFamily="34" charset="0"/>
              </a:rPr>
              <a:t>Проведение </a:t>
            </a:r>
            <a:r>
              <a:rPr lang="ru-RU" dirty="0" err="1">
                <a:latin typeface="Century Gothic" panose="020B0502020202020204" pitchFamily="34" charset="0"/>
              </a:rPr>
              <a:t>вебинаров</a:t>
            </a:r>
            <a:r>
              <a:rPr lang="ru-RU" dirty="0">
                <a:latin typeface="Century Gothic" panose="020B0502020202020204" pitchFamily="34" charset="0"/>
              </a:rPr>
              <a:t>, тренингов, индивидуальных консультаций по  уверенного поведения на рынке труда</a:t>
            </a:r>
          </a:p>
          <a:p>
            <a:pPr marL="342900" indent="-342900" algn="just">
              <a:buFontTx/>
              <a:buAutoNum type="arabicPeriod" startAt="7"/>
            </a:pPr>
            <a:r>
              <a:rPr lang="ru-RU" dirty="0">
                <a:latin typeface="Century Gothic" panose="020B0502020202020204" pitchFamily="34" charset="0"/>
              </a:rPr>
              <a:t>Встречи с работодателями в рамках проведения Недели с работодателями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13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</TotalTime>
  <Words>1935</Words>
  <Application>Microsoft Office PowerPoint</Application>
  <PresentationFormat>Широкоэкранный</PresentationFormat>
  <Paragraphs>124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Futura PT Medium</vt:lpstr>
      <vt:lpstr>Roboto</vt:lpstr>
      <vt:lpstr>Century Gothic</vt:lpstr>
      <vt:lpstr>Lato Light</vt:lpstr>
      <vt:lpstr>Futura PT Light</vt:lpstr>
      <vt:lpstr>Futura PT Demi</vt:lpstr>
      <vt:lpstr>Calibri Light</vt:lpstr>
      <vt:lpstr>Helvetica Neue</vt:lpstr>
      <vt:lpstr>Calibri</vt:lpstr>
      <vt:lpstr>Futura PT Book</vt:lpstr>
      <vt:lpstr>Futura PT Bold</vt:lpstr>
      <vt:lpstr>Arial</vt:lpstr>
      <vt:lpstr>Обложка</vt:lpstr>
      <vt:lpstr>Основные блоки</vt:lpstr>
      <vt:lpstr>Закрывающие слайды</vt:lpstr>
      <vt:lpstr>БПОУ ВО «Вологодский колледж технологии и дизайна</vt:lpstr>
      <vt:lpstr>Введение </vt:lpstr>
      <vt:lpstr>Алгоритм реализации практики </vt:lpstr>
      <vt:lpstr>Применение инновационных методов </vt:lpstr>
      <vt:lpstr>Использование творческого подхода</vt:lpstr>
      <vt:lpstr>Использование творческого подхода</vt:lpstr>
      <vt:lpstr>Результаты реализации практики        В настоящее время нет единой стандартной системы верификации качества аналогичных практик, поэтому их результативность и актуальность можно отследить только путем хронологических положительных изменений учитываемых показателей</vt:lpstr>
      <vt:lpstr>Сведения о практической апробации практики  </vt:lpstr>
      <vt:lpstr>Сведения о практической апробации региональной практики  </vt:lpstr>
      <vt:lpstr>Результаты, подтверждающие эффективность реализации практики </vt:lpstr>
      <vt:lpstr>Результаты, подтверждающие эффективность реализации практики </vt:lpstr>
      <vt:lpstr>Возможность тиражирование практики</vt:lpstr>
      <vt:lpstr>Возможность тиражирование практики</vt:lpstr>
      <vt:lpstr>Возможность тиражирование практики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401</cp:revision>
  <cp:lastPrinted>2023-02-28T10:07:21Z</cp:lastPrinted>
  <dcterms:created xsi:type="dcterms:W3CDTF">2022-10-21T09:29:54Z</dcterms:created>
  <dcterms:modified xsi:type="dcterms:W3CDTF">2024-08-29T14:05:17Z</dcterms:modified>
</cp:coreProperties>
</file>