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13"/>
  </p:notes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bsi" initials="b" lastIdx="1" clrIdx="0">
    <p:extLst>
      <p:ext uri="{19B8F6BF-5375-455C-9EA6-DF929625EA0E}">
        <p15:presenceInfo xmlns:p15="http://schemas.microsoft.com/office/powerpoint/2012/main" userId="bibs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2FD05-D238-4BAC-B791-DBB20204B890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EA45E-FC2D-4A80-827C-EA36AB172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4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EA45E-FC2D-4A80-827C-EA36AB17202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9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6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6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0687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01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3452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15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2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1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96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2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9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69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41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26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40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D956-542B-4E2C-A16E-7BCFA7B3363E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7B1F12B-5798-445D-9690-7F57142D2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57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mymrina.66@mail.r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19B9036-22E4-F56A-2F29-DB2F664A1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5319"/>
            <a:ext cx="9144000" cy="4767309"/>
          </a:xfrm>
        </p:spPr>
        <p:txBody>
          <a:bodyPr>
            <a:noAutofit/>
          </a:bodyPr>
          <a:lstStyle/>
          <a:p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r>
              <a:rPr lang="ru-RU" sz="2800" b="1" dirty="0"/>
              <a:t>Всероссийский конкурс лучших практик </a:t>
            </a:r>
            <a:br>
              <a:rPr lang="ru-RU" sz="2800" b="1" dirty="0"/>
            </a:br>
            <a:r>
              <a:rPr lang="ru-RU" sz="2800" b="1" dirty="0"/>
              <a:t>трудоустройства молодежи </a:t>
            </a:r>
            <a:br>
              <a:rPr lang="ru-RU" sz="2800" b="1" dirty="0"/>
            </a:br>
            <a:r>
              <a:rPr lang="ru-RU" sz="2800" b="1" dirty="0"/>
              <a:t>в 2025 году</a:t>
            </a:r>
            <a:br>
              <a:rPr lang="ru-RU" sz="2800" b="1" dirty="0"/>
            </a:br>
            <a:br>
              <a:rPr lang="ru-RU" sz="2800" b="1" dirty="0"/>
            </a:br>
            <a:r>
              <a:rPr lang="ru-RU" sz="2800" b="1" dirty="0"/>
              <a:t>Номинация</a:t>
            </a:r>
            <a:br>
              <a:rPr lang="ru-RU" sz="2800" b="1" dirty="0"/>
            </a:br>
            <a:r>
              <a:rPr lang="ru-RU" sz="2800" b="1" dirty="0"/>
              <a:t>Твой компас в мире профессий: </a:t>
            </a:r>
            <a:br>
              <a:rPr lang="ru-RU" sz="2800" b="1" dirty="0"/>
            </a:br>
            <a:r>
              <a:rPr lang="ru-RU" sz="2800" b="1" dirty="0"/>
              <a:t>эффективные практики работодателей</a:t>
            </a:r>
            <a:br>
              <a:rPr lang="ru-RU" sz="2800" dirty="0"/>
            </a:br>
            <a:r>
              <a:rPr lang="ru-RU" sz="2800" dirty="0"/>
              <a:t> </a:t>
            </a:r>
            <a:br>
              <a:rPr lang="ru-RU" sz="2800" dirty="0"/>
            </a:br>
            <a:br>
              <a:rPr lang="ru-RU" sz="2000" dirty="0"/>
            </a:br>
            <a:r>
              <a:rPr lang="ru-RU" sz="2000" b="1" dirty="0"/>
              <a:t> </a:t>
            </a:r>
            <a:br>
              <a:rPr lang="ru-RU" sz="2000" b="1" dirty="0"/>
            </a:br>
            <a:r>
              <a:rPr lang="ru-RU" sz="2000" b="1" dirty="0"/>
              <a:t> </a:t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47FED1DA-9816-C197-CD11-35B5859D3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6144" y="2953968"/>
            <a:ext cx="9144000" cy="1655762"/>
          </a:xfrm>
        </p:spPr>
        <p:txBody>
          <a:bodyPr>
            <a:noAutofit/>
          </a:bodyPr>
          <a:lstStyle/>
          <a:p>
            <a:br>
              <a:rPr lang="ru-RU" sz="1400" dirty="0"/>
            </a:br>
            <a:r>
              <a:rPr lang="ru-RU" sz="1400" dirty="0"/>
              <a:t> </a:t>
            </a:r>
            <a:br>
              <a:rPr lang="ru-RU" sz="1400" dirty="0"/>
            </a:br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5845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CE71B-6333-95FC-DD13-999636D7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06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Соблюдение санитарных норм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066547E-850A-74ED-CCBF-0BA03433F9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0" y="1428190"/>
            <a:ext cx="3121152" cy="234086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96CF8FC-EFB3-7C22-0305-CB58F4D4E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0" y="3940571"/>
            <a:ext cx="3121152" cy="234086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47E25A-7E80-1514-4B3C-42685A954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40" y="1428190"/>
            <a:ext cx="3121152" cy="2340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E182A7-7B3A-4ABE-E8A5-113C5680B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81" y="3940571"/>
            <a:ext cx="3121152" cy="23408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ACD3EF-15E2-8676-8B43-36FB0FFF0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20" y="1428190"/>
            <a:ext cx="3121152" cy="23408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9A13E2-00CC-41B0-74C2-FEB5F2A38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20" y="3940571"/>
            <a:ext cx="3121152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08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CB8BFEE-957E-60BD-A0A2-6009CF97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1953"/>
            <a:ext cx="10515600" cy="3790765"/>
          </a:xfrm>
        </p:spPr>
        <p:txBody>
          <a:bodyPr/>
          <a:lstStyle/>
          <a:p>
            <a:pPr algn="ctr"/>
            <a:br>
              <a:rPr lang="ru-RU" dirty="0"/>
            </a:br>
            <a:br>
              <a:rPr lang="ru-RU" dirty="0"/>
            </a:br>
            <a:r>
              <a:rPr lang="ru-RU" sz="4400" b="1" dirty="0"/>
              <a:t>Спасибо </a:t>
            </a:r>
            <a:br>
              <a:rPr lang="ru-RU" sz="4400" b="1" dirty="0"/>
            </a:br>
            <a:r>
              <a:rPr lang="ru-RU" sz="4400" b="1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2164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505363-1783-401F-9B73-2D57E86B9254}"/>
              </a:ext>
            </a:extLst>
          </p:cNvPr>
          <p:cNvSpPr txBox="1"/>
          <p:nvPr/>
        </p:nvSpPr>
        <p:spPr>
          <a:xfrm>
            <a:off x="1695635" y="914400"/>
            <a:ext cx="744614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Программа</a:t>
            </a:r>
            <a:br>
              <a:rPr lang="ru-RU" sz="2400" dirty="0"/>
            </a:br>
            <a:r>
              <a:rPr lang="ru-RU" sz="2400" b="1" dirty="0"/>
              <a:t>по организации временного трудоустройства подростков</a:t>
            </a:r>
            <a:br>
              <a:rPr lang="ru-RU" sz="2400" dirty="0"/>
            </a:br>
            <a:r>
              <a:rPr lang="ru-RU" sz="2400" b="1" dirty="0"/>
              <a:t>«Сам себе библиотекарь 2.5» </a:t>
            </a:r>
            <a:br>
              <a:rPr lang="ru-RU" sz="2400" dirty="0"/>
            </a:br>
            <a:endParaRPr lang="ru-RU" sz="2400" dirty="0"/>
          </a:p>
          <a:p>
            <a:pPr algn="ctr"/>
            <a:r>
              <a:rPr lang="ru-RU" sz="2400" dirty="0"/>
              <a:t> </a:t>
            </a:r>
            <a:br>
              <a:rPr lang="ru-RU" sz="2400" dirty="0"/>
            </a:br>
            <a:r>
              <a:rPr lang="ru-RU" sz="2000" dirty="0"/>
              <a:t>     Автор программы:</a:t>
            </a:r>
            <a:br>
              <a:rPr lang="ru-RU" sz="2000" dirty="0"/>
            </a:br>
            <a:r>
              <a:rPr lang="ru-RU" sz="2000" dirty="0"/>
              <a:t> Мымрина Елена Николаевна, </a:t>
            </a:r>
            <a:br>
              <a:rPr lang="ru-RU" sz="2000" dirty="0"/>
            </a:br>
            <a:r>
              <a:rPr lang="ru-RU" sz="2000" dirty="0"/>
              <a:t>заведующий детской библиотекой </a:t>
            </a:r>
            <a:br>
              <a:rPr lang="ru-RU" sz="2000" dirty="0"/>
            </a:br>
            <a:r>
              <a:rPr lang="ru-RU" sz="2000" dirty="0"/>
              <a:t>Муниципальное бюджетное учреждение культуры</a:t>
            </a:r>
          </a:p>
          <a:p>
            <a:pPr algn="ctr"/>
            <a:r>
              <a:rPr lang="ru-RU" sz="2000" dirty="0"/>
              <a:t>  «Централизованная библиотечная система</a:t>
            </a:r>
            <a:br>
              <a:rPr lang="ru-RU" sz="2000" dirty="0"/>
            </a:br>
            <a:r>
              <a:rPr lang="ru-RU" sz="2000" dirty="0"/>
              <a:t>Сарапульского района»</a:t>
            </a:r>
            <a:br>
              <a:rPr lang="ru-RU" sz="2000" dirty="0"/>
            </a:br>
            <a:r>
              <a:rPr lang="ru-RU" sz="2400" dirty="0"/>
              <a:t> 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3249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ADF881-F788-F60D-534A-461517EEED3A}"/>
              </a:ext>
            </a:extLst>
          </p:cNvPr>
          <p:cNvSpPr txBox="1"/>
          <p:nvPr/>
        </p:nvSpPr>
        <p:spPr>
          <a:xfrm>
            <a:off x="2237173" y="754603"/>
            <a:ext cx="6968230" cy="4973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Удмуртская Республика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культуры "Централизованная библиотечная система Сарапульского района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u="sng" dirty="0"/>
              <a:t>Контакты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dirty="0"/>
              <a:t> Мымрина Елена Николаевна</a:t>
            </a:r>
          </a:p>
          <a:p>
            <a:r>
              <a:rPr lang="ru-RU" dirty="0"/>
              <a:t>Почта </a:t>
            </a:r>
            <a:r>
              <a:rPr lang="ru-RU" u="sng" dirty="0">
                <a:hlinkClick r:id="rId2"/>
              </a:rPr>
              <a:t>mymrina.66@mail.ru</a:t>
            </a:r>
            <a:endParaRPr lang="ru-RU" dirty="0"/>
          </a:p>
          <a:p>
            <a:r>
              <a:rPr lang="ru-RU" dirty="0"/>
              <a:t>Телефон 83414724890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/>
              <a:t>Целевая аудитория:</a:t>
            </a:r>
            <a:endParaRPr lang="ru-RU" dirty="0"/>
          </a:p>
          <a:p>
            <a:r>
              <a:rPr lang="ru-RU" dirty="0"/>
              <a:t>Молодежь (14 – 15 лет подростки)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50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4376EA-55F6-7125-4215-06E1C47EEC43}"/>
              </a:ext>
            </a:extLst>
          </p:cNvPr>
          <p:cNvSpPr txBox="1"/>
          <p:nvPr/>
        </p:nvSpPr>
        <p:spPr>
          <a:xfrm>
            <a:off x="3047260" y="779532"/>
            <a:ext cx="6094520" cy="5303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практики:</a:t>
            </a:r>
            <a:r>
              <a:rPr lang="ru-R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10 дополнительных (временных) рабочих мест для подростков из семей, находящихся в трудной жизненной ситуации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практики: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1.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Внесение собственного вклада подростков в деятельность библиотеки для реализации интеллектуального и творческого потенциала, предпосылок для самораскрытия, ощущения собственной значимости;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начальных профессиональных навыков;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 startAt="2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личности в осознании интереса к библиотечной профессии;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Приобретение навыков работы в коллективе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21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108CF9-C190-DC28-CB51-4BACD1D57277}"/>
              </a:ext>
            </a:extLst>
          </p:cNvPr>
          <p:cNvSpPr txBox="1"/>
          <p:nvPr/>
        </p:nvSpPr>
        <p:spPr>
          <a:xfrm>
            <a:off x="1589103" y="816746"/>
            <a:ext cx="8575829" cy="5218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Описание практики: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детской библиотеке и 4 сельских филиалах МБУК «Централизованная библиотечная система Сарапульского района» в рамках программы «Сам себе библиотекарь. 2.5», субсидированной Министерством молодёжной политики Удмуртской Республики было трудоустроено 10 подростков, находящихся в трудной жизненной ситуации, в должности помощника библиотекаря. Среди этих ребят: из многодетных семей – 4; из семьи участника СВО – 1; малоимущие – 3; без попечения родителей – 1; обычная семья – 1. Работа производилась в июне 2025 год. Возраст 14 – 15 лет. Ребята прошли экспресс – обучение по профессии и попробовали проявить себя в различных направлениях библиотечной деятельности: обслуживание пользователей; книгоношество; оформление выставок; проведение мероприятий; работа со справочным аппаратом, выполнение информационных запросов; подготовка информации для публикации на сайтах и в соцсетях и т.п. немаловажным было для них научиться работать в команде, находить взаимодействие с посетителями библиотек, межличностное общение. Ребята смогли понять, насколько им подходят профессии, связанные с работой с людьми. Есть те, кто задумался о дальнейшем обучении по профессии библиотекарь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06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D4CD05-8980-9861-DAC1-D6BC34730A7F}"/>
              </a:ext>
            </a:extLst>
          </p:cNvPr>
          <p:cNvSpPr txBox="1"/>
          <p:nvPr/>
        </p:nvSpPr>
        <p:spPr>
          <a:xfrm>
            <a:off x="1837678" y="1038687"/>
            <a:ext cx="8087556" cy="4249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практики: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Познакомились с профессией библиотекаря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Опробовали методы индивидуальной работы с читателями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Изучили и опробовали внедрение методов выставочно-массовой работы с читателями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Познакомились с азами издательской и рекламной деятельности в библиотеке (самостоятельно занимались составлением информации для публикации в соцсетях и на сайтах; подготовили дипломы, памятки)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Познакомились с техническим оснащением библиотек; выполняли запросы от пользователей в сети Интернет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Приобрели опыт работы в коллективе, общения с пользователями библиотек, навыки межличностного общения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3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16AE1-DDC2-0BB0-02FB-374E8D42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066" y="624110"/>
            <a:ext cx="9622545" cy="1280890"/>
          </a:xfrm>
        </p:spPr>
        <p:txBody>
          <a:bodyPr/>
          <a:lstStyle/>
          <a:p>
            <a:r>
              <a:rPr lang="ru-RU" b="1" dirty="0"/>
              <a:t>Проведение массовых мероприятий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63854133-2115-C87D-8C68-1A8A47104F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2" y="1748236"/>
            <a:ext cx="2567565" cy="218129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02B01C0-2244-9FC1-9F0B-9E5A82C3C2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9" y="4188912"/>
            <a:ext cx="2528238" cy="230396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1CB15A-F2CD-7F0F-41A1-E04BA6336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25" y="1748236"/>
            <a:ext cx="2939575" cy="21812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9EEE5F-715A-1B44-13C6-4FFABD3AF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25" y="4188912"/>
            <a:ext cx="2939575" cy="23039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10AC56-63D7-B9F2-C136-341C0A011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6" y="1748236"/>
            <a:ext cx="3121152" cy="21812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F2AE66-61BC-639C-D4AF-16BC9CE62C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6" y="4188912"/>
            <a:ext cx="3121152" cy="23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4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F5F37-0F85-7AD4-8B24-AB10BEAB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32" y="1558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Внутренняя работа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C857F6F-6E62-E2E0-AAE0-8B06F296A0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6" y="1481456"/>
            <a:ext cx="3121152" cy="234086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72E3DB4-D735-E8CD-267C-A15E23090A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6" y="4064858"/>
            <a:ext cx="3121152" cy="234086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EE9669-84AD-5C83-9D67-CBE4500B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1481456"/>
            <a:ext cx="3121152" cy="2340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A0DAB9-52D8-5B0B-34C4-F30AD4543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02" y="4064858"/>
            <a:ext cx="3121152" cy="23408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4521E4-2E86-3519-6B78-C20CB4E99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67" y="1481456"/>
            <a:ext cx="3121152" cy="23408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C339FB-F3AB-B793-0AA0-3B544CE89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67" y="4064858"/>
            <a:ext cx="3121152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45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C0F03-1915-D7E0-9FBF-35086BFD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5991783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Рекламная деятельность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0CC31CD-3877-D380-6EFE-D9A52F654D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11" y="1452763"/>
            <a:ext cx="3121152" cy="234086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1E0EBE8-E647-40EF-7ABB-A2C46ABF04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11" y="4055981"/>
            <a:ext cx="3121152" cy="234086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0FFAD1-BAED-860F-AE09-D9B765803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98" y="1452763"/>
            <a:ext cx="3121152" cy="2340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55123F-D335-B1B2-98B3-7F396A01E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98" y="4055981"/>
            <a:ext cx="3121152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5096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521</TotalTime>
  <Words>510</Words>
  <Application>Microsoft Office PowerPoint</Application>
  <PresentationFormat>Широкоэкранный</PresentationFormat>
  <Paragraphs>40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Легкий дым</vt:lpstr>
      <vt:lpstr>               Всероссийский конкурс лучших практик  трудоустройства молодежи  в 2025 году  Номинация Твой компас в мире профессий:  эффективные практики работодателей     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массовых мероприятий</vt:lpstr>
      <vt:lpstr>Внутренняя работа</vt:lpstr>
      <vt:lpstr>Рекламная деятельность</vt:lpstr>
      <vt:lpstr>Соблюдение санитарных норм</vt:lpstr>
      <vt:lpstr>  Спасибо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bibsi</dc:creator>
  <cp:lastModifiedBy>bibsi</cp:lastModifiedBy>
  <cp:revision>21</cp:revision>
  <dcterms:created xsi:type="dcterms:W3CDTF">2025-07-22T05:44:39Z</dcterms:created>
  <dcterms:modified xsi:type="dcterms:W3CDTF">2025-07-30T07:24:07Z</dcterms:modified>
</cp:coreProperties>
</file>