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10972800"/>
  <p:notesSz cx="109728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aleway" pitchFamily="2" charset="-52"/>
      <p:regular r:id="rId17"/>
      <p:bold r:id="rId18"/>
      <p:italic r:id="rId19"/>
      <p:boldItalic r:id="rId20"/>
    </p:embeddedFont>
    <p:embeddedFont>
      <p:font typeface="Raleway Light" pitchFamily="2" charset="-52"/>
      <p:regular r:id="rId21"/>
      <p:italic r:id="rId22"/>
    </p:embeddedFont>
    <p:embeddedFont>
      <p:font typeface="Roboto" panose="02000000000000000000" pitchFamily="2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2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1B1B27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565446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615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Трудоустройство выпускников с инвалидностью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415570" y="6840260"/>
            <a:ext cx="528566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Опыт Приморского края</a:t>
            </a:r>
            <a:endParaRPr lang="en-US" sz="355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C6F9C-A2BA-43F3-815A-595B19351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095" y="174759"/>
            <a:ext cx="1677934" cy="16779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4166"/>
            <a:ext cx="117149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Динамика Трудоустройства «Абилимпикс»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06573"/>
            <a:ext cx="13042821" cy="730388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966561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Из 240 участников чемпионатов «Абилимпикс» (2018-2024 гг.) 209 человек трудоустроены, 65 обучаются.</a:t>
            </a:r>
            <a:endParaRPr lang="en-US" sz="175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8BFE89-BCC8-490D-A7DB-338B7405B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90" y="11265"/>
            <a:ext cx="1677934" cy="16779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07538"/>
            <a:ext cx="66008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Цель и Задачи Практики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6994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Цель: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Трансляция опыта трудоустройства выпускников профессиональных образовательных организаций Приморского края, создание эффективной системы содействия занятости выпускников с инвалидностью и ОВЗ.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350901"/>
            <a:ext cx="4196358" cy="2093714"/>
          </a:xfrm>
          <a:prstGeom prst="roundRect">
            <a:avLst>
              <a:gd name="adj" fmla="val 4550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7C7D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93790" y="4350901"/>
            <a:ext cx="121920" cy="2093714"/>
          </a:xfrm>
          <a:prstGeom prst="roundRect">
            <a:avLst>
              <a:gd name="adj" fmla="val 78139"/>
            </a:avLst>
          </a:prstGeom>
          <a:solidFill>
            <a:srgbClr val="1B1B27"/>
          </a:solidFill>
          <a:ln/>
        </p:spPr>
      </p:sp>
      <p:sp>
        <p:nvSpPr>
          <p:cNvPr id="6" name="Text 4"/>
          <p:cNvSpPr/>
          <p:nvPr/>
        </p:nvSpPr>
        <p:spPr>
          <a:xfrm>
            <a:off x="1173004" y="4608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Профориентация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173004" y="5098613"/>
            <a:ext cx="35598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Профессиональная ориентация и отбор.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4350901"/>
            <a:ext cx="4196358" cy="2093714"/>
          </a:xfrm>
          <a:prstGeom prst="roundRect">
            <a:avLst>
              <a:gd name="adj" fmla="val 4550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7C7D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216962" y="4350901"/>
            <a:ext cx="121920" cy="2093714"/>
          </a:xfrm>
          <a:prstGeom prst="roundRect">
            <a:avLst>
              <a:gd name="adj" fmla="val 78139"/>
            </a:avLst>
          </a:prstGeom>
          <a:solidFill>
            <a:srgbClr val="1B1B27"/>
          </a:solidFill>
          <a:ln/>
        </p:spPr>
      </p:sp>
      <p:sp>
        <p:nvSpPr>
          <p:cNvPr id="10" name="Text 8"/>
          <p:cNvSpPr/>
          <p:nvPr/>
        </p:nvSpPr>
        <p:spPr>
          <a:xfrm>
            <a:off x="5596176" y="4608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Рынок Труда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596176" y="5098613"/>
            <a:ext cx="35598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Информация о рынке труда и перспективах трудоустройства.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4350901"/>
            <a:ext cx="4196358" cy="2093714"/>
          </a:xfrm>
          <a:prstGeom prst="roundRect">
            <a:avLst>
              <a:gd name="adj" fmla="val 4550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7C7D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40133" y="4350901"/>
            <a:ext cx="121920" cy="2093714"/>
          </a:xfrm>
          <a:prstGeom prst="roundRect">
            <a:avLst>
              <a:gd name="adj" fmla="val 78139"/>
            </a:avLst>
          </a:prstGeom>
          <a:solidFill>
            <a:srgbClr val="1B1B27"/>
          </a:solidFill>
          <a:ln/>
        </p:spPr>
      </p:sp>
      <p:sp>
        <p:nvSpPr>
          <p:cNvPr id="14" name="Text 12"/>
          <p:cNvSpPr/>
          <p:nvPr/>
        </p:nvSpPr>
        <p:spPr>
          <a:xfrm>
            <a:off x="10019348" y="4608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Сотрудничество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0019348" y="5098613"/>
            <a:ext cx="355985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Взаимодействие с работодателями, ярмарки вакансий, мастер-классы.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93790" y="6671429"/>
            <a:ext cx="4196358" cy="2093714"/>
          </a:xfrm>
          <a:prstGeom prst="roundRect">
            <a:avLst>
              <a:gd name="adj" fmla="val 4550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7C7D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793790" y="6671429"/>
            <a:ext cx="121920" cy="2093714"/>
          </a:xfrm>
          <a:prstGeom prst="roundRect">
            <a:avLst>
              <a:gd name="adj" fmla="val 78139"/>
            </a:avLst>
          </a:prstGeom>
          <a:solidFill>
            <a:srgbClr val="1B1B27"/>
          </a:solidFill>
          <a:ln/>
        </p:spPr>
      </p:sp>
      <p:sp>
        <p:nvSpPr>
          <p:cNvPr id="18" name="Text 16"/>
          <p:cNvSpPr/>
          <p:nvPr/>
        </p:nvSpPr>
        <p:spPr>
          <a:xfrm>
            <a:off x="1173004" y="69287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Содействие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1173004" y="7419142"/>
            <a:ext cx="35598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Помощь в трудоустройстве, включая спец. рабочие места.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5216962" y="6671429"/>
            <a:ext cx="4196358" cy="2093714"/>
          </a:xfrm>
          <a:prstGeom prst="roundRect">
            <a:avLst>
              <a:gd name="adj" fmla="val 4550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7C7D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216962" y="6671429"/>
            <a:ext cx="121920" cy="2093714"/>
          </a:xfrm>
          <a:prstGeom prst="roundRect">
            <a:avLst>
              <a:gd name="adj" fmla="val 78139"/>
            </a:avLst>
          </a:prstGeom>
          <a:solidFill>
            <a:srgbClr val="1B1B27"/>
          </a:solidFill>
          <a:ln/>
        </p:spPr>
      </p:sp>
      <p:sp>
        <p:nvSpPr>
          <p:cNvPr id="22" name="Text 20"/>
          <p:cNvSpPr/>
          <p:nvPr/>
        </p:nvSpPr>
        <p:spPr>
          <a:xfrm>
            <a:off x="5596176" y="69287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Развитие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5596176" y="7419142"/>
            <a:ext cx="355985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Укрепление связей между властью, работодателями и сообществом инвалидов.</a:t>
            </a:r>
            <a:endParaRPr lang="en-US" sz="175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47EABA-C678-41BC-9848-693911AB7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837" y="201654"/>
            <a:ext cx="1677934" cy="16779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996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Целевая Аудитория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52637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Практика ориентирована на выпускников среднего профессионального образования Приморского края, в том числе: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524541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Выпускники с инвалидностью и ОВЗ.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687616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Победители и призеры региональных и национальных чемпионатов профессионального мастерства «Абилимпикс».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6980396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Рекомендуется для организации эффективных мер по повышению уровня трудоустройства инвалидов в регионах.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4003715"/>
            <a:ext cx="6244709" cy="3512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63AC76-8C5B-4891-9D3A-0FE891292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54" y="255442"/>
            <a:ext cx="1677934" cy="16779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334810"/>
            <a:ext cx="59975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Алгоритм Реализации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38375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01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2738795"/>
            <a:ext cx="7556421" cy="3048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6" name="Text 3"/>
          <p:cNvSpPr/>
          <p:nvPr/>
        </p:nvSpPr>
        <p:spPr>
          <a:xfrm>
            <a:off x="793790" y="2913102"/>
            <a:ext cx="39924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Планирование Деятельности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93790" y="340352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Исследование рынка труда и оценка рабочих мест для лиц с ОВЗ и инвалидов.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4526161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02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93790" y="4881205"/>
            <a:ext cx="7556421" cy="3048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0" name="Text 7"/>
          <p:cNvSpPr/>
          <p:nvPr/>
        </p:nvSpPr>
        <p:spPr>
          <a:xfrm>
            <a:off x="793790" y="5055513"/>
            <a:ext cx="37447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Организация Деятельности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93790" y="554593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Создание условий для расширения возможностей трудоустройства.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93790" y="630566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6660713"/>
            <a:ext cx="7556421" cy="3048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4" name="Text 11"/>
          <p:cNvSpPr/>
          <p:nvPr/>
        </p:nvSpPr>
        <p:spPr>
          <a:xfrm>
            <a:off x="793790" y="6835021"/>
            <a:ext cx="35416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Реализация Мероприятий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93790" y="732543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Совместные действия с партнерами по трудоустройству.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793790" y="8085177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04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93790" y="8440222"/>
            <a:ext cx="7556421" cy="3048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8" name="Text 15"/>
          <p:cNvSpPr/>
          <p:nvPr/>
        </p:nvSpPr>
        <p:spPr>
          <a:xfrm>
            <a:off x="793790" y="8614529"/>
            <a:ext cx="28424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Анализ и Отчетность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93790" y="910494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Оценка деятельности и составление отчетов.</a:t>
            </a:r>
            <a:endParaRPr lang="en-US" sz="175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2B728CD-7859-4CBD-A915-D3E291D0E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90" y="11265"/>
            <a:ext cx="1677934" cy="1677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99442"/>
            <a:ext cx="111518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Программа Направлений: Планирование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61849"/>
            <a:ext cx="6407944" cy="2592348"/>
          </a:xfrm>
          <a:prstGeom prst="roundRect">
            <a:avLst>
              <a:gd name="adj" fmla="val 367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28224" y="359628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1B27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90" y="3745111"/>
            <a:ext cx="306110" cy="38266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8224" y="45035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Мониторинг Рынка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4993958"/>
            <a:ext cx="5939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Анализ баз вакансий, интернет-ресурсов, сайтов предприятий.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548" y="3361849"/>
            <a:ext cx="6408063" cy="2592348"/>
          </a:xfrm>
          <a:prstGeom prst="roundRect">
            <a:avLst>
              <a:gd name="adj" fmla="val 367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662982" y="359628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1B27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148" y="3745111"/>
            <a:ext cx="306110" cy="38266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62982" y="45035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Анализ Итогов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7662982" y="4993958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Оценка предоставления рабочих мест для лиц с ОВЗ.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793790" y="6181011"/>
            <a:ext cx="6407944" cy="2592348"/>
          </a:xfrm>
          <a:prstGeom prst="roundRect">
            <a:avLst>
              <a:gd name="adj" fmla="val 367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1028224" y="641544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1B27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390" y="6564273"/>
            <a:ext cx="306110" cy="382667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28224" y="7322701"/>
            <a:ext cx="32315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Перечень Направлений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1028224" y="7813119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Подготовка востребованных направлений подготовки.</a:t>
            </a:r>
            <a:endParaRPr lang="en-US" sz="1750" dirty="0"/>
          </a:p>
        </p:txBody>
      </p:sp>
      <p:sp>
        <p:nvSpPr>
          <p:cNvPr id="18" name="Shape 13"/>
          <p:cNvSpPr/>
          <p:nvPr/>
        </p:nvSpPr>
        <p:spPr>
          <a:xfrm>
            <a:off x="7428548" y="6181011"/>
            <a:ext cx="6408063" cy="2592348"/>
          </a:xfrm>
          <a:prstGeom prst="roundRect">
            <a:avLst>
              <a:gd name="adj" fmla="val 367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9" name="Shape 14"/>
          <p:cNvSpPr/>
          <p:nvPr/>
        </p:nvSpPr>
        <p:spPr>
          <a:xfrm>
            <a:off x="7662982" y="641544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1B27"/>
          </a:solidFill>
          <a:ln/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148" y="6564273"/>
            <a:ext cx="306110" cy="382667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62982" y="73227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База Данных</a:t>
            </a:r>
            <a:endParaRPr lang="en-US" sz="2200" dirty="0"/>
          </a:p>
        </p:txBody>
      </p:sp>
      <p:sp>
        <p:nvSpPr>
          <p:cNvPr id="22" name="Text 16"/>
          <p:cNvSpPr/>
          <p:nvPr/>
        </p:nvSpPr>
        <p:spPr>
          <a:xfrm>
            <a:off x="7662982" y="7813119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Создание базы данных для инвалидов, ищущих работу.</a:t>
            </a:r>
            <a:endParaRPr lang="en-US" sz="175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787C90-6ADD-451A-82CD-973D86CFA8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90" y="11265"/>
            <a:ext cx="1677934" cy="16779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84365"/>
            <a:ext cx="122143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Программа Направлений: Создание Условий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3737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Создание программы психологической помощи.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27957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Отработка и тиражирование эффективных моделей психологической поддержки.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08467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Разработка программы подготовки к трудоустройству.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88977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Подготовка видеоматериалов для позитивного отношения к трудовым возможностям.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69487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Организация юридических и психологических консультаций.</a:t>
            </a: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888456"/>
            <a:ext cx="6244709" cy="62447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D78DE0-5BDB-41C1-B66F-12E7DAF99F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90" y="11265"/>
            <a:ext cx="1677934" cy="16779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859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Программа Направлений: Совместные Действия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19782"/>
            <a:ext cx="1134070" cy="13608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54674" y="32465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Сбор Данных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154674" y="3737015"/>
            <a:ext cx="116819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 выпускниках, запросах работодателей и требованиях рынка труда.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380667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54674" y="4607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Информирование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154674" y="5097899"/>
            <a:ext cx="116819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Работодателей о потенциале выпускников.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741551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54674" y="5968365"/>
            <a:ext cx="30018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Поиск Работодателей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154674" y="6458783"/>
            <a:ext cx="116819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Переговоры, создание банка вакансий.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7102435"/>
            <a:ext cx="1134070" cy="13608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154674" y="7329249"/>
            <a:ext cx="29757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Помощь Соискателям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2154674" y="7819668"/>
            <a:ext cx="116819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Составление резюме, подготовка к собеседованию, сопровождение.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8463320"/>
            <a:ext cx="1134070" cy="136088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154674" y="86901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Мероприятия</a:t>
            </a:r>
            <a:endParaRPr lang="en-US" sz="2200" dirty="0"/>
          </a:p>
        </p:txBody>
      </p:sp>
      <p:sp>
        <p:nvSpPr>
          <p:cNvPr id="17" name="Text 10"/>
          <p:cNvSpPr/>
          <p:nvPr/>
        </p:nvSpPr>
        <p:spPr>
          <a:xfrm>
            <a:off x="2154674" y="9180552"/>
            <a:ext cx="116819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Ярмарки вакансий, мастер-классы, экскурсии, чемпионаты «Абилимпикс».</a:t>
            </a:r>
            <a:endParaRPr lang="en-US" sz="175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B043738-1A1E-4DD5-B765-F6C09A2FF6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90" y="11265"/>
            <a:ext cx="1677934" cy="16779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77618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Анализ Деятельности и Отчетность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53390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Ежегодный анализ качества содействия трудоустройству.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97609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Оценка по показателям ФГБОУ ДПО ИРПО.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541829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Мониторинг занятости выпускников с ОВЗ (не менее 4 месяцев закрепления).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80190" y="622339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Ежемесячный мониторинг мероприятий центров занятости.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280190" y="666559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Результаты вносятся в отчеты Центров содействия трудоустройству.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80190" y="747069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Вопросы трудоустройства рассматриваются ежеквартально на совещаниях министерства.</a:t>
            </a:r>
            <a:endParaRPr lang="en-US" sz="17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A2888D-70A6-4ED1-AD5C-C1A46C05C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90" y="11265"/>
            <a:ext cx="1677934" cy="16779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184446"/>
            <a:ext cx="65202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Ожидаемые Результаты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460200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70%</a:t>
            </a:r>
            <a:endParaRPr lang="en-US" sz="5850" dirty="0"/>
          </a:p>
        </p:txBody>
      </p:sp>
      <p:sp>
        <p:nvSpPr>
          <p:cNvPr id="4" name="Text 2"/>
          <p:cNvSpPr/>
          <p:nvPr/>
        </p:nvSpPr>
        <p:spPr>
          <a:xfrm>
            <a:off x="793790" y="5491996"/>
            <a:ext cx="304800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Повышение Трудоустройства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6336744"/>
            <a:ext cx="304800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Выпускников по специальности.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4125278" y="4460200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↑</a:t>
            </a:r>
            <a:endParaRPr lang="en-US" sz="5850" dirty="0"/>
          </a:p>
        </p:txBody>
      </p:sp>
      <p:sp>
        <p:nvSpPr>
          <p:cNvPr id="7" name="Text 5"/>
          <p:cNvSpPr/>
          <p:nvPr/>
        </p:nvSpPr>
        <p:spPr>
          <a:xfrm>
            <a:off x="4231719" y="54919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Целевые Договоры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4125278" y="5982414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Увеличение количества заключенных договоров с работодателями.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456884" y="4460200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↑</a:t>
            </a:r>
            <a:endParaRPr lang="en-US" sz="5850" dirty="0"/>
          </a:p>
        </p:txBody>
      </p:sp>
      <p:sp>
        <p:nvSpPr>
          <p:cNvPr id="10" name="Text 8"/>
          <p:cNvSpPr/>
          <p:nvPr/>
        </p:nvSpPr>
        <p:spPr>
          <a:xfrm>
            <a:off x="7563326" y="54919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Участие в Конкурсах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456884" y="5982414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Рост числа обучающихся, участвующих в конкурсах профмастерства.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10788491" y="4460200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↑</a:t>
            </a:r>
            <a:endParaRPr lang="en-US" sz="5850" dirty="0"/>
          </a:p>
        </p:txBody>
      </p:sp>
      <p:sp>
        <p:nvSpPr>
          <p:cNvPr id="13" name="Text 11"/>
          <p:cNvSpPr/>
          <p:nvPr/>
        </p:nvSpPr>
        <p:spPr>
          <a:xfrm>
            <a:off x="10788491" y="5491996"/>
            <a:ext cx="30481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Мотивация Работодателей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788491" y="6336744"/>
            <a:ext cx="304811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Повышение заинтересованности в трудоустройстве инвалидов.</a:t>
            </a:r>
            <a:endParaRPr lang="en-US" sz="175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58877D-C502-4510-92BA-F8AA384E7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90" y="11265"/>
            <a:ext cx="1677934" cy="16779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441</Words>
  <Application>Microsoft Office PowerPoint</Application>
  <PresentationFormat>Произвольный</PresentationFormat>
  <Paragraphs>90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Arial</vt:lpstr>
      <vt:lpstr>Raleway</vt:lpstr>
      <vt:lpstr>Roboto</vt:lpstr>
      <vt:lpstr>Raleway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User</cp:lastModifiedBy>
  <cp:revision>3</cp:revision>
  <dcterms:created xsi:type="dcterms:W3CDTF">2025-08-31T10:46:16Z</dcterms:created>
  <dcterms:modified xsi:type="dcterms:W3CDTF">2025-08-31T11:45:08Z</dcterms:modified>
</cp:coreProperties>
</file>