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8229600" cx="14630400"/>
  <p:notesSz cx="8229600" cy="146304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h/pWJLLBKO9Acmva1iY4XffOds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a47e1cc00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2a47e1cc00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32a47e1cc00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77715024a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577715024a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3577715024a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a47e1cc00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g32a47e1cc00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g32a47e1cc00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2a47e1cc00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32a47e1cc00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g32a47e1cc00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5382b9595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345382b9595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g345382b9595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5382b9595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45382b9595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45382b9595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5382b9595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45382b9595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45382b9595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5382b9595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45382b9595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345382b9595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 master">
  <p:cSld name="Slide 9 mast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46" name="Google Shape;46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 master">
  <p:cSld name="Slide 10 mast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50" name="Google Shape;50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4" name="Google Shape;14;p1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8" name="Google Shape;18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2" name="Google Shape;22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6" name="Google Shape;26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30" name="Google Shape;30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34" name="Google Shape;34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38" name="Google Shape;38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2D2D">
              <a:alpha val="7411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42" name="Google Shape;42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21.png"/><Relationship Id="rId5" Type="http://schemas.openxmlformats.org/officeDocument/2006/relationships/image" Target="../media/image17.jpg"/><Relationship Id="rId6" Type="http://schemas.openxmlformats.org/officeDocument/2006/relationships/image" Target="../media/image14.jpg"/><Relationship Id="rId7" Type="http://schemas.openxmlformats.org/officeDocument/2006/relationships/image" Target="../media/image19.jpg"/><Relationship Id="rId8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26.jpg"/><Relationship Id="rId6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3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32.jpg"/><Relationship Id="rId8" Type="http://schemas.openxmlformats.org/officeDocument/2006/relationships/image" Target="../media/image3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33.jpg"/><Relationship Id="rId7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525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9725" y="0"/>
            <a:ext cx="8040675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/>
          <p:nvPr/>
        </p:nvSpPr>
        <p:spPr>
          <a:xfrm>
            <a:off x="793800" y="1648300"/>
            <a:ext cx="7855500" cy="21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Программируй Будущее Сам: Колледж как Путь в </a:t>
            </a:r>
            <a:r>
              <a:rPr b="1" lang="en-US" sz="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ИТ</a:t>
            </a:r>
            <a:r>
              <a:rPr b="1" i="0" lang="en-US" sz="5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-сферу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793790" y="5766550"/>
            <a:ext cx="7556400" cy="18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50"/>
              <a:buFont typeface="Montserrat"/>
              <a:buNone/>
            </a:pPr>
            <a:r>
              <a:rPr lang="en-US" sz="25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Комплексная система профориентационной работы от колледжа «ИТ-Платформа»</a:t>
            </a:r>
            <a:endParaRPr sz="255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50"/>
              <a:buFont typeface="Montserrat"/>
              <a:buNone/>
            </a:pPr>
            <a:r>
              <a:t/>
            </a:r>
            <a:endParaRPr sz="255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501" y="135000"/>
            <a:ext cx="1116900" cy="8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525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01" y="135000"/>
            <a:ext cx="1116900" cy="8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/>
          <p:nvPr/>
        </p:nvSpPr>
        <p:spPr>
          <a:xfrm>
            <a:off x="1692225" y="455425"/>
            <a:ext cx="85929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lang="en-US" sz="40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РАСХОДЫ</a:t>
            </a:r>
            <a:endParaRPr b="1" i="0" sz="4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724850" y="1674975"/>
            <a:ext cx="124566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реализации проекта используются как собственные ресурсы учредителей колледжа, так и ресурсы площадки IT-школы Алгоритмика г. Рыбинска, на базе компьютерных классов которой реализуется практика. Также используются ресурсы партнеров — индустриальных предприятий и организаций города в области образования, с которыми заключены договоры о сотрудничестве.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t/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1" lang="en-US" sz="2200">
                <a:solidFill>
                  <a:srgbClr val="FF7911"/>
                </a:solidFill>
                <a:latin typeface="Montserrat"/>
                <a:ea typeface="Montserrat"/>
                <a:cs typeface="Montserrat"/>
                <a:sym typeface="Montserrat"/>
              </a:rPr>
              <a:t>Непосредственно к реализации практики можно отнести расходы:</a:t>
            </a:r>
            <a:endParaRPr b="1" sz="2200">
              <a:solidFill>
                <a:srgbClr val="FF791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Оплата труда педагогов - 780 000 рублей в год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Обслуживание собственной LMS - 240 000 рублей в год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Маркетинг - 150 000 рублей в год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Оплата труда административного штата - 300 000 рублей в год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Вознаграждение и оплата трансфера спикерам - 100 000 рублей в год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t/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Итого - 1 550 000 рублей в год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81531" y="4826528"/>
            <a:ext cx="2598693" cy="249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2900" y="4612925"/>
            <a:ext cx="2598693" cy="249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2636" y="4785209"/>
            <a:ext cx="2100302" cy="21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525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32a47e1cc00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0925" y="4818750"/>
            <a:ext cx="2942798" cy="302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2a47e1cc00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2550" y="1871187"/>
            <a:ext cx="4658651" cy="479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2a47e1cc00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50" y="6040363"/>
            <a:ext cx="1732235" cy="178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2a47e1cc00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050" y="5887963"/>
            <a:ext cx="1732235" cy="178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2a47e1cc00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0703" y="5199940"/>
            <a:ext cx="2942798" cy="302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2a47e1cc00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0984" y="97126"/>
            <a:ext cx="5496051" cy="565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2a47e1cc00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150" y="1718787"/>
            <a:ext cx="4658651" cy="479202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2a47e1cc00_0_19"/>
          <p:cNvSpPr/>
          <p:nvPr/>
        </p:nvSpPr>
        <p:spPr>
          <a:xfrm>
            <a:off x="1692215" y="455434"/>
            <a:ext cx="56706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i="0" lang="en-US" sz="40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КОМАНДА</a:t>
            </a:r>
            <a:endParaRPr b="1" i="0" sz="4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2a47e1cc00_0_19"/>
          <p:cNvSpPr/>
          <p:nvPr/>
        </p:nvSpPr>
        <p:spPr>
          <a:xfrm>
            <a:off x="3602715" y="2449760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Соучредитель, директор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2a47e1cc00_0_19"/>
          <p:cNvSpPr/>
          <p:nvPr/>
        </p:nvSpPr>
        <p:spPr>
          <a:xfrm>
            <a:off x="3597615" y="3461554"/>
            <a:ext cx="28455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Юрий Валянов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2a47e1cc00_0_19"/>
          <p:cNvSpPr/>
          <p:nvPr/>
        </p:nvSpPr>
        <p:spPr>
          <a:xfrm>
            <a:off x="3544256" y="5023398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Соучредитель, преподаватель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2a47e1cc00_0_19"/>
          <p:cNvSpPr/>
          <p:nvPr/>
        </p:nvSpPr>
        <p:spPr>
          <a:xfrm>
            <a:off x="3602731" y="6036954"/>
            <a:ext cx="28455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Мария Скорикова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2a47e1cc00_0_19"/>
          <p:cNvSpPr/>
          <p:nvPr/>
        </p:nvSpPr>
        <p:spPr>
          <a:xfrm>
            <a:off x="9396793" y="768068"/>
            <a:ext cx="3963072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Заместитель директора по </a:t>
            </a: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УВР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2a47e1cc00_0_19"/>
          <p:cNvSpPr/>
          <p:nvPr/>
        </p:nvSpPr>
        <p:spPr>
          <a:xfrm>
            <a:off x="9422324" y="1770224"/>
            <a:ext cx="28455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Мария Варзанова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2a47e1cc00_0_19"/>
          <p:cNvSpPr/>
          <p:nvPr/>
        </p:nvSpPr>
        <p:spPr>
          <a:xfrm>
            <a:off x="9496491" y="5586823"/>
            <a:ext cx="4591767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Руководитель отдела продаж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2a47e1cc00_0_19"/>
          <p:cNvSpPr/>
          <p:nvPr/>
        </p:nvSpPr>
        <p:spPr>
          <a:xfrm>
            <a:off x="9502648" y="6226353"/>
            <a:ext cx="28455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Надежда Варакута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32a47e1cc00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501" y="135000"/>
            <a:ext cx="1116900" cy="8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2a47e1cc00_0_19"/>
          <p:cNvSpPr/>
          <p:nvPr/>
        </p:nvSpPr>
        <p:spPr>
          <a:xfrm>
            <a:off x="4048357" y="7597016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СММ-специалист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32a47e1cc00_0_19"/>
          <p:cNvPicPr preferRelativeResize="0"/>
          <p:nvPr/>
        </p:nvPicPr>
        <p:blipFill rotWithShape="1">
          <a:blip r:embed="rId5">
            <a:alphaModFix/>
          </a:blip>
          <a:srcRect b="6434" l="9474" r="9482" t="12521"/>
          <a:stretch/>
        </p:blipFill>
        <p:spPr>
          <a:xfrm>
            <a:off x="1438303" y="2051426"/>
            <a:ext cx="2012222" cy="201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2a47e1cc00_0_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8300" y="4626833"/>
            <a:ext cx="2012222" cy="201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2a47e1cc00_0_19"/>
          <p:cNvPicPr preferRelativeResize="0"/>
          <p:nvPr/>
        </p:nvPicPr>
        <p:blipFill rotWithShape="1">
          <a:blip r:embed="rId7">
            <a:alphaModFix/>
          </a:blip>
          <a:srcRect b="38206" l="12178" r="2166" t="3243"/>
          <a:stretch/>
        </p:blipFill>
        <p:spPr>
          <a:xfrm>
            <a:off x="7202942" y="529138"/>
            <a:ext cx="2012224" cy="20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2a47e1cc00_0_19"/>
          <p:cNvPicPr preferRelativeResize="0"/>
          <p:nvPr/>
        </p:nvPicPr>
        <p:blipFill rotWithShape="1">
          <a:blip r:embed="rId8">
            <a:alphaModFix/>
          </a:blip>
          <a:srcRect b="16207" l="2678" r="2685" t="16207"/>
          <a:stretch/>
        </p:blipFill>
        <p:spPr>
          <a:xfrm>
            <a:off x="7202942" y="5187260"/>
            <a:ext cx="2012225" cy="20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2a47e1cc00_0_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3525" y="2077425"/>
            <a:ext cx="681050" cy="6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32a47e1cc00_0_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3525" y="4626825"/>
            <a:ext cx="681050" cy="6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2a47e1cc00_0_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32915" y="1270262"/>
            <a:ext cx="681050" cy="6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2a47e1cc00_0_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57757" y="5753394"/>
            <a:ext cx="681050" cy="6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2a47e1cc00_0_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52351" y="3375052"/>
            <a:ext cx="681050" cy="60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2a47e1cc00_0_19"/>
          <p:cNvSpPr/>
          <p:nvPr/>
        </p:nvSpPr>
        <p:spPr>
          <a:xfrm>
            <a:off x="9467448" y="2875191"/>
            <a:ext cx="4723202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Заместитель директора по развитию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32a47e1cc00_0_19"/>
          <p:cNvPicPr preferRelativeResize="0"/>
          <p:nvPr/>
        </p:nvPicPr>
        <p:blipFill rotWithShape="1">
          <a:blip r:embed="rId10">
            <a:alphaModFix/>
          </a:blip>
          <a:srcRect b="31690" l="6768" r="5177" t="11170"/>
          <a:stretch/>
        </p:blipFill>
        <p:spPr>
          <a:xfrm>
            <a:off x="7202943" y="2849010"/>
            <a:ext cx="2012224" cy="195866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2a47e1cc00_0_19"/>
          <p:cNvSpPr/>
          <p:nvPr/>
        </p:nvSpPr>
        <p:spPr>
          <a:xfrm>
            <a:off x="9466260" y="3909173"/>
            <a:ext cx="28455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Екатерина Баранова</a:t>
            </a:r>
            <a:endParaRPr b="0" i="0" sz="17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2a47e1cc00_0_19"/>
          <p:cNvSpPr/>
          <p:nvPr/>
        </p:nvSpPr>
        <p:spPr>
          <a:xfrm>
            <a:off x="7235675" y="7597016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Таргетолог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2a47e1cc00_0_19"/>
          <p:cNvSpPr/>
          <p:nvPr/>
        </p:nvSpPr>
        <p:spPr>
          <a:xfrm>
            <a:off x="2308085" y="7597016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Куратор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2a47e1cc00_0_19"/>
          <p:cNvSpPr/>
          <p:nvPr/>
        </p:nvSpPr>
        <p:spPr>
          <a:xfrm>
            <a:off x="9344050" y="7597016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Педагоги</a:t>
            </a: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525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3577715024a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01" y="135000"/>
            <a:ext cx="1116900" cy="8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577715024a_0_30"/>
          <p:cNvSpPr/>
          <p:nvPr/>
        </p:nvSpPr>
        <p:spPr>
          <a:xfrm>
            <a:off x="1692225" y="455425"/>
            <a:ext cx="85929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i="0" lang="en-US" sz="40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Программируй </a:t>
            </a:r>
            <a:r>
              <a:rPr b="1" i="0" lang="en-US" sz="4050" u="none" cap="none" strike="noStrike">
                <a:solidFill>
                  <a:srgbClr val="FF7911"/>
                </a:solidFill>
                <a:latin typeface="Montserrat"/>
                <a:ea typeface="Montserrat"/>
                <a:cs typeface="Montserrat"/>
                <a:sym typeface="Montserrat"/>
              </a:rPr>
              <a:t>Будущее</a:t>
            </a:r>
            <a:r>
              <a:rPr b="1" i="0" lang="en-US" sz="40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Сам</a:t>
            </a:r>
            <a:endParaRPr b="1" i="0" sz="4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577715024a_0_30"/>
          <p:cNvSpPr/>
          <p:nvPr/>
        </p:nvSpPr>
        <p:spPr>
          <a:xfrm>
            <a:off x="745314" y="5351650"/>
            <a:ext cx="4068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Сайт франшизы колледжа ИТ-Платформа</a:t>
            </a:r>
            <a:endParaRPr b="0" i="0" sz="2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8" name="Google Shape;208;g3577715024a_0_30" title="qr-cod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7200" y="2446768"/>
            <a:ext cx="2469475" cy="246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577715024a_0_30" title="photo_5264878492233888527_y.jpg"/>
          <p:cNvPicPr preferRelativeResize="0"/>
          <p:nvPr/>
        </p:nvPicPr>
        <p:blipFill rotWithShape="1">
          <a:blip r:embed="rId5">
            <a:alphaModFix/>
          </a:blip>
          <a:srcRect b="8619" l="16052" r="16491" t="3055"/>
          <a:stretch/>
        </p:blipFill>
        <p:spPr>
          <a:xfrm>
            <a:off x="10773725" y="1952325"/>
            <a:ext cx="2053276" cy="29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577715024a_0_30" title="photo_5264878492233888488_x.jp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80438" y="2446787"/>
            <a:ext cx="2469524" cy="2469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577715024a_0_30"/>
          <p:cNvSpPr/>
          <p:nvPr/>
        </p:nvSpPr>
        <p:spPr>
          <a:xfrm>
            <a:off x="5469714" y="5351650"/>
            <a:ext cx="4068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Сообщество ВКонтакте</a:t>
            </a:r>
            <a:endParaRPr b="0" i="0" sz="2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2" name="Google Shape;212;g3577715024a_0_30"/>
          <p:cNvSpPr/>
          <p:nvPr/>
        </p:nvSpPr>
        <p:spPr>
          <a:xfrm>
            <a:off x="9765901" y="5351650"/>
            <a:ext cx="40689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Телеграм</a:t>
            </a:r>
            <a:endParaRPr b="0" i="0" sz="2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3" name="Google Shape;213;g3577715024a_0_30"/>
          <p:cNvSpPr/>
          <p:nvPr/>
        </p:nvSpPr>
        <p:spPr>
          <a:xfrm>
            <a:off x="2899700" y="6513325"/>
            <a:ext cx="85929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i="0" lang="en-US" sz="40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Будем на связи!</a:t>
            </a:r>
            <a:endParaRPr b="1" i="0" sz="4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52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32a47e1cc00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93467" y="883104"/>
            <a:ext cx="2829559" cy="271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32a47e1cc00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4525" y="650524"/>
            <a:ext cx="2829559" cy="271927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32a47e1cc00_0_15"/>
          <p:cNvSpPr/>
          <p:nvPr/>
        </p:nvSpPr>
        <p:spPr>
          <a:xfrm>
            <a:off x="1692225" y="471050"/>
            <a:ext cx="95814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lang="en-US" sz="40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руководствуясь МИССИЕЙ</a:t>
            </a:r>
            <a:endParaRPr b="1" i="0" sz="4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32a47e1cc00_0_15"/>
          <p:cNvSpPr/>
          <p:nvPr/>
        </p:nvSpPr>
        <p:spPr>
          <a:xfrm>
            <a:off x="612700" y="1692275"/>
            <a:ext cx="97086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Создаём, восстанавливаем и укрепляем связи образовательной экосистемы с работодателями для ускорения экономического развития страны, основываясь на приверженности ценностям непрерывного обучения и гибкого построения карьерной траектории каждого студента.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32a47e1cc00_0_15"/>
          <p:cNvSpPr/>
          <p:nvPr/>
        </p:nvSpPr>
        <p:spPr>
          <a:xfrm>
            <a:off x="612701" y="5058575"/>
            <a:ext cx="132837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Создать систему подготовки квалифицированных ИТ-специалистов с учетом потребностей и рекомендаций индустриальных компаний региона и города с последующим трудоустройством молодых кадров за счет систематического взаимодействия с потенциальными работодателями на стадии обучения, в процессе прохождения практики и обучения студентов сквозным междисциплинарным компетенциям, в том числе навыкам самостоятельного построения своей профессиональной траектории.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0" name="Google Shape;70;g32a47e1cc00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501" y="135000"/>
            <a:ext cx="1116900" cy="8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2a47e1cc00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38224" y="838114"/>
            <a:ext cx="2286900" cy="22869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2a47e1cc00_0_15"/>
          <p:cNvSpPr/>
          <p:nvPr/>
        </p:nvSpPr>
        <p:spPr>
          <a:xfrm>
            <a:off x="1692225" y="3982325"/>
            <a:ext cx="95814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lang="en-US" sz="40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сформулировали</a:t>
            </a:r>
            <a:r>
              <a:rPr b="1" lang="en-US" sz="40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ЦЕЛЬ</a:t>
            </a:r>
            <a:endParaRPr b="1" i="0" sz="4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52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a47e1cc00_0_23"/>
          <p:cNvSpPr/>
          <p:nvPr/>
        </p:nvSpPr>
        <p:spPr>
          <a:xfrm>
            <a:off x="1602825" y="5081825"/>
            <a:ext cx="8355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Опорная площадка для федеральных конкурсов для школьников: через федеральные конкурсы опорных площадок образовательных проектов реализовывать региональные этапы конкурсов для детей и молодежи (Код будущего, Выходи решать и др.)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" name="Google Shape;79;g32a47e1cc00_0_23"/>
          <p:cNvSpPr/>
          <p:nvPr/>
        </p:nvSpPr>
        <p:spPr>
          <a:xfrm>
            <a:off x="1602825" y="1779100"/>
            <a:ext cx="8292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Цифровая геймификация на общегородских мероприятиях: командой колледжа в сотрудничестве с Департаментом образования и Департаментом молодежной политики принимать участие в городских мероприятиях с авторскими активностями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0" name="Google Shape;80;g32a47e1cc00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01" y="135000"/>
            <a:ext cx="1116900" cy="8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32a47e1cc00_0_23"/>
          <p:cNvSpPr/>
          <p:nvPr/>
        </p:nvSpPr>
        <p:spPr>
          <a:xfrm>
            <a:off x="1692232" y="455425"/>
            <a:ext cx="94266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lang="en-US" sz="40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ЗАДАЧИ ПРАКТИКИ</a:t>
            </a:r>
            <a:endParaRPr b="1" i="0" sz="4050" u="none" cap="none" strike="noStrike">
              <a:solidFill>
                <a:srgbClr val="FF79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82" name="Google Shape;82;g32a47e1cc00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922" y="1779098"/>
            <a:ext cx="748035" cy="119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3" name="Google Shape;83;g32a47e1cc00_0_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422" y="5124628"/>
            <a:ext cx="748035" cy="119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32a47e1cc00_0_23" title="5233602484549844220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64996" y="1027575"/>
            <a:ext cx="3620551" cy="64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525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5382b9595_0_4"/>
          <p:cNvSpPr/>
          <p:nvPr/>
        </p:nvSpPr>
        <p:spPr>
          <a:xfrm>
            <a:off x="1602825" y="4824000"/>
            <a:ext cx="76815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“Встречи с айтишниками”: регулярно проводить уникальные мероприятия - встречи студентов с практикующими специалистами в формате живого диалога для знакомства с реальными направлениями деятельности, особенностями профессии, карьерными перспективами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g345382b9595_0_4"/>
          <p:cNvSpPr/>
          <p:nvPr/>
        </p:nvSpPr>
        <p:spPr>
          <a:xfrm>
            <a:off x="1602825" y="1550500"/>
            <a:ext cx="76815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Дополнительные студии в образовательной модели: обучать студентов колледжа сквозным междисциплинарным компетенциям на курсах “Стартап-студия”, “Фриланс-студия”, “Студия публичных выступлений и самопрезентации” и др.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g345382b9595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01" y="135000"/>
            <a:ext cx="1116900" cy="8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45382b9595_0_4"/>
          <p:cNvSpPr/>
          <p:nvPr/>
        </p:nvSpPr>
        <p:spPr>
          <a:xfrm>
            <a:off x="1692232" y="455425"/>
            <a:ext cx="94266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lang="en-US" sz="40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ЗАДАЧИ ПРАКТИКИ</a:t>
            </a:r>
            <a:endParaRPr b="1" i="0" sz="4050" u="none" cap="none" strike="noStrike">
              <a:solidFill>
                <a:srgbClr val="FF79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94" name="Google Shape;94;g345382b9595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372" y="1550507"/>
            <a:ext cx="748035" cy="119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5" name="Google Shape;95;g345382b9595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372" y="4824001"/>
            <a:ext cx="748035" cy="119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45382b9595_0_4" title="523360248454984421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35850" y="1164325"/>
            <a:ext cx="4577650" cy="610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525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345382b9595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01" y="135000"/>
            <a:ext cx="1116900" cy="8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45382b9595_0_14"/>
          <p:cNvSpPr/>
          <p:nvPr/>
        </p:nvSpPr>
        <p:spPr>
          <a:xfrm>
            <a:off x="1692232" y="455425"/>
            <a:ext cx="94266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lang="en-US" sz="40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ЗАДАЧИ ПРАКТИКИ</a:t>
            </a:r>
            <a:endParaRPr b="1" i="0" sz="4050" u="none" cap="none" strike="noStrike">
              <a:solidFill>
                <a:srgbClr val="FF79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45382b9595_0_14"/>
          <p:cNvSpPr txBox="1"/>
          <p:nvPr/>
        </p:nvSpPr>
        <p:spPr>
          <a:xfrm>
            <a:off x="1622125" y="1550500"/>
            <a:ext cx="86571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Цифровая образовательная платформа: доработать и внедрить цифровой инструмент образовательной среды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preencoded.png" id="105" name="Google Shape;105;g345382b9595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372" y="1550506"/>
            <a:ext cx="748035" cy="119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6" name="Google Shape;106;g345382b9595_0_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372" y="3516317"/>
            <a:ext cx="748036" cy="119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7" name="Google Shape;107;g345382b9595_0_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7372" y="5834434"/>
            <a:ext cx="748036" cy="1196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45382b9595_0_14"/>
          <p:cNvSpPr txBox="1"/>
          <p:nvPr/>
        </p:nvSpPr>
        <p:spPr>
          <a:xfrm>
            <a:off x="1622125" y="3228300"/>
            <a:ext cx="83886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Интерактивные экскурсии к индустриальным партнерам: регулярно проводить выездные мероприятия с посещением предприятий и организаций из сферы, используя интерактивный формат, рефлексию и профнавигационные игры.</a:t>
            </a:r>
            <a:endParaRPr/>
          </a:p>
        </p:txBody>
      </p:sp>
      <p:sp>
        <p:nvSpPr>
          <p:cNvPr id="109" name="Google Shape;109;g345382b9595_0_14"/>
          <p:cNvSpPr txBox="1"/>
          <p:nvPr/>
        </p:nvSpPr>
        <p:spPr>
          <a:xfrm>
            <a:off x="1622125" y="5834425"/>
            <a:ext cx="83886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Совместные образовательные программы: составить содержание образовательных программ в вариативной части совместно со специалистами индустриальных партнеров.</a:t>
            </a:r>
            <a:endParaRPr/>
          </a:p>
        </p:txBody>
      </p:sp>
      <p:pic>
        <p:nvPicPr>
          <p:cNvPr id="110" name="Google Shape;110;g345382b9595_0_14" title="5233602484549844217.jpg"/>
          <p:cNvPicPr preferRelativeResize="0"/>
          <p:nvPr/>
        </p:nvPicPr>
        <p:blipFill rotWithShape="1">
          <a:blip r:embed="rId7">
            <a:alphaModFix/>
          </a:blip>
          <a:srcRect b="0" l="0" r="0" t="31181"/>
          <a:stretch/>
        </p:blipFill>
        <p:spPr>
          <a:xfrm>
            <a:off x="10605950" y="455425"/>
            <a:ext cx="3388274" cy="310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45382b9595_0_14" title="5233602484549844216.jpg"/>
          <p:cNvPicPr preferRelativeResize="0"/>
          <p:nvPr/>
        </p:nvPicPr>
        <p:blipFill rotWithShape="1">
          <a:blip r:embed="rId8">
            <a:alphaModFix/>
          </a:blip>
          <a:srcRect b="17654" l="0" r="0" t="12484"/>
          <a:stretch/>
        </p:blipFill>
        <p:spPr>
          <a:xfrm>
            <a:off x="10605950" y="3719400"/>
            <a:ext cx="3388275" cy="420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525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345382b9595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01" y="135000"/>
            <a:ext cx="1116900" cy="8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45382b9595_0_41"/>
          <p:cNvSpPr/>
          <p:nvPr/>
        </p:nvSpPr>
        <p:spPr>
          <a:xfrm>
            <a:off x="1692232" y="455425"/>
            <a:ext cx="94266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lang="en-US" sz="40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ЗАДАЧИ ПРАКТИКИ</a:t>
            </a:r>
            <a:endParaRPr b="1" i="0" sz="4050" u="none" cap="none" strike="noStrike">
              <a:solidFill>
                <a:srgbClr val="FF79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345382b9595_0_41"/>
          <p:cNvSpPr txBox="1"/>
          <p:nvPr/>
        </p:nvSpPr>
        <p:spPr>
          <a:xfrm>
            <a:off x="1622125" y="1723325"/>
            <a:ext cx="74376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 Medium"/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Дополнительные курсы для будущих студентов: провести обучающие и профориентационные курсы для школьников 7-9 классов “Кто ты в IT?”, “3d моделирование”, “Основы Python”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g345382b9595_0_41"/>
          <p:cNvSpPr txBox="1"/>
          <p:nvPr/>
        </p:nvSpPr>
        <p:spPr>
          <a:xfrm>
            <a:off x="1622125" y="4434225"/>
            <a:ext cx="7255200" cy="2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Цифровые кафедры в других ССУЗах: открыть цифровые кафедры на базе других образовательных организаций с профилем обучения, отличным от нашего, для повышения цифровых компетенций выпускников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preencoded.png" id="121" name="Google Shape;121;g345382b9595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222" y="1723314"/>
            <a:ext cx="748036" cy="119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2" name="Google Shape;122;g345382b9595_0_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222" y="4560395"/>
            <a:ext cx="748036" cy="119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45382b9595_0_41" title="5233602484549844214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27400" y="978850"/>
            <a:ext cx="4372051" cy="327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45382b9595_0_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27400" y="4563375"/>
            <a:ext cx="4372050" cy="307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525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 b="-1549" l="5716" r="11075" t="-9107"/>
          <a:stretch/>
        </p:blipFill>
        <p:spPr>
          <a:xfrm>
            <a:off x="178500" y="1723863"/>
            <a:ext cx="3563849" cy="534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501" y="135000"/>
            <a:ext cx="1116900" cy="8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1707825" y="226838"/>
            <a:ext cx="74193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lang="en-US" sz="40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</a:t>
            </a:r>
            <a:endParaRPr b="1" i="0" sz="4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647950" y="1172050"/>
            <a:ext cx="10407300" cy="6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1" lang="en-US" sz="2200">
                <a:solidFill>
                  <a:srgbClr val="FF7911"/>
                </a:solidFill>
                <a:latin typeface="Montserrat"/>
                <a:ea typeface="Montserrat"/>
                <a:cs typeface="Montserrat"/>
                <a:sym typeface="Montserrat"/>
              </a:rPr>
              <a:t>Ка</a:t>
            </a:r>
            <a:r>
              <a:rPr b="1" lang="en-US" sz="2200">
                <a:solidFill>
                  <a:srgbClr val="FF7911"/>
                </a:solidFill>
                <a:latin typeface="Montserrat"/>
                <a:ea typeface="Montserrat"/>
                <a:cs typeface="Montserrat"/>
                <a:sym typeface="Montserrat"/>
              </a:rPr>
              <a:t>чественные результаты реализации: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Char char="-"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Создана собственная цифровая образовательная среда, объединяющая обучающий и воспитательный контент, практические разделы, коммуникационную среду.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Char char="-"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Созданы совместные образовательные программы с работодателями города\региона: содержание образовательных программ в вариативной части создано совместно со специалистами индустриальных партнеров.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Char char="-"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Создана комплексная система подготовки квалифицированных ИТ-специалистов с учетом потребностей и рекомендаций индустриальных компаний региона и города с последующим трудоустройством молодых кадров.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Char char="-"/>
            </a:pP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городе\регионе сохранен молодой и инициативный контингент, обладающий цифровыми и междисциплинарными компетенциями.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525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345382b9595_0_66"/>
          <p:cNvPicPr preferRelativeResize="0"/>
          <p:nvPr/>
        </p:nvPicPr>
        <p:blipFill rotWithShape="1">
          <a:blip r:embed="rId3">
            <a:alphaModFix/>
          </a:blip>
          <a:srcRect b="-1549" l="5716" r="11075" t="-9107"/>
          <a:stretch/>
        </p:blipFill>
        <p:spPr>
          <a:xfrm>
            <a:off x="178500" y="1723863"/>
            <a:ext cx="3563849" cy="534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45382b9595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501" y="135000"/>
            <a:ext cx="1116900" cy="8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45382b9595_0_66"/>
          <p:cNvSpPr/>
          <p:nvPr/>
        </p:nvSpPr>
        <p:spPr>
          <a:xfrm>
            <a:off x="1707825" y="226838"/>
            <a:ext cx="74193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lang="en-US" sz="40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</a:t>
            </a:r>
            <a:endParaRPr b="1" i="0" sz="4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45382b9595_0_66"/>
          <p:cNvSpPr txBox="1"/>
          <p:nvPr/>
        </p:nvSpPr>
        <p:spPr>
          <a:xfrm>
            <a:off x="3647950" y="1172050"/>
            <a:ext cx="10407300" cy="65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7911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Количественные результаты реализации:</a:t>
            </a:r>
            <a:endParaRPr sz="2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 Medium"/>
              <a:buChar char="-"/>
            </a:pPr>
            <a:r>
              <a:rPr lang="en-US" sz="2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Каждый год общий прирост благополучателей +200 человек</a:t>
            </a:r>
            <a:endParaRPr sz="2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 Medium"/>
              <a:buChar char="-"/>
            </a:pPr>
            <a:r>
              <a:rPr lang="en-US" sz="2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Приняли участие в 10 ежегодных городских мероприятиях (праздники, патриотические, творческие, научные мероприятия и т.д.)</a:t>
            </a:r>
            <a:endParaRPr sz="2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 Medium"/>
              <a:buChar char="-"/>
            </a:pPr>
            <a:r>
              <a:rPr lang="en-US" sz="2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Приняли участие в федеральных конкурсах на базе колледжа как опорной площадки 500 человек (школьники, студенты)</a:t>
            </a:r>
            <a:endParaRPr sz="2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 Medium"/>
              <a:buChar char="-"/>
            </a:pPr>
            <a:r>
              <a:rPr lang="en-US" sz="2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Сквозным междисциплинарным компетенциям на дополнительных курсах обучились 100 студентов каждый год</a:t>
            </a:r>
            <a:endParaRPr sz="2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 Medium"/>
              <a:buChar char="-"/>
            </a:pPr>
            <a:r>
              <a:rPr lang="en-US" sz="2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“Встречи с айтишниками” посетили 100 человек в год, привлечено 15 экспертов</a:t>
            </a:r>
            <a:endParaRPr sz="2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 Medium"/>
              <a:buChar char="-"/>
            </a:pPr>
            <a:r>
              <a:rPr lang="en-US" sz="2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Интерактивные экскурсии к индустриальным партнерам посетили 100 человек в год, привлечено 7 партнеров</a:t>
            </a:r>
            <a:endParaRPr sz="2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 Medium"/>
              <a:buChar char="-"/>
            </a:pPr>
            <a:r>
              <a:rPr lang="en-US" sz="2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Дополнительные курсы для будущих студентов (“Кто ты в IT?”, “3d моделирование”, “Основы Python” и др) посетили 300 школьников</a:t>
            </a:r>
            <a:endParaRPr sz="2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1950" lvl="0" marL="45720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 Medium"/>
              <a:buChar char="-"/>
            </a:pPr>
            <a:r>
              <a:rPr lang="en-US" sz="2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Цифровые кафедры в других ССУЗах открываются по 1 каждый год.</a:t>
            </a:r>
            <a:endParaRPr sz="21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2525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01" y="135000"/>
            <a:ext cx="1116900" cy="8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/>
          <p:nvPr/>
        </p:nvSpPr>
        <p:spPr>
          <a:xfrm>
            <a:off x="1748302" y="483450"/>
            <a:ext cx="66894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50"/>
              <a:buFont typeface="Montserrat Medium"/>
              <a:buNone/>
            </a:pPr>
            <a:r>
              <a:rPr b="1" i="0" lang="en-US" sz="40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b="1" lang="en-US" sz="405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АРТНЁРЫ</a:t>
            </a:r>
            <a:endParaRPr b="1" i="0" sz="4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643100" y="1512325"/>
            <a:ext cx="13127100" cy="56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7911"/>
                </a:solidFill>
                <a:latin typeface="Montserrat"/>
                <a:ea typeface="Montserrat"/>
                <a:cs typeface="Montserrat"/>
                <a:sym typeface="Montserrat"/>
              </a:rPr>
              <a:t>Государственный сектор:</a:t>
            </a: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Рыбинский государственный авиационный технический университет им. П.А. Соловьёва, Ярославский государственный университет им. П. Г. Демидова, Рыбинский профессионально-педагогический колледж, Ярославский педагогический колледж, Ярославский Градостроительный колледж, Департамент молодежи г. Рыбинска, Департамент образования г. Рыбинска, Центр занятости населения г. Рыбинска.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t/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7911"/>
                </a:solidFill>
                <a:latin typeface="Montserrat"/>
                <a:ea typeface="Montserrat"/>
                <a:cs typeface="Montserrat"/>
                <a:sym typeface="Montserrat"/>
              </a:rPr>
              <a:t>Индустриальный сектор: </a:t>
            </a: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НПО “Криста”, ООО “Алгоритм-НТ”, ОДК “Сатурн”, ОАО ПФК “Рыбинсккомплекс”, ООО «Компания «Тензор», ООО “Децентрализованные решения” г. Ростов-на-Дону, ПО АНО “Код.Ру” г. Сальск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t/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</a:pPr>
            <a:r>
              <a:rPr b="1" lang="en-US" sz="2200">
                <a:solidFill>
                  <a:srgbClr val="FF7911"/>
                </a:solidFill>
                <a:latin typeface="Montserrat"/>
                <a:ea typeface="Montserrat"/>
                <a:cs typeface="Montserrat"/>
                <a:sym typeface="Montserrat"/>
              </a:rPr>
              <a:t>Общественные организации:</a:t>
            </a:r>
            <a:r>
              <a:rPr lang="en-US"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Всероссийское движение “Вдохновители”, АНО “Школа 21”, ПО АНО “Код.Ру” г. Сальск</a:t>
            </a:r>
            <a:endParaRPr sz="2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2025-01-29T11:06:06Z</dcterms:created>
  <dc:creator>PptxGenJS</dc:creator>
</cp:coreProperties>
</file>