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62" r:id="rId7"/>
    <p:sldId id="263" r:id="rId8"/>
    <p:sldId id="264" r:id="rId9"/>
    <p:sldId id="270" r:id="rId10"/>
    <p:sldId id="266" r:id="rId11"/>
    <p:sldId id="265" r:id="rId12"/>
    <p:sldId id="268" r:id="rId13"/>
    <p:sldId id="267" r:id="rId14"/>
    <p:sldId id="27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83FF"/>
    <a:srgbClr val="37F9F9"/>
    <a:srgbClr val="B2B5EC"/>
    <a:srgbClr val="8EB9F2"/>
    <a:srgbClr val="79DCFF"/>
    <a:srgbClr val="259297"/>
    <a:srgbClr val="003A42"/>
    <a:srgbClr val="005C68"/>
    <a:srgbClr val="98ABFA"/>
    <a:srgbClr val="35FB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5" autoAdjust="0"/>
    <p:restoredTop sz="94660"/>
  </p:normalViewPr>
  <p:slideViewPr>
    <p:cSldViewPr snapToGrid="0">
      <p:cViewPr varScale="1">
        <p:scale>
          <a:sx n="48" d="100"/>
          <a:sy n="48" d="100"/>
        </p:scale>
        <p:origin x="72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Мероприятия, проведенные Советом молодежи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774-4284-93DA-EE2FAB539634}"/>
              </c:ext>
            </c:extLst>
          </c:dPt>
          <c:dPt>
            <c:idx val="1"/>
            <c:bubble3D val="0"/>
            <c:spPr>
              <a:solidFill>
                <a:srgbClr val="7030A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774-4284-93DA-EE2FAB539634}"/>
              </c:ext>
            </c:extLst>
          </c:dPt>
          <c:dPt>
            <c:idx val="2"/>
            <c:bubble3D val="0"/>
            <c:spPr>
              <a:solidFill>
                <a:srgbClr val="36C7CE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774-4284-93DA-EE2FAB539634}"/>
              </c:ext>
            </c:extLst>
          </c:dPt>
          <c:dPt>
            <c:idx val="3"/>
            <c:bubble3D val="0"/>
            <c:spPr>
              <a:solidFill>
                <a:srgbClr val="5359D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774-4284-93DA-EE2FAB539634}"/>
              </c:ext>
            </c:extLst>
          </c:dPt>
          <c:dLbls>
            <c:dLbl>
              <c:idx val="0"/>
              <c:layout>
                <c:manualLayout>
                  <c:x val="-0.15163433387238984"/>
                  <c:y val="7.470194697884978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774-4284-93DA-EE2FAB539634}"/>
                </c:ext>
              </c:extLst>
            </c:dLbl>
            <c:dLbl>
              <c:idx val="1"/>
              <c:layout>
                <c:manualLayout>
                  <c:x val="9.8808223847161536E-2"/>
                  <c:y val="-0.1613176825119082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774-4284-93DA-EE2FAB539634}"/>
                </c:ext>
              </c:extLst>
            </c:dLbl>
            <c:dLbl>
              <c:idx val="2"/>
              <c:layout>
                <c:manualLayout>
                  <c:x val="0.10798995173920294"/>
                  <c:y val="7.579382438306314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774-4284-93DA-EE2FAB539634}"/>
                </c:ext>
              </c:extLst>
            </c:dLbl>
            <c:dLbl>
              <c:idx val="3"/>
              <c:layout>
                <c:manualLayout>
                  <c:x val="6.3167901508657254E-2"/>
                  <c:y val="0.1302736463497618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774-4284-93DA-EE2FAB5396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культурно-массовые</c:v>
                </c:pt>
                <c:pt idx="1">
                  <c:v>спортивные</c:v>
                </c:pt>
                <c:pt idx="2">
                  <c:v>научно-познавательные</c:v>
                </c:pt>
                <c:pt idx="3">
                  <c:v>организационные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24</c:v>
                </c:pt>
                <c:pt idx="1">
                  <c:v>25</c:v>
                </c:pt>
                <c:pt idx="2">
                  <c:v>5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74-4284-93DA-EE2FAB53963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5710251348334006E-2"/>
          <c:y val="0"/>
          <c:w val="0.91541193810451305"/>
          <c:h val="0.10933633295838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ahnschrift SemiCondense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rgbClr val="002060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ru-RU">
                <a:solidFill>
                  <a:srgbClr val="002060"/>
                </a:solidFill>
                <a:latin typeface="Arial Black" panose="020B0A04020102020204" pitchFamily="34" charset="0"/>
              </a:rPr>
              <a:t>Количественные и качественные показатели практики</a:t>
            </a:r>
          </a:p>
        </c:rich>
      </c:tx>
      <c:layout>
        <c:manualLayout>
          <c:xMode val="edge"/>
          <c:yMode val="edge"/>
          <c:x val="0.13771505007769552"/>
          <c:y val="1.11111111111111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rgbClr val="002060"/>
              </a:solidFill>
              <a:latin typeface="Arial Black" panose="020B0A040201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8199112704195541E-2"/>
          <c:y val="6.3546369203849512E-2"/>
          <c:w val="0.92972791880492556"/>
          <c:h val="0.717503791192767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Охват студентов на встречах в ВУЗе</c:v>
                </c:pt>
              </c:strCache>
            </c:strRef>
          </c:tx>
          <c:spPr>
            <a:solidFill>
              <a:srgbClr val="75FFFC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2020-2022</c:v>
                </c:pt>
                <c:pt idx="1">
                  <c:v>2023-2025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254</c:v>
                </c:pt>
                <c:pt idx="1">
                  <c:v>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4E-4751-9F75-2321DF598C0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студентов, прошедших практику</c:v>
                </c:pt>
              </c:strCache>
            </c:strRef>
          </c:tx>
          <c:spPr>
            <a:solidFill>
              <a:srgbClr val="5359D5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2020-2022</c:v>
                </c:pt>
                <c:pt idx="1">
                  <c:v>2023-2025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33</c:v>
                </c:pt>
                <c:pt idx="1">
                  <c:v>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14E-4751-9F75-2321DF598C0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Количество трудоустроенных студентов</c:v>
                </c:pt>
              </c:strCache>
            </c:strRef>
          </c:tx>
          <c:spPr>
            <a:solidFill>
              <a:srgbClr val="36C7CE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2020-2022</c:v>
                </c:pt>
                <c:pt idx="1">
                  <c:v>2023-2025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14</c:v>
                </c:pt>
                <c:pt idx="1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14E-4751-9F75-2321DF598C0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Количество трудоустроенных выпускников ВУЗов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2020-2022</c:v>
                </c:pt>
                <c:pt idx="1">
                  <c:v>2023-2025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8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14E-4751-9F75-2321DF598C0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85325327"/>
        <c:axId val="1085338223"/>
      </c:barChart>
      <c:catAx>
        <c:axId val="10853253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2060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ru-RU"/>
          </a:p>
        </c:txPr>
        <c:crossAx val="1085338223"/>
        <c:crosses val="autoZero"/>
        <c:auto val="1"/>
        <c:lblAlgn val="ctr"/>
        <c:lblOffset val="100"/>
        <c:noMultiLvlLbl val="0"/>
      </c:catAx>
      <c:valAx>
        <c:axId val="10853382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853253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570056541439782"/>
          <c:y val="0.84706043154763666"/>
          <c:w val="0.67762042804350942"/>
          <c:h val="0.110051618547681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1A28-1338-428E-A477-A9E502D9663D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274-26A2-4274-B28E-DEC62E455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734920"/>
      </p:ext>
    </p:extLst>
  </p:cSld>
  <p:clrMapOvr>
    <a:masterClrMapping/>
  </p:clrMapOvr>
  <p:transition spd="slow">
    <p:cover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1A28-1338-428E-A477-A9E502D9663D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274-26A2-4274-B28E-DEC62E455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95192"/>
      </p:ext>
    </p:extLst>
  </p:cSld>
  <p:clrMapOvr>
    <a:masterClrMapping/>
  </p:clrMapOvr>
  <p:transition spd="slow">
    <p:cover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1A28-1338-428E-A477-A9E502D9663D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274-26A2-4274-B28E-DEC62E455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819238"/>
      </p:ext>
    </p:extLst>
  </p:cSld>
  <p:clrMapOvr>
    <a:masterClrMapping/>
  </p:clrMapOvr>
  <p:transition spd="slow">
    <p:cover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1A28-1338-428E-A477-A9E502D9663D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274-26A2-4274-B28E-DEC62E455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648702"/>
      </p:ext>
    </p:extLst>
  </p:cSld>
  <p:clrMapOvr>
    <a:masterClrMapping/>
  </p:clrMapOvr>
  <p:transition spd="slow">
    <p:cover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1A28-1338-428E-A477-A9E502D9663D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274-26A2-4274-B28E-DEC62E455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468048"/>
      </p:ext>
    </p:extLst>
  </p:cSld>
  <p:clrMapOvr>
    <a:masterClrMapping/>
  </p:clrMapOvr>
  <p:transition spd="slow">
    <p:cover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1A28-1338-428E-A477-A9E502D9663D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274-26A2-4274-B28E-DEC62E455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014502"/>
      </p:ext>
    </p:extLst>
  </p:cSld>
  <p:clrMapOvr>
    <a:masterClrMapping/>
  </p:clrMapOvr>
  <p:transition spd="slow">
    <p:cover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1A28-1338-428E-A477-A9E502D9663D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274-26A2-4274-B28E-DEC62E455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941657"/>
      </p:ext>
    </p:extLst>
  </p:cSld>
  <p:clrMapOvr>
    <a:masterClrMapping/>
  </p:clrMapOvr>
  <p:transition spd="slow">
    <p:cover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1A28-1338-428E-A477-A9E502D9663D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274-26A2-4274-B28E-DEC62E455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730328"/>
      </p:ext>
    </p:extLst>
  </p:cSld>
  <p:clrMapOvr>
    <a:masterClrMapping/>
  </p:clrMapOvr>
  <p:transition spd="slow">
    <p:cover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1A28-1338-428E-A477-A9E502D9663D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274-26A2-4274-B28E-DEC62E455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534107"/>
      </p:ext>
    </p:extLst>
  </p:cSld>
  <p:clrMapOvr>
    <a:masterClrMapping/>
  </p:clrMapOvr>
  <p:transition spd="slow">
    <p:cover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1A28-1338-428E-A477-A9E502D9663D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274-26A2-4274-B28E-DEC62E455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390461"/>
      </p:ext>
    </p:extLst>
  </p:cSld>
  <p:clrMapOvr>
    <a:masterClrMapping/>
  </p:clrMapOvr>
  <p:transition spd="slow">
    <p:cover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21A28-1338-428E-A477-A9E502D9663D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D9274-26A2-4274-B28E-DEC62E455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322683"/>
      </p:ext>
    </p:extLst>
  </p:cSld>
  <p:clrMapOvr>
    <a:masterClrMapping/>
  </p:clrMapOvr>
  <p:transition spd="slow">
    <p:cover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21A28-1338-428E-A477-A9E502D9663D}" type="datetimeFigureOut">
              <a:rPr lang="ru-RU" smtClean="0"/>
              <a:t>03.09.2025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D9274-26A2-4274-B28E-DEC62E455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44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EB9F2"/>
            </a:gs>
            <a:gs pos="53000">
              <a:srgbClr val="4B83FF"/>
            </a:gs>
            <a:gs pos="100000">
              <a:srgbClr val="37F9F9"/>
            </a:gs>
            <a:gs pos="100000">
              <a:srgbClr val="B2B5E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80892" y="267101"/>
            <a:ext cx="653800" cy="8016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76501" y="1204429"/>
            <a:ext cx="924666" cy="7885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983768" y="2267963"/>
            <a:ext cx="850924" cy="9218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8548" y="331801"/>
            <a:ext cx="9020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A0A6C"/>
                </a:solidFill>
                <a:latin typeface="Bahnschrift Condensed" panose="020B0502040204020203" pitchFamily="34" charset="0"/>
              </a:rPr>
              <a:t>Акционерное общество «Казанский </a:t>
            </a:r>
            <a:r>
              <a:rPr lang="ru-RU" sz="2400" dirty="0" err="1">
                <a:solidFill>
                  <a:srgbClr val="0A0A6C"/>
                </a:solidFill>
                <a:latin typeface="Bahnschrift Condensed" panose="020B0502040204020203" pitchFamily="34" charset="0"/>
              </a:rPr>
              <a:t>Гипронииавиапром</a:t>
            </a:r>
            <a:r>
              <a:rPr lang="ru-RU" sz="2400" dirty="0">
                <a:solidFill>
                  <a:srgbClr val="0A0A6C"/>
                </a:solidFill>
                <a:latin typeface="Bahnschrift Condensed" panose="020B0502040204020203" pitchFamily="34" charset="0"/>
              </a:rPr>
              <a:t>» имени Б.И. Тихомирова»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5883" y="1624211"/>
            <a:ext cx="8803178" cy="83099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A0A6C"/>
                </a:solidFill>
                <a:latin typeface="Arial Black" panose="020B0A04020102020204" pitchFamily="34" charset="0"/>
              </a:rPr>
              <a:t>ВСЕРОССИЙСКИЙ КОНКУРС ЛУЧШИХ ПРАКТИК ТРУДОУСТРОЙСТВА МОЛОДЁЖИ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09521" y="2481910"/>
            <a:ext cx="80993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A0A6C"/>
                </a:solidFill>
                <a:latin typeface="Bahnschrift Condensed" panose="020B0502040204020203" pitchFamily="34" charset="0"/>
              </a:rPr>
              <a:t>Номинация «Двойное </a:t>
            </a:r>
            <a:r>
              <a:rPr lang="ru-RU" sz="2000" dirty="0">
                <a:solidFill>
                  <a:srgbClr val="0A0A6C"/>
                </a:solidFill>
                <a:latin typeface="Bahnschrift Condensed" panose="020B0502040204020203" pitchFamily="34" charset="0"/>
              </a:rPr>
              <a:t>преимущество: эффективные модели взаимодействия образования и бизнеса»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81967" y="6204373"/>
            <a:ext cx="1554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Bahnschrift SemiCondensed" panose="020B0502040204020203" pitchFamily="34" charset="0"/>
                <a:ea typeface="Artifakt Element Book" panose="020B0503050000020004" pitchFamily="34" charset="-52"/>
              </a:rPr>
              <a:t>2025</a:t>
            </a:r>
            <a:endParaRPr lang="ru-RU" sz="2400" dirty="0">
              <a:solidFill>
                <a:srgbClr val="002060"/>
              </a:solidFill>
              <a:latin typeface="Bahnschrift SemiCondensed" panose="020B0502040204020203" pitchFamily="34" charset="0"/>
              <a:ea typeface="Artifakt Element Book" panose="020B0503050000020004" pitchFamily="34" charset="-5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11402" y="4074197"/>
            <a:ext cx="8495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A0A6C"/>
                </a:solidFill>
                <a:latin typeface="Arial Black" panose="020B0A04020102020204" pitchFamily="34" charset="0"/>
              </a:rPr>
              <a:t>Вектор успеха: практика привлечения и </a:t>
            </a:r>
            <a:r>
              <a:rPr lang="ru-RU" dirty="0" smtClean="0">
                <a:solidFill>
                  <a:srgbClr val="0A0A6C"/>
                </a:solidFill>
                <a:latin typeface="Arial Black" panose="020B0A04020102020204" pitchFamily="34" charset="0"/>
              </a:rPr>
              <a:t>отбора перспективных </a:t>
            </a:r>
            <a:r>
              <a:rPr lang="ru-RU" dirty="0">
                <a:solidFill>
                  <a:srgbClr val="0A0A6C"/>
                </a:solidFill>
                <a:latin typeface="Arial Black" panose="020B0A04020102020204" pitchFamily="34" charset="0"/>
              </a:rPr>
              <a:t>выпускников ВУЗов  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661789" y="2486209"/>
            <a:ext cx="8394340" cy="0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452901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97AE7"/>
            </a:gs>
            <a:gs pos="45000">
              <a:srgbClr val="5359D5"/>
            </a:gs>
            <a:gs pos="100000">
              <a:srgbClr val="36C7CE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иугольник 3"/>
          <p:cNvSpPr/>
          <p:nvPr/>
        </p:nvSpPr>
        <p:spPr>
          <a:xfrm rot="5400000">
            <a:off x="-437197" y="2025965"/>
            <a:ext cx="4994910" cy="3834765"/>
          </a:xfrm>
          <a:prstGeom prst="homePlate">
            <a:avLst>
              <a:gd name="adj" fmla="val 25694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ятиугольник 5"/>
          <p:cNvSpPr/>
          <p:nvPr/>
        </p:nvSpPr>
        <p:spPr>
          <a:xfrm rot="5400000">
            <a:off x="3567113" y="2025966"/>
            <a:ext cx="4994910" cy="3834765"/>
          </a:xfrm>
          <a:prstGeom prst="homePlate">
            <a:avLst>
              <a:gd name="adj" fmla="val 25694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ятиугольник 6"/>
          <p:cNvSpPr/>
          <p:nvPr/>
        </p:nvSpPr>
        <p:spPr>
          <a:xfrm rot="5400000">
            <a:off x="7571424" y="2025966"/>
            <a:ext cx="4994910" cy="3834765"/>
          </a:xfrm>
          <a:prstGeom prst="homePlate">
            <a:avLst>
              <a:gd name="adj" fmla="val 25694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0005" y="684014"/>
            <a:ext cx="1204912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300" dirty="0">
                <a:solidFill>
                  <a:schemeClr val="bg1"/>
                </a:solidFill>
                <a:latin typeface="Arial Black" panose="020B0A04020102020204" pitchFamily="34" charset="0"/>
              </a:rPr>
              <a:t>ВАРИАНТЫ ВЗАИМОДЕЙСТВИЯ СО СТУДЕНТАМИ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874" y="1553612"/>
            <a:ext cx="381571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Bahnschrift SemiBold" panose="020B0502040204020203" pitchFamily="34" charset="0"/>
                <a:ea typeface="Artifakt Element Medium" panose="020B0603050000020004" pitchFamily="34" charset="-52"/>
              </a:rPr>
              <a:t>Заключение трудового </a:t>
            </a:r>
            <a:r>
              <a:rPr lang="ru-RU" sz="1600" dirty="0" smtClean="0">
                <a:solidFill>
                  <a:srgbClr val="002060"/>
                </a:solidFill>
                <a:latin typeface="Bahnschrift SemiBold" panose="020B0502040204020203" pitchFamily="34" charset="0"/>
                <a:ea typeface="Artifakt Element Medium" panose="020B0603050000020004" pitchFamily="34" charset="-52"/>
              </a:rPr>
              <a:t>договора</a:t>
            </a:r>
          </a:p>
          <a:p>
            <a:pPr algn="ctr"/>
            <a:endParaRPr lang="ru-RU" sz="1600" dirty="0">
              <a:solidFill>
                <a:srgbClr val="002060"/>
              </a:solidFill>
              <a:latin typeface="Bahnschrift SemiBold" panose="020B0502040204020203" pitchFamily="34" charset="0"/>
              <a:ea typeface="Artifakt Element Medium" panose="020B0603050000020004" pitchFamily="34" charset="-52"/>
            </a:endParaRP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Bahnschrift SemiBold" panose="020B0502040204020203" pitchFamily="34" charset="0"/>
                <a:ea typeface="Artifakt Element Medium" panose="020B0603050000020004" pitchFamily="34" charset="-52"/>
              </a:rPr>
              <a:t>Закрепление </a:t>
            </a:r>
            <a:r>
              <a:rPr lang="ru-RU" sz="1600" dirty="0" smtClean="0">
                <a:solidFill>
                  <a:srgbClr val="002060"/>
                </a:solidFill>
                <a:latin typeface="Bahnschrift SemiBold" panose="020B0502040204020203" pitchFamily="34" charset="0"/>
                <a:ea typeface="Artifakt Element Medium" panose="020B0603050000020004" pitchFamily="34" charset="-52"/>
              </a:rPr>
              <a:t>наставника на 6 мес.</a:t>
            </a:r>
          </a:p>
          <a:p>
            <a:pPr algn="ctr"/>
            <a:endParaRPr lang="ru-RU" sz="1600" dirty="0">
              <a:solidFill>
                <a:srgbClr val="002060"/>
              </a:solidFill>
              <a:latin typeface="Bahnschrift SemiBold" panose="020B0502040204020203" pitchFamily="34" charset="0"/>
              <a:ea typeface="Artifakt Element Medium" panose="020B0603050000020004" pitchFamily="34" charset="-52"/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Bahnschrift SemiBold" panose="020B0502040204020203" pitchFamily="34" charset="0"/>
                <a:ea typeface="Artifakt Element Medium" panose="020B0603050000020004" pitchFamily="34" charset="-52"/>
              </a:rPr>
              <a:t>Трудоустройство с </a:t>
            </a:r>
            <a:r>
              <a:rPr lang="ru-RU" sz="1600" b="1" dirty="0" smtClean="0">
                <a:solidFill>
                  <a:srgbClr val="002060"/>
                </a:solidFill>
                <a:latin typeface="Bahnschrift SemiBold" panose="020B0502040204020203" pitchFamily="34" charset="0"/>
                <a:ea typeface="Artifakt Element Medium" panose="020B0603050000020004" pitchFamily="34" charset="-52"/>
              </a:rPr>
              <a:t>гибким графиком </a:t>
            </a:r>
            <a:r>
              <a:rPr lang="ru-RU" sz="1600" dirty="0" smtClean="0">
                <a:solidFill>
                  <a:srgbClr val="002060"/>
                </a:solidFill>
                <a:latin typeface="Bahnschrift SemiBold" panose="020B0502040204020203" pitchFamily="34" charset="0"/>
                <a:ea typeface="Artifakt Element Medium" panose="020B0603050000020004" pitchFamily="34" charset="-52"/>
              </a:rPr>
              <a:t>работы</a:t>
            </a:r>
          </a:p>
          <a:p>
            <a:pPr algn="ctr"/>
            <a:endParaRPr lang="ru-RU" sz="1600" dirty="0">
              <a:solidFill>
                <a:srgbClr val="002060"/>
              </a:solidFill>
              <a:latin typeface="Bahnschrift SemiBold" panose="020B0502040204020203" pitchFamily="34" charset="0"/>
              <a:ea typeface="Artifakt Element Medium" panose="020B0603050000020004" pitchFamily="34" charset="-52"/>
            </a:endParaRP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Bahnschrift SemiBold" panose="020B0502040204020203" pitchFamily="34" charset="0"/>
                <a:ea typeface="Artifakt Element Medium" panose="020B0603050000020004" pitchFamily="34" charset="-52"/>
              </a:rPr>
              <a:t>Помощь при написании дипломных </a:t>
            </a:r>
            <a:r>
              <a:rPr lang="ru-RU" sz="1600" dirty="0" smtClean="0">
                <a:solidFill>
                  <a:srgbClr val="002060"/>
                </a:solidFill>
                <a:latin typeface="Bahnschrift SemiBold" panose="020B0502040204020203" pitchFamily="34" charset="0"/>
                <a:ea typeface="Artifakt Element Medium" panose="020B0603050000020004" pitchFamily="34" charset="-52"/>
              </a:rPr>
              <a:t>работ</a:t>
            </a:r>
          </a:p>
          <a:p>
            <a:pPr algn="ctr"/>
            <a:endParaRPr lang="ru-RU" sz="1600" dirty="0">
              <a:solidFill>
                <a:srgbClr val="002060"/>
              </a:solidFill>
              <a:latin typeface="Bahnschrift SemiBold" panose="020B0502040204020203" pitchFamily="34" charset="0"/>
              <a:ea typeface="Artifakt Element Medium" panose="020B0603050000020004" pitchFamily="34" charset="-52"/>
            </a:endParaRP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Bahnschrift SemiBold" panose="020B0502040204020203" pitchFamily="34" charset="0"/>
                <a:ea typeface="Artifakt Element Medium" panose="020B0603050000020004" pitchFamily="34" charset="-52"/>
              </a:rPr>
              <a:t>Доплата молодым </a:t>
            </a:r>
            <a:r>
              <a:rPr lang="ru-RU" sz="1600" dirty="0" smtClean="0">
                <a:solidFill>
                  <a:srgbClr val="002060"/>
                </a:solidFill>
                <a:latin typeface="Bahnschrift SemiBold" panose="020B0502040204020203" pitchFamily="34" charset="0"/>
                <a:ea typeface="Artifakt Element Medium" panose="020B0603050000020004" pitchFamily="34" charset="-52"/>
              </a:rPr>
              <a:t>специалистам во время наставничества</a:t>
            </a:r>
          </a:p>
          <a:p>
            <a:pPr algn="ctr"/>
            <a:endParaRPr lang="ru-RU" sz="1600" dirty="0">
              <a:solidFill>
                <a:srgbClr val="002060"/>
              </a:solidFill>
              <a:latin typeface="Bahnschrift SemiBold" panose="020B0502040204020203" pitchFamily="34" charset="0"/>
              <a:ea typeface="Artifakt Element Medium" panose="020B0603050000020004" pitchFamily="34" charset="-52"/>
            </a:endParaRP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Bahnschrift SemiBold" panose="020B0502040204020203" pitchFamily="34" charset="0"/>
                <a:ea typeface="Artifakt Element Medium" panose="020B0603050000020004" pitchFamily="34" charset="-52"/>
              </a:rPr>
              <a:t>Прохождение корпоративной </a:t>
            </a:r>
            <a:r>
              <a:rPr lang="ru-RU" sz="1600" dirty="0" smtClean="0">
                <a:solidFill>
                  <a:srgbClr val="002060"/>
                </a:solidFill>
                <a:latin typeface="Bahnschrift SemiBold" panose="020B0502040204020203" pitchFamily="34" charset="0"/>
                <a:ea typeface="Artifakt Element Medium" panose="020B0603050000020004" pitchFamily="34" charset="-52"/>
              </a:rPr>
              <a:t>программы </a:t>
            </a:r>
            <a:r>
              <a:rPr lang="ru-RU" sz="1600" dirty="0">
                <a:solidFill>
                  <a:srgbClr val="002060"/>
                </a:solidFill>
                <a:latin typeface="Bahnschrift SemiBold" panose="020B0502040204020203" pitchFamily="34" charset="0"/>
                <a:ea typeface="Artifakt Element Medium" panose="020B0603050000020004" pitchFamily="34" charset="-52"/>
              </a:rPr>
              <a:t>обучения </a:t>
            </a:r>
            <a:r>
              <a:rPr lang="ru-RU" sz="1600" dirty="0" smtClean="0">
                <a:solidFill>
                  <a:srgbClr val="002060"/>
                </a:solidFill>
                <a:latin typeface="Bahnschrift SemiBold" panose="020B0502040204020203" pitchFamily="34" charset="0"/>
                <a:ea typeface="Artifakt Element Medium" panose="020B0603050000020004" pitchFamily="34" charset="-52"/>
              </a:rPr>
              <a:t>от </a:t>
            </a:r>
            <a:r>
              <a:rPr lang="ru-RU" sz="1600" dirty="0">
                <a:solidFill>
                  <a:srgbClr val="002060"/>
                </a:solidFill>
                <a:latin typeface="Bahnschrift SemiBold" panose="020B0502040204020203" pitchFamily="34" charset="0"/>
                <a:ea typeface="Artifakt Element Medium" panose="020B0603050000020004" pitchFamily="34" charset="-52"/>
              </a:rPr>
              <a:t>ведущих </a:t>
            </a:r>
            <a:r>
              <a:rPr lang="ru-RU" sz="1600" dirty="0" smtClean="0">
                <a:solidFill>
                  <a:srgbClr val="002060"/>
                </a:solidFill>
                <a:latin typeface="Bahnschrift SemiBold" panose="020B0502040204020203" pitchFamily="34" charset="0"/>
                <a:ea typeface="Artifakt Element Medium" panose="020B0603050000020004" pitchFamily="34" charset="-52"/>
              </a:rPr>
              <a:t>специалистов</a:t>
            </a:r>
            <a:endParaRPr lang="ru-RU" sz="1600" dirty="0">
              <a:solidFill>
                <a:srgbClr val="002060"/>
              </a:solidFill>
              <a:latin typeface="Bahnschrift SemiBold" panose="020B0502040204020203" pitchFamily="34" charset="0"/>
              <a:ea typeface="Artifakt Element Medium" panose="020B0603050000020004" pitchFamily="34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151496" y="1445892"/>
            <a:ext cx="383476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solidFill>
                  <a:srgbClr val="002060"/>
                </a:solidFill>
                <a:latin typeface="Bahnschrift SemiBold" panose="020B0502040204020203" pitchFamily="34" charset="0"/>
                <a:ea typeface="Artifakt Element Medium" panose="020B0603050000020004" pitchFamily="34" charset="-52"/>
              </a:rPr>
              <a:t>Заключение трудового договора и целевого договора на оставшийся период обучения в ВУЗе</a:t>
            </a:r>
          </a:p>
          <a:p>
            <a:pPr algn="ctr"/>
            <a:endParaRPr lang="ru-RU" sz="1500" dirty="0">
              <a:solidFill>
                <a:srgbClr val="002060"/>
              </a:solidFill>
              <a:latin typeface="Bahnschrift SemiBold" panose="020B0502040204020203" pitchFamily="34" charset="0"/>
              <a:ea typeface="Artifakt Element Medium" panose="020B0603050000020004" pitchFamily="34" charset="-52"/>
            </a:endParaRPr>
          </a:p>
          <a:p>
            <a:pPr algn="ctr"/>
            <a:r>
              <a:rPr lang="ru-RU" sz="1500" dirty="0">
                <a:solidFill>
                  <a:srgbClr val="002060"/>
                </a:solidFill>
                <a:latin typeface="Bahnschrift SemiBold" panose="020B0502040204020203" pitchFamily="34" charset="0"/>
                <a:ea typeface="Artifakt Element Medium" panose="020B0603050000020004" pitchFamily="34" charset="-52"/>
              </a:rPr>
              <a:t>Закрепление наставника на период учебного года.</a:t>
            </a:r>
          </a:p>
          <a:p>
            <a:pPr algn="ctr"/>
            <a:endParaRPr lang="ru-RU" sz="1500" dirty="0">
              <a:solidFill>
                <a:srgbClr val="002060"/>
              </a:solidFill>
              <a:latin typeface="Bahnschrift SemiBold" panose="020B0502040204020203" pitchFamily="34" charset="0"/>
              <a:ea typeface="Artifakt Element Medium" panose="020B0603050000020004" pitchFamily="34" charset="-52"/>
            </a:endParaRPr>
          </a:p>
          <a:p>
            <a:pPr algn="ctr"/>
            <a:r>
              <a:rPr lang="ru-RU" sz="1500" dirty="0">
                <a:solidFill>
                  <a:srgbClr val="002060"/>
                </a:solidFill>
                <a:latin typeface="Bahnschrift SemiBold" panose="020B0502040204020203" pitchFamily="34" charset="0"/>
                <a:ea typeface="Artifakt Element Medium" panose="020B0603050000020004" pitchFamily="34" charset="-52"/>
              </a:rPr>
              <a:t>Трудоустройство с гибким графиком работы</a:t>
            </a:r>
          </a:p>
          <a:p>
            <a:pPr algn="ctr"/>
            <a:endParaRPr lang="ru-RU" sz="1500" dirty="0">
              <a:solidFill>
                <a:srgbClr val="002060"/>
              </a:solidFill>
              <a:latin typeface="Bahnschrift SemiBold" panose="020B0502040204020203" pitchFamily="34" charset="0"/>
              <a:ea typeface="Artifakt Element Medium" panose="020B0603050000020004" pitchFamily="34" charset="-52"/>
            </a:endParaRPr>
          </a:p>
          <a:p>
            <a:pPr algn="ctr"/>
            <a:r>
              <a:rPr lang="ru-RU" sz="1500" dirty="0">
                <a:solidFill>
                  <a:srgbClr val="002060"/>
                </a:solidFill>
                <a:latin typeface="Bahnschrift SemiBold" panose="020B0502040204020203" pitchFamily="34" charset="0"/>
                <a:ea typeface="Artifakt Element Medium" panose="020B0603050000020004" pitchFamily="34" charset="-52"/>
              </a:rPr>
              <a:t>Помощь при написании дипломных работ</a:t>
            </a:r>
          </a:p>
          <a:p>
            <a:pPr algn="ctr"/>
            <a:endParaRPr lang="ru-RU" sz="1500" dirty="0">
              <a:solidFill>
                <a:srgbClr val="002060"/>
              </a:solidFill>
              <a:latin typeface="Bahnschrift SemiBold" panose="020B0502040204020203" pitchFamily="34" charset="0"/>
              <a:ea typeface="Artifakt Element Medium" panose="020B0603050000020004" pitchFamily="34" charset="-52"/>
            </a:endParaRPr>
          </a:p>
          <a:p>
            <a:pPr algn="ctr"/>
            <a:r>
              <a:rPr lang="ru-RU" sz="1500" dirty="0">
                <a:solidFill>
                  <a:srgbClr val="002060"/>
                </a:solidFill>
                <a:latin typeface="Bahnschrift SemiBold" panose="020B0502040204020203" pitchFamily="34" charset="0"/>
                <a:ea typeface="Artifakt Element Medium" panose="020B0603050000020004" pitchFamily="34" charset="-52"/>
              </a:rPr>
              <a:t>Доплата молодым специалистам во время наставничества</a:t>
            </a:r>
          </a:p>
          <a:p>
            <a:pPr algn="ctr"/>
            <a:endParaRPr lang="ru-RU" sz="1500" dirty="0">
              <a:solidFill>
                <a:srgbClr val="002060"/>
              </a:solidFill>
              <a:latin typeface="Bahnschrift SemiBold" panose="020B0502040204020203" pitchFamily="34" charset="0"/>
              <a:ea typeface="Artifakt Element Medium" panose="020B0603050000020004" pitchFamily="34" charset="-52"/>
            </a:endParaRPr>
          </a:p>
          <a:p>
            <a:pPr algn="ctr"/>
            <a:r>
              <a:rPr lang="ru-RU" sz="1500" dirty="0">
                <a:solidFill>
                  <a:srgbClr val="002060"/>
                </a:solidFill>
                <a:latin typeface="Bahnschrift SemiBold" panose="020B0502040204020203" pitchFamily="34" charset="0"/>
                <a:ea typeface="Artifakt Element Medium" panose="020B0603050000020004" pitchFamily="34" charset="-52"/>
              </a:rPr>
              <a:t>Прохождение корпоративной программы обучения от ведущих специалистов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28134" y="1922945"/>
            <a:ext cx="393858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Bahnschrift SemiBold" panose="020B0502040204020203" pitchFamily="34" charset="0"/>
                <a:ea typeface="Artifakt Element Medium" panose="020B0603050000020004" pitchFamily="34" charset="-52"/>
              </a:rPr>
              <a:t>Заключение целевого договора</a:t>
            </a:r>
          </a:p>
          <a:p>
            <a:pPr algn="ctr"/>
            <a:endParaRPr lang="ru-RU" sz="1600" dirty="0">
              <a:solidFill>
                <a:srgbClr val="002060"/>
              </a:solidFill>
              <a:latin typeface="Bahnschrift SemiBold" panose="020B0502040204020203" pitchFamily="34" charset="0"/>
              <a:ea typeface="Artifakt Element Medium" panose="020B0603050000020004" pitchFamily="34" charset="-52"/>
            </a:endParaRP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Bahnschrift SemiBold" panose="020B0502040204020203" pitchFamily="34" charset="0"/>
                <a:ea typeface="Artifakt Element Medium" panose="020B0603050000020004" pitchFamily="34" charset="-52"/>
              </a:rPr>
              <a:t>Закрепление наставника на оставшийся период обучения в ВУЗе</a:t>
            </a:r>
          </a:p>
          <a:p>
            <a:pPr algn="ctr"/>
            <a:endParaRPr lang="ru-RU" sz="1600" dirty="0">
              <a:solidFill>
                <a:srgbClr val="002060"/>
              </a:solidFill>
              <a:latin typeface="Bahnschrift SemiBold" panose="020B0502040204020203" pitchFamily="34" charset="0"/>
              <a:ea typeface="Artifakt Element Medium" panose="020B0603050000020004" pitchFamily="34" charset="-52"/>
            </a:endParaRP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Bahnschrift SemiBold" panose="020B0502040204020203" pitchFamily="34" charset="0"/>
                <a:ea typeface="Artifakt Element Medium" panose="020B0603050000020004" pitchFamily="34" charset="-52"/>
              </a:rPr>
              <a:t>Помощь при написании дипломных работ</a:t>
            </a:r>
          </a:p>
          <a:p>
            <a:pPr algn="ctr"/>
            <a:endParaRPr lang="ru-RU" sz="1600" dirty="0">
              <a:solidFill>
                <a:srgbClr val="002060"/>
              </a:solidFill>
              <a:latin typeface="Bahnschrift SemiBold" panose="020B0502040204020203" pitchFamily="34" charset="0"/>
              <a:ea typeface="Artifakt Element Medium" panose="020B0603050000020004" pitchFamily="34" charset="-52"/>
            </a:endParaRP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Bahnschrift SemiBold" panose="020B0502040204020203" pitchFamily="34" charset="0"/>
                <a:ea typeface="Artifakt Element Medium" panose="020B0603050000020004" pitchFamily="34" charset="-52"/>
              </a:rPr>
              <a:t>Стипендия в размере 10 тысяч рублей</a:t>
            </a:r>
          </a:p>
          <a:p>
            <a:pPr algn="ctr"/>
            <a:endParaRPr lang="ru-RU" dirty="0">
              <a:solidFill>
                <a:srgbClr val="002060"/>
              </a:solidFill>
              <a:latin typeface="Bahnschrift SemiBold" panose="020B0502040204020203" pitchFamily="34" charset="0"/>
              <a:ea typeface="Artifakt Element Medium" panose="020B0603050000020004" pitchFamily="34" charset="-52"/>
            </a:endParaRP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Bahnschrift SemiBold" panose="020B0502040204020203" pitchFamily="34" charset="0"/>
                <a:ea typeface="Artifakt Element Medium" panose="020B0603050000020004" pitchFamily="34" charset="-52"/>
              </a:rPr>
              <a:t>Прохождение корпоративной программы обучения от ведущих специалистов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6030278" y="2277687"/>
            <a:ext cx="171" cy="20504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6019803" y="2989811"/>
            <a:ext cx="171" cy="20504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6019632" y="3746612"/>
            <a:ext cx="171" cy="20504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6019461" y="4226435"/>
            <a:ext cx="171" cy="20504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10068708" y="2189017"/>
            <a:ext cx="171" cy="20504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10068537" y="2887287"/>
            <a:ext cx="171" cy="20504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10097026" y="3572319"/>
            <a:ext cx="171" cy="20504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10097026" y="4226435"/>
            <a:ext cx="171" cy="20504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10068366" y="4986168"/>
            <a:ext cx="171" cy="20504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>
            <a:off x="2031168" y="1872700"/>
            <a:ext cx="171" cy="20504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>
            <a:off x="2031339" y="2396836"/>
            <a:ext cx="171" cy="20504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2031510" y="3092335"/>
            <a:ext cx="171" cy="20504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2031510" y="3854678"/>
            <a:ext cx="171" cy="20504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>
            <a:off x="2031681" y="4569229"/>
            <a:ext cx="171" cy="20504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6356518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148564" y="-965571"/>
            <a:ext cx="8863042" cy="8165630"/>
            <a:chOff x="-188602" y="-55687"/>
            <a:chExt cx="6851084" cy="6503091"/>
          </a:xfrm>
        </p:grpSpPr>
        <p:sp>
          <p:nvSpPr>
            <p:cNvPr id="4" name="Ромб 3"/>
            <p:cNvSpPr/>
            <p:nvPr/>
          </p:nvSpPr>
          <p:spPr>
            <a:xfrm>
              <a:off x="3415047" y="1634504"/>
              <a:ext cx="3247435" cy="3101705"/>
            </a:xfrm>
            <a:prstGeom prst="diamond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993" t="-16740" r="605" b="-1915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Ромб 4"/>
            <p:cNvSpPr/>
            <p:nvPr/>
          </p:nvSpPr>
          <p:spPr>
            <a:xfrm>
              <a:off x="-188602" y="1634504"/>
              <a:ext cx="3276695" cy="3146036"/>
            </a:xfrm>
            <a:prstGeom prst="diamond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427" t="-23561" r="-10443" b="-2357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Ромб 5"/>
            <p:cNvSpPr/>
            <p:nvPr/>
          </p:nvSpPr>
          <p:spPr>
            <a:xfrm>
              <a:off x="1605897" y="3328886"/>
              <a:ext cx="3250671" cy="3118518"/>
            </a:xfrm>
            <a:prstGeom prst="diamond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5189" t="-2924" r="-6903" b="-99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Ромб 6"/>
            <p:cNvSpPr/>
            <p:nvPr/>
          </p:nvSpPr>
          <p:spPr>
            <a:xfrm>
              <a:off x="1572566" y="-55687"/>
              <a:ext cx="3366197" cy="3185328"/>
            </a:xfrm>
            <a:prstGeom prst="diamond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Равнобедренный треугольник 11"/>
          <p:cNvSpPr/>
          <p:nvPr/>
        </p:nvSpPr>
        <p:spPr>
          <a:xfrm rot="5400000">
            <a:off x="-403888" y="-324609"/>
            <a:ext cx="2371504" cy="2666304"/>
          </a:xfrm>
          <a:prstGeom prst="triangle">
            <a:avLst>
              <a:gd name="adj" fmla="val 0"/>
            </a:avLst>
          </a:prstGeom>
          <a:solidFill>
            <a:srgbClr val="2F5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21227718">
            <a:off x="-123621" y="4094874"/>
            <a:ext cx="2755886" cy="3039070"/>
          </a:xfrm>
          <a:prstGeom prst="triangle">
            <a:avLst>
              <a:gd name="adj" fmla="val 0"/>
            </a:avLst>
          </a:prstGeom>
          <a:solidFill>
            <a:srgbClr val="36C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7238524" y="435460"/>
            <a:ext cx="4415109" cy="2339102"/>
            <a:chOff x="6888004" y="652630"/>
            <a:chExt cx="4415109" cy="233910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6888004" y="1360516"/>
              <a:ext cx="4081409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2000" dirty="0">
                  <a:solidFill>
                    <a:srgbClr val="0A0A6C"/>
                  </a:solidFill>
                  <a:latin typeface="Arial Black" panose="020B0A04020102020204" pitchFamily="34" charset="0"/>
                </a:rPr>
                <a:t>В</a:t>
              </a:r>
              <a:r>
                <a:rPr lang="ru-RU" sz="2000" dirty="0" smtClean="0">
                  <a:solidFill>
                    <a:srgbClr val="0A0A6C"/>
                  </a:solidFill>
                  <a:latin typeface="Arial Black" panose="020B0A04020102020204" pitchFamily="34" charset="0"/>
                </a:rPr>
                <a:t>овлечение </a:t>
              </a:r>
              <a:r>
                <a:rPr lang="ru-RU" sz="2000" dirty="0">
                  <a:solidFill>
                    <a:srgbClr val="0A0A6C"/>
                  </a:solidFill>
                  <a:latin typeface="Arial Black" panose="020B0A04020102020204" pitchFamily="34" charset="0"/>
                </a:rPr>
                <a:t>молодежи в </a:t>
              </a:r>
              <a:r>
                <a:rPr lang="ru-RU" sz="2000" dirty="0" smtClean="0">
                  <a:solidFill>
                    <a:srgbClr val="0A0A6C"/>
                  </a:solidFill>
                  <a:latin typeface="Arial Black" panose="020B0A04020102020204" pitchFamily="34" charset="0"/>
                </a:rPr>
                <a:t>корпоративную жизнь Общества через участие в мероприятиях от Совета молодёжи</a:t>
              </a:r>
              <a:endParaRPr lang="ru-RU" sz="2000" dirty="0">
                <a:solidFill>
                  <a:srgbClr val="0A0A6C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8656235" y="652630"/>
              <a:ext cx="264687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ru-RU" sz="4000" dirty="0">
                  <a:solidFill>
                    <a:srgbClr val="0A0A6C"/>
                  </a:solidFill>
                  <a:latin typeface="Arial Black" panose="020B0A04020102020204" pitchFamily="34" charset="0"/>
                </a:rPr>
                <a:t>3 </a:t>
              </a:r>
              <a:r>
                <a:rPr lang="ru-RU" sz="4000" dirty="0" smtClean="0">
                  <a:solidFill>
                    <a:srgbClr val="0A0A6C"/>
                  </a:solidFill>
                  <a:latin typeface="Arial Black" panose="020B0A04020102020204" pitchFamily="34" charset="0"/>
                </a:rPr>
                <a:t>ЭТАП  </a:t>
              </a:r>
              <a:endParaRPr lang="ru-RU" sz="4000" dirty="0">
                <a:solidFill>
                  <a:srgbClr val="0A0A6C"/>
                </a:solidFill>
                <a:latin typeface="Arial Black" panose="020B0A04020102020204" pitchFamily="34" charset="0"/>
              </a:endParaRPr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>
              <a:off x="7311337" y="1340043"/>
              <a:ext cx="3536462" cy="0"/>
            </a:xfrm>
            <a:prstGeom prst="line">
              <a:avLst/>
            </a:prstGeom>
            <a:ln w="15875">
              <a:solidFill>
                <a:srgbClr val="0A0A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>
            <a:off x="3379910" y="3250429"/>
            <a:ext cx="9034825" cy="6210366"/>
            <a:chOff x="-232790" y="-58442"/>
            <a:chExt cx="6983871" cy="4945923"/>
          </a:xfrm>
        </p:grpSpPr>
        <p:sp>
          <p:nvSpPr>
            <p:cNvPr id="20" name="Ромб 19"/>
            <p:cNvSpPr/>
            <p:nvPr/>
          </p:nvSpPr>
          <p:spPr>
            <a:xfrm>
              <a:off x="-232790" y="1608422"/>
              <a:ext cx="3373161" cy="3209813"/>
            </a:xfrm>
            <a:prstGeom prst="diamond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Ромб 20"/>
            <p:cNvSpPr/>
            <p:nvPr/>
          </p:nvSpPr>
          <p:spPr>
            <a:xfrm>
              <a:off x="1602016" y="-58442"/>
              <a:ext cx="3375449" cy="3145477"/>
            </a:xfrm>
            <a:prstGeom prst="diamond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259" t="-14279" r="-2094" b="-839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Ромб 21"/>
            <p:cNvSpPr/>
            <p:nvPr/>
          </p:nvSpPr>
          <p:spPr>
            <a:xfrm>
              <a:off x="3384884" y="1702153"/>
              <a:ext cx="3366197" cy="3185328"/>
            </a:xfrm>
            <a:prstGeom prst="diamond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413" t="1529" r="-4723" b="143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603277506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2D3FA"/>
            </a:gs>
            <a:gs pos="18000">
              <a:srgbClr val="A6BFF8"/>
            </a:gs>
            <a:gs pos="44000">
              <a:srgbClr val="C2D3FA"/>
            </a:gs>
            <a:gs pos="100000">
              <a:srgbClr val="ABFFFD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 flipH="1">
            <a:off x="-592169" y="-339493"/>
            <a:ext cx="12784169" cy="7685426"/>
            <a:chOff x="-114063" y="-368068"/>
            <a:chExt cx="12784169" cy="7685426"/>
          </a:xfrm>
          <a:effectLst/>
        </p:grpSpPr>
        <p:sp>
          <p:nvSpPr>
            <p:cNvPr id="13" name="Полилиния 12"/>
            <p:cNvSpPr/>
            <p:nvPr/>
          </p:nvSpPr>
          <p:spPr>
            <a:xfrm>
              <a:off x="-114063" y="378284"/>
              <a:ext cx="7408242" cy="6781509"/>
            </a:xfrm>
            <a:custGeom>
              <a:avLst/>
              <a:gdLst>
                <a:gd name="connsiteX0" fmla="*/ 0 w 7135318"/>
                <a:gd name="connsiteY0" fmla="*/ 390013 h 6491010"/>
                <a:gd name="connsiteX1" fmla="*/ 2668249 w 7135318"/>
                <a:gd name="connsiteY1" fmla="*/ 330052 h 6491010"/>
                <a:gd name="connsiteX2" fmla="*/ 4002373 w 7135318"/>
                <a:gd name="connsiteY2" fmla="*/ 3957672 h 6491010"/>
                <a:gd name="connsiteX3" fmla="*/ 7135318 w 7135318"/>
                <a:gd name="connsiteY3" fmla="*/ 6491010 h 6491010"/>
                <a:gd name="connsiteX4" fmla="*/ 7135318 w 7135318"/>
                <a:gd name="connsiteY4" fmla="*/ 6491010 h 6491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35318" h="6491010">
                  <a:moveTo>
                    <a:pt x="0" y="390013"/>
                  </a:moveTo>
                  <a:cubicBezTo>
                    <a:pt x="1000593" y="62727"/>
                    <a:pt x="2001187" y="-264558"/>
                    <a:pt x="2668249" y="330052"/>
                  </a:cubicBezTo>
                  <a:cubicBezTo>
                    <a:pt x="3335311" y="924662"/>
                    <a:pt x="3257862" y="2930846"/>
                    <a:pt x="4002373" y="3957672"/>
                  </a:cubicBezTo>
                  <a:cubicBezTo>
                    <a:pt x="4746884" y="4984498"/>
                    <a:pt x="7135318" y="6491010"/>
                    <a:pt x="7135318" y="6491010"/>
                  </a:cubicBezTo>
                  <a:lnTo>
                    <a:pt x="7135318" y="6491010"/>
                  </a:lnTo>
                </a:path>
              </a:pathLst>
            </a:custGeom>
            <a:noFill/>
            <a:ln w="571500">
              <a:solidFill>
                <a:srgbClr val="C2D3FA">
                  <a:alpha val="36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5938942" y="-368068"/>
              <a:ext cx="6731164" cy="6117431"/>
            </a:xfrm>
            <a:custGeom>
              <a:avLst/>
              <a:gdLst>
                <a:gd name="connsiteX0" fmla="*/ 164991 w 6142231"/>
                <a:gd name="connsiteY0" fmla="*/ 0 h 5727239"/>
                <a:gd name="connsiteX1" fmla="*/ 186012 w 6142231"/>
                <a:gd name="connsiteY1" fmla="*/ 1439917 h 5727239"/>
                <a:gd name="connsiteX2" fmla="*/ 2046343 w 6142231"/>
                <a:gd name="connsiteY2" fmla="*/ 1502979 h 5727239"/>
                <a:gd name="connsiteX3" fmla="*/ 2676964 w 6142231"/>
                <a:gd name="connsiteY3" fmla="*/ 4088524 h 5727239"/>
                <a:gd name="connsiteX4" fmla="*/ 5094343 w 6142231"/>
                <a:gd name="connsiteY4" fmla="*/ 3899338 h 5727239"/>
                <a:gd name="connsiteX5" fmla="*/ 6040274 w 6142231"/>
                <a:gd name="connsiteY5" fmla="*/ 5707117 h 5727239"/>
                <a:gd name="connsiteX6" fmla="*/ 6071805 w 6142231"/>
                <a:gd name="connsiteY6" fmla="*/ 4708634 h 572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42231" h="5727239">
                  <a:moveTo>
                    <a:pt x="164991" y="0"/>
                  </a:moveTo>
                  <a:cubicBezTo>
                    <a:pt x="18722" y="594710"/>
                    <a:pt x="-127547" y="1189421"/>
                    <a:pt x="186012" y="1439917"/>
                  </a:cubicBezTo>
                  <a:cubicBezTo>
                    <a:pt x="499571" y="1690413"/>
                    <a:pt x="1631184" y="1061545"/>
                    <a:pt x="2046343" y="1502979"/>
                  </a:cubicBezTo>
                  <a:cubicBezTo>
                    <a:pt x="2461502" y="1944413"/>
                    <a:pt x="2168964" y="3689131"/>
                    <a:pt x="2676964" y="4088524"/>
                  </a:cubicBezTo>
                  <a:cubicBezTo>
                    <a:pt x="3184964" y="4487917"/>
                    <a:pt x="4533791" y="3629573"/>
                    <a:pt x="5094343" y="3899338"/>
                  </a:cubicBezTo>
                  <a:cubicBezTo>
                    <a:pt x="5654895" y="4169104"/>
                    <a:pt x="5877364" y="5572234"/>
                    <a:pt x="6040274" y="5707117"/>
                  </a:cubicBezTo>
                  <a:cubicBezTo>
                    <a:pt x="6203184" y="5842000"/>
                    <a:pt x="6137494" y="5275317"/>
                    <a:pt x="6071805" y="4708634"/>
                  </a:cubicBezTo>
                </a:path>
              </a:pathLst>
            </a:custGeom>
            <a:noFill/>
            <a:ln w="444500">
              <a:solidFill>
                <a:srgbClr val="C2D3FA">
                  <a:alpha val="36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0" y="1194803"/>
              <a:ext cx="5657729" cy="6122555"/>
            </a:xfrm>
            <a:custGeom>
              <a:avLst/>
              <a:gdLst>
                <a:gd name="connsiteX0" fmla="*/ 0 w 5841117"/>
                <a:gd name="connsiteY0" fmla="*/ 608117 h 6122555"/>
                <a:gd name="connsiteX1" fmla="*/ 2228193 w 5841117"/>
                <a:gd name="connsiteY1" fmla="*/ 250766 h 6122555"/>
                <a:gd name="connsiteX2" fmla="*/ 3153104 w 5841117"/>
                <a:gd name="connsiteY2" fmla="*/ 3887345 h 6122555"/>
                <a:gd name="connsiteX3" fmla="*/ 5602014 w 5841117"/>
                <a:gd name="connsiteY3" fmla="*/ 5926352 h 6122555"/>
                <a:gd name="connsiteX4" fmla="*/ 5612524 w 5841117"/>
                <a:gd name="connsiteY4" fmla="*/ 5926352 h 612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1117" h="6122555">
                  <a:moveTo>
                    <a:pt x="0" y="608117"/>
                  </a:moveTo>
                  <a:cubicBezTo>
                    <a:pt x="851338" y="156172"/>
                    <a:pt x="1702676" y="-295772"/>
                    <a:pt x="2228193" y="250766"/>
                  </a:cubicBezTo>
                  <a:cubicBezTo>
                    <a:pt x="2753710" y="797304"/>
                    <a:pt x="2590801" y="2941414"/>
                    <a:pt x="3153104" y="3887345"/>
                  </a:cubicBezTo>
                  <a:cubicBezTo>
                    <a:pt x="3715407" y="4833276"/>
                    <a:pt x="5192111" y="5586518"/>
                    <a:pt x="5602014" y="5926352"/>
                  </a:cubicBezTo>
                  <a:cubicBezTo>
                    <a:pt x="6011917" y="6266186"/>
                    <a:pt x="5812220" y="6096269"/>
                    <a:pt x="5612524" y="5926352"/>
                  </a:cubicBezTo>
                </a:path>
              </a:pathLst>
            </a:custGeom>
            <a:noFill/>
            <a:ln w="63500">
              <a:solidFill>
                <a:srgbClr val="C2D3FA">
                  <a:alpha val="36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6" name="Скругленная соединительная линия 15"/>
            <p:cNvCxnSpPr/>
            <p:nvPr/>
          </p:nvCxnSpPr>
          <p:spPr>
            <a:xfrm>
              <a:off x="8965324" y="-21021"/>
              <a:ext cx="3226676" cy="2396803"/>
            </a:xfrm>
            <a:prstGeom prst="curvedConnector3">
              <a:avLst>
                <a:gd name="adj1" fmla="val 50000"/>
              </a:avLst>
            </a:prstGeom>
            <a:ln w="76200">
              <a:solidFill>
                <a:srgbClr val="C2D3FA">
                  <a:alpha val="36000"/>
                </a:srgb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Полилиния 16"/>
            <p:cNvSpPr/>
            <p:nvPr/>
          </p:nvSpPr>
          <p:spPr>
            <a:xfrm>
              <a:off x="-54202" y="3938694"/>
              <a:ext cx="2450561" cy="3040175"/>
            </a:xfrm>
            <a:custGeom>
              <a:avLst/>
              <a:gdLst>
                <a:gd name="connsiteX0" fmla="*/ 1781402 w 2202567"/>
                <a:gd name="connsiteY0" fmla="*/ 2902373 h 2902373"/>
                <a:gd name="connsiteX1" fmla="*/ 2187802 w 2202567"/>
                <a:gd name="connsiteY1" fmla="*/ 2182706 h 2902373"/>
                <a:gd name="connsiteX2" fmla="*/ 1315735 w 2202567"/>
                <a:gd name="connsiteY2" fmla="*/ 2013373 h 2902373"/>
                <a:gd name="connsiteX3" fmla="*/ 672269 w 2202567"/>
                <a:gd name="connsiteY3" fmla="*/ 904239 h 2902373"/>
                <a:gd name="connsiteX4" fmla="*/ 54202 w 2202567"/>
                <a:gd name="connsiteY4" fmla="*/ 74506 h 2902373"/>
                <a:gd name="connsiteX5" fmla="*/ 71135 w 2202567"/>
                <a:gd name="connsiteY5" fmla="*/ 91439 h 290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02567" h="2902373">
                  <a:moveTo>
                    <a:pt x="1781402" y="2902373"/>
                  </a:moveTo>
                  <a:cubicBezTo>
                    <a:pt x="2023407" y="2616623"/>
                    <a:pt x="2265413" y="2330873"/>
                    <a:pt x="2187802" y="2182706"/>
                  </a:cubicBezTo>
                  <a:cubicBezTo>
                    <a:pt x="2110191" y="2034539"/>
                    <a:pt x="1568324" y="2226451"/>
                    <a:pt x="1315735" y="2013373"/>
                  </a:cubicBezTo>
                  <a:cubicBezTo>
                    <a:pt x="1063146" y="1800295"/>
                    <a:pt x="882524" y="1227383"/>
                    <a:pt x="672269" y="904239"/>
                  </a:cubicBezTo>
                  <a:cubicBezTo>
                    <a:pt x="462013" y="581094"/>
                    <a:pt x="154391" y="209973"/>
                    <a:pt x="54202" y="74506"/>
                  </a:cubicBezTo>
                  <a:cubicBezTo>
                    <a:pt x="-45987" y="-60961"/>
                    <a:pt x="12574" y="15239"/>
                    <a:pt x="71135" y="91439"/>
                  </a:cubicBezTo>
                </a:path>
              </a:pathLst>
            </a:custGeom>
            <a:noFill/>
            <a:ln w="120650">
              <a:solidFill>
                <a:srgbClr val="C2D3FA">
                  <a:alpha val="36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-10510" y="2690648"/>
              <a:ext cx="2920134" cy="4162097"/>
            </a:xfrm>
            <a:custGeom>
              <a:avLst/>
              <a:gdLst>
                <a:gd name="connsiteX0" fmla="*/ 2627586 w 2920134"/>
                <a:gd name="connsiteY0" fmla="*/ 4162097 h 4162097"/>
                <a:gd name="connsiteX1" fmla="*/ 2869324 w 2920134"/>
                <a:gd name="connsiteY1" fmla="*/ 3205655 h 4162097"/>
                <a:gd name="connsiteX2" fmla="*/ 1755227 w 2920134"/>
                <a:gd name="connsiteY2" fmla="*/ 2932386 h 4162097"/>
                <a:gd name="connsiteX3" fmla="*/ 0 w 2920134"/>
                <a:gd name="connsiteY3" fmla="*/ 0 h 416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0134" h="4162097">
                  <a:moveTo>
                    <a:pt x="2627586" y="4162097"/>
                  </a:moveTo>
                  <a:cubicBezTo>
                    <a:pt x="2821151" y="3786352"/>
                    <a:pt x="3014717" y="3410607"/>
                    <a:pt x="2869324" y="3205655"/>
                  </a:cubicBezTo>
                  <a:cubicBezTo>
                    <a:pt x="2723931" y="3000703"/>
                    <a:pt x="2233448" y="3466662"/>
                    <a:pt x="1755227" y="2932386"/>
                  </a:cubicBezTo>
                  <a:cubicBezTo>
                    <a:pt x="1277006" y="2398110"/>
                    <a:pt x="638503" y="1199055"/>
                    <a:pt x="0" y="0"/>
                  </a:cubicBezTo>
                </a:path>
              </a:pathLst>
            </a:custGeom>
            <a:noFill/>
            <a:ln w="31750">
              <a:solidFill>
                <a:srgbClr val="C2D3FA">
                  <a:alpha val="36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9932276" y="-21021"/>
              <a:ext cx="2259724" cy="1818290"/>
            </a:xfrm>
            <a:custGeom>
              <a:avLst/>
              <a:gdLst>
                <a:gd name="connsiteX0" fmla="*/ 0 w 2259724"/>
                <a:gd name="connsiteY0" fmla="*/ 0 h 1818290"/>
                <a:gd name="connsiteX1" fmla="*/ 1219200 w 2259724"/>
                <a:gd name="connsiteY1" fmla="*/ 777766 h 1818290"/>
                <a:gd name="connsiteX2" fmla="*/ 1397876 w 2259724"/>
                <a:gd name="connsiteY2" fmla="*/ 1597573 h 1818290"/>
                <a:gd name="connsiteX3" fmla="*/ 2259724 w 2259724"/>
                <a:gd name="connsiteY3" fmla="*/ 1818290 h 1818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9724" h="1818290">
                  <a:moveTo>
                    <a:pt x="0" y="0"/>
                  </a:moveTo>
                  <a:cubicBezTo>
                    <a:pt x="493110" y="255752"/>
                    <a:pt x="986221" y="511504"/>
                    <a:pt x="1219200" y="777766"/>
                  </a:cubicBezTo>
                  <a:cubicBezTo>
                    <a:pt x="1452179" y="1044028"/>
                    <a:pt x="1224455" y="1424152"/>
                    <a:pt x="1397876" y="1597573"/>
                  </a:cubicBezTo>
                  <a:cubicBezTo>
                    <a:pt x="1571297" y="1770994"/>
                    <a:pt x="1915510" y="1794642"/>
                    <a:pt x="2259724" y="1818290"/>
                  </a:cubicBezTo>
                </a:path>
              </a:pathLst>
            </a:custGeom>
            <a:noFill/>
            <a:ln w="44450">
              <a:solidFill>
                <a:srgbClr val="C2D3FA">
                  <a:alpha val="36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6942860"/>
              </p:ext>
            </p:extLst>
          </p:nvPr>
        </p:nvGraphicFramePr>
        <p:xfrm>
          <a:off x="4082989" y="1042454"/>
          <a:ext cx="7786674" cy="5293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38258" y="88347"/>
            <a:ext cx="11401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МЕРОПРИЯТИЯ, ПРОВЕДЕННЫЕ СОВЕТОМ МОЛОДЕЖИ В 2024-2025 ГГ.</a:t>
            </a:r>
            <a:endParaRPr lang="ru-RU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6527" y="1906637"/>
            <a:ext cx="35864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A0A6C"/>
                </a:solidFill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  <a:t>Совет молодежи Общества был сформирован в конце 2023 года. Всего с момента существования Совет молодежи организовал и поучаствовал в 62 мероприятиях. </a:t>
            </a:r>
            <a:endParaRPr lang="ru-RU" sz="2400" b="1" dirty="0">
              <a:solidFill>
                <a:srgbClr val="0A0A6C"/>
              </a:solidFill>
              <a:latin typeface="Artifakt Element Medium" panose="020B0603050000020004" pitchFamily="34" charset="-52"/>
              <a:ea typeface="Artifakt Element Medium" panose="020B06030500000200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27622035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507848836"/>
              </p:ext>
            </p:extLst>
          </p:nvPr>
        </p:nvGraphicFramePr>
        <p:xfrm>
          <a:off x="0" y="0"/>
          <a:ext cx="12252960" cy="6774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39357581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2B5EC"/>
            </a:gs>
            <a:gs pos="56000">
              <a:srgbClr val="8EB9F2"/>
            </a:gs>
            <a:gs pos="100000">
              <a:srgbClr val="37F9F9"/>
            </a:gs>
            <a:gs pos="92000">
              <a:srgbClr val="79DCFF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H="1">
            <a:off x="-592169" y="-534227"/>
            <a:ext cx="12784169" cy="7685426"/>
            <a:chOff x="-114063" y="-368068"/>
            <a:chExt cx="12784169" cy="7685426"/>
          </a:xfrm>
          <a:effectLst/>
        </p:grpSpPr>
        <p:sp>
          <p:nvSpPr>
            <p:cNvPr id="9" name="Полилиния 8"/>
            <p:cNvSpPr/>
            <p:nvPr/>
          </p:nvSpPr>
          <p:spPr>
            <a:xfrm>
              <a:off x="-114063" y="378284"/>
              <a:ext cx="7408242" cy="6781509"/>
            </a:xfrm>
            <a:custGeom>
              <a:avLst/>
              <a:gdLst>
                <a:gd name="connsiteX0" fmla="*/ 0 w 7135318"/>
                <a:gd name="connsiteY0" fmla="*/ 390013 h 6491010"/>
                <a:gd name="connsiteX1" fmla="*/ 2668249 w 7135318"/>
                <a:gd name="connsiteY1" fmla="*/ 330052 h 6491010"/>
                <a:gd name="connsiteX2" fmla="*/ 4002373 w 7135318"/>
                <a:gd name="connsiteY2" fmla="*/ 3957672 h 6491010"/>
                <a:gd name="connsiteX3" fmla="*/ 7135318 w 7135318"/>
                <a:gd name="connsiteY3" fmla="*/ 6491010 h 6491010"/>
                <a:gd name="connsiteX4" fmla="*/ 7135318 w 7135318"/>
                <a:gd name="connsiteY4" fmla="*/ 6491010 h 6491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35318" h="6491010">
                  <a:moveTo>
                    <a:pt x="0" y="390013"/>
                  </a:moveTo>
                  <a:cubicBezTo>
                    <a:pt x="1000593" y="62727"/>
                    <a:pt x="2001187" y="-264558"/>
                    <a:pt x="2668249" y="330052"/>
                  </a:cubicBezTo>
                  <a:cubicBezTo>
                    <a:pt x="3335311" y="924662"/>
                    <a:pt x="3257862" y="2930846"/>
                    <a:pt x="4002373" y="3957672"/>
                  </a:cubicBezTo>
                  <a:cubicBezTo>
                    <a:pt x="4746884" y="4984498"/>
                    <a:pt x="7135318" y="6491010"/>
                    <a:pt x="7135318" y="6491010"/>
                  </a:cubicBezTo>
                  <a:lnTo>
                    <a:pt x="7135318" y="6491010"/>
                  </a:lnTo>
                </a:path>
              </a:pathLst>
            </a:custGeom>
            <a:noFill/>
            <a:ln w="571500">
              <a:solidFill>
                <a:srgbClr val="C2D3FA">
                  <a:alpha val="36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5938942" y="-368068"/>
              <a:ext cx="6731164" cy="6117431"/>
            </a:xfrm>
            <a:custGeom>
              <a:avLst/>
              <a:gdLst>
                <a:gd name="connsiteX0" fmla="*/ 164991 w 6142231"/>
                <a:gd name="connsiteY0" fmla="*/ 0 h 5727239"/>
                <a:gd name="connsiteX1" fmla="*/ 186012 w 6142231"/>
                <a:gd name="connsiteY1" fmla="*/ 1439917 h 5727239"/>
                <a:gd name="connsiteX2" fmla="*/ 2046343 w 6142231"/>
                <a:gd name="connsiteY2" fmla="*/ 1502979 h 5727239"/>
                <a:gd name="connsiteX3" fmla="*/ 2676964 w 6142231"/>
                <a:gd name="connsiteY3" fmla="*/ 4088524 h 5727239"/>
                <a:gd name="connsiteX4" fmla="*/ 5094343 w 6142231"/>
                <a:gd name="connsiteY4" fmla="*/ 3899338 h 5727239"/>
                <a:gd name="connsiteX5" fmla="*/ 6040274 w 6142231"/>
                <a:gd name="connsiteY5" fmla="*/ 5707117 h 5727239"/>
                <a:gd name="connsiteX6" fmla="*/ 6071805 w 6142231"/>
                <a:gd name="connsiteY6" fmla="*/ 4708634 h 572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42231" h="5727239">
                  <a:moveTo>
                    <a:pt x="164991" y="0"/>
                  </a:moveTo>
                  <a:cubicBezTo>
                    <a:pt x="18722" y="594710"/>
                    <a:pt x="-127547" y="1189421"/>
                    <a:pt x="186012" y="1439917"/>
                  </a:cubicBezTo>
                  <a:cubicBezTo>
                    <a:pt x="499571" y="1690413"/>
                    <a:pt x="1631184" y="1061545"/>
                    <a:pt x="2046343" y="1502979"/>
                  </a:cubicBezTo>
                  <a:cubicBezTo>
                    <a:pt x="2461502" y="1944413"/>
                    <a:pt x="2168964" y="3689131"/>
                    <a:pt x="2676964" y="4088524"/>
                  </a:cubicBezTo>
                  <a:cubicBezTo>
                    <a:pt x="3184964" y="4487917"/>
                    <a:pt x="4533791" y="3629573"/>
                    <a:pt x="5094343" y="3899338"/>
                  </a:cubicBezTo>
                  <a:cubicBezTo>
                    <a:pt x="5654895" y="4169104"/>
                    <a:pt x="5877364" y="5572234"/>
                    <a:pt x="6040274" y="5707117"/>
                  </a:cubicBezTo>
                  <a:cubicBezTo>
                    <a:pt x="6203184" y="5842000"/>
                    <a:pt x="6137494" y="5275317"/>
                    <a:pt x="6071805" y="4708634"/>
                  </a:cubicBezTo>
                </a:path>
              </a:pathLst>
            </a:custGeom>
            <a:noFill/>
            <a:ln w="444500">
              <a:solidFill>
                <a:srgbClr val="C2D3FA">
                  <a:alpha val="36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0" y="1194803"/>
              <a:ext cx="5657729" cy="6122555"/>
            </a:xfrm>
            <a:custGeom>
              <a:avLst/>
              <a:gdLst>
                <a:gd name="connsiteX0" fmla="*/ 0 w 5841117"/>
                <a:gd name="connsiteY0" fmla="*/ 608117 h 6122555"/>
                <a:gd name="connsiteX1" fmla="*/ 2228193 w 5841117"/>
                <a:gd name="connsiteY1" fmla="*/ 250766 h 6122555"/>
                <a:gd name="connsiteX2" fmla="*/ 3153104 w 5841117"/>
                <a:gd name="connsiteY2" fmla="*/ 3887345 h 6122555"/>
                <a:gd name="connsiteX3" fmla="*/ 5602014 w 5841117"/>
                <a:gd name="connsiteY3" fmla="*/ 5926352 h 6122555"/>
                <a:gd name="connsiteX4" fmla="*/ 5612524 w 5841117"/>
                <a:gd name="connsiteY4" fmla="*/ 5926352 h 612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1117" h="6122555">
                  <a:moveTo>
                    <a:pt x="0" y="608117"/>
                  </a:moveTo>
                  <a:cubicBezTo>
                    <a:pt x="851338" y="156172"/>
                    <a:pt x="1702676" y="-295772"/>
                    <a:pt x="2228193" y="250766"/>
                  </a:cubicBezTo>
                  <a:cubicBezTo>
                    <a:pt x="2753710" y="797304"/>
                    <a:pt x="2590801" y="2941414"/>
                    <a:pt x="3153104" y="3887345"/>
                  </a:cubicBezTo>
                  <a:cubicBezTo>
                    <a:pt x="3715407" y="4833276"/>
                    <a:pt x="5192111" y="5586518"/>
                    <a:pt x="5602014" y="5926352"/>
                  </a:cubicBezTo>
                  <a:cubicBezTo>
                    <a:pt x="6011917" y="6266186"/>
                    <a:pt x="5812220" y="6096269"/>
                    <a:pt x="5612524" y="5926352"/>
                  </a:cubicBezTo>
                </a:path>
              </a:pathLst>
            </a:custGeom>
            <a:noFill/>
            <a:ln w="63500">
              <a:solidFill>
                <a:srgbClr val="C2D3FA">
                  <a:alpha val="36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2" name="Скругленная соединительная линия 11"/>
            <p:cNvCxnSpPr/>
            <p:nvPr/>
          </p:nvCxnSpPr>
          <p:spPr>
            <a:xfrm>
              <a:off x="8965324" y="-21021"/>
              <a:ext cx="3226676" cy="2396803"/>
            </a:xfrm>
            <a:prstGeom prst="curvedConnector3">
              <a:avLst>
                <a:gd name="adj1" fmla="val 50000"/>
              </a:avLst>
            </a:prstGeom>
            <a:ln w="76200">
              <a:solidFill>
                <a:srgbClr val="C2D3FA">
                  <a:alpha val="36000"/>
                </a:srgb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Полилиния 12"/>
            <p:cNvSpPr/>
            <p:nvPr/>
          </p:nvSpPr>
          <p:spPr>
            <a:xfrm>
              <a:off x="-54202" y="3938694"/>
              <a:ext cx="2450561" cy="3040175"/>
            </a:xfrm>
            <a:custGeom>
              <a:avLst/>
              <a:gdLst>
                <a:gd name="connsiteX0" fmla="*/ 1781402 w 2202567"/>
                <a:gd name="connsiteY0" fmla="*/ 2902373 h 2902373"/>
                <a:gd name="connsiteX1" fmla="*/ 2187802 w 2202567"/>
                <a:gd name="connsiteY1" fmla="*/ 2182706 h 2902373"/>
                <a:gd name="connsiteX2" fmla="*/ 1315735 w 2202567"/>
                <a:gd name="connsiteY2" fmla="*/ 2013373 h 2902373"/>
                <a:gd name="connsiteX3" fmla="*/ 672269 w 2202567"/>
                <a:gd name="connsiteY3" fmla="*/ 904239 h 2902373"/>
                <a:gd name="connsiteX4" fmla="*/ 54202 w 2202567"/>
                <a:gd name="connsiteY4" fmla="*/ 74506 h 2902373"/>
                <a:gd name="connsiteX5" fmla="*/ 71135 w 2202567"/>
                <a:gd name="connsiteY5" fmla="*/ 91439 h 290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02567" h="2902373">
                  <a:moveTo>
                    <a:pt x="1781402" y="2902373"/>
                  </a:moveTo>
                  <a:cubicBezTo>
                    <a:pt x="2023407" y="2616623"/>
                    <a:pt x="2265413" y="2330873"/>
                    <a:pt x="2187802" y="2182706"/>
                  </a:cubicBezTo>
                  <a:cubicBezTo>
                    <a:pt x="2110191" y="2034539"/>
                    <a:pt x="1568324" y="2226451"/>
                    <a:pt x="1315735" y="2013373"/>
                  </a:cubicBezTo>
                  <a:cubicBezTo>
                    <a:pt x="1063146" y="1800295"/>
                    <a:pt x="882524" y="1227383"/>
                    <a:pt x="672269" y="904239"/>
                  </a:cubicBezTo>
                  <a:cubicBezTo>
                    <a:pt x="462013" y="581094"/>
                    <a:pt x="154391" y="209973"/>
                    <a:pt x="54202" y="74506"/>
                  </a:cubicBezTo>
                  <a:cubicBezTo>
                    <a:pt x="-45987" y="-60961"/>
                    <a:pt x="12574" y="15239"/>
                    <a:pt x="71135" y="91439"/>
                  </a:cubicBezTo>
                </a:path>
              </a:pathLst>
            </a:custGeom>
            <a:noFill/>
            <a:ln w="120650">
              <a:solidFill>
                <a:srgbClr val="C2D3FA">
                  <a:alpha val="36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-10510" y="2690648"/>
              <a:ext cx="2920134" cy="4162097"/>
            </a:xfrm>
            <a:custGeom>
              <a:avLst/>
              <a:gdLst>
                <a:gd name="connsiteX0" fmla="*/ 2627586 w 2920134"/>
                <a:gd name="connsiteY0" fmla="*/ 4162097 h 4162097"/>
                <a:gd name="connsiteX1" fmla="*/ 2869324 w 2920134"/>
                <a:gd name="connsiteY1" fmla="*/ 3205655 h 4162097"/>
                <a:gd name="connsiteX2" fmla="*/ 1755227 w 2920134"/>
                <a:gd name="connsiteY2" fmla="*/ 2932386 h 4162097"/>
                <a:gd name="connsiteX3" fmla="*/ 0 w 2920134"/>
                <a:gd name="connsiteY3" fmla="*/ 0 h 416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0134" h="4162097">
                  <a:moveTo>
                    <a:pt x="2627586" y="4162097"/>
                  </a:moveTo>
                  <a:cubicBezTo>
                    <a:pt x="2821151" y="3786352"/>
                    <a:pt x="3014717" y="3410607"/>
                    <a:pt x="2869324" y="3205655"/>
                  </a:cubicBezTo>
                  <a:cubicBezTo>
                    <a:pt x="2723931" y="3000703"/>
                    <a:pt x="2233448" y="3466662"/>
                    <a:pt x="1755227" y="2932386"/>
                  </a:cubicBezTo>
                  <a:cubicBezTo>
                    <a:pt x="1277006" y="2398110"/>
                    <a:pt x="638503" y="1199055"/>
                    <a:pt x="0" y="0"/>
                  </a:cubicBezTo>
                </a:path>
              </a:pathLst>
            </a:custGeom>
            <a:noFill/>
            <a:ln w="31750">
              <a:solidFill>
                <a:srgbClr val="C2D3FA">
                  <a:alpha val="36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9932276" y="-21021"/>
              <a:ext cx="2259724" cy="1818290"/>
            </a:xfrm>
            <a:custGeom>
              <a:avLst/>
              <a:gdLst>
                <a:gd name="connsiteX0" fmla="*/ 0 w 2259724"/>
                <a:gd name="connsiteY0" fmla="*/ 0 h 1818290"/>
                <a:gd name="connsiteX1" fmla="*/ 1219200 w 2259724"/>
                <a:gd name="connsiteY1" fmla="*/ 777766 h 1818290"/>
                <a:gd name="connsiteX2" fmla="*/ 1397876 w 2259724"/>
                <a:gd name="connsiteY2" fmla="*/ 1597573 h 1818290"/>
                <a:gd name="connsiteX3" fmla="*/ 2259724 w 2259724"/>
                <a:gd name="connsiteY3" fmla="*/ 1818290 h 1818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9724" h="1818290">
                  <a:moveTo>
                    <a:pt x="0" y="0"/>
                  </a:moveTo>
                  <a:cubicBezTo>
                    <a:pt x="493110" y="255752"/>
                    <a:pt x="986221" y="511504"/>
                    <a:pt x="1219200" y="777766"/>
                  </a:cubicBezTo>
                  <a:cubicBezTo>
                    <a:pt x="1452179" y="1044028"/>
                    <a:pt x="1224455" y="1424152"/>
                    <a:pt x="1397876" y="1597573"/>
                  </a:cubicBezTo>
                  <a:cubicBezTo>
                    <a:pt x="1571297" y="1770994"/>
                    <a:pt x="1915510" y="1794642"/>
                    <a:pt x="2259724" y="1818290"/>
                  </a:cubicBezTo>
                </a:path>
              </a:pathLst>
            </a:custGeom>
            <a:noFill/>
            <a:ln w="44450">
              <a:solidFill>
                <a:srgbClr val="C2D3FA">
                  <a:alpha val="36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856161" y="1471517"/>
            <a:ext cx="85442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Bahnschrift SemiCondensed" panose="020B0502040204020203" pitchFamily="34" charset="0"/>
                <a:ea typeface="Artifakt Element Black" panose="020B0A03050000020004" pitchFamily="34" charset="-52"/>
              </a:rPr>
              <a:t>Внедрение стратегии по работе с молодежью с 2023 года значительно улучшило подготовку и трудоустройство выпускников. Системное взаимодействие с </a:t>
            </a:r>
            <a:r>
              <a:rPr lang="ru-RU" sz="2400" dirty="0" smtClean="0">
                <a:solidFill>
                  <a:srgbClr val="002060"/>
                </a:solidFill>
                <a:latin typeface="Bahnschrift SemiCondensed" panose="020B0502040204020203" pitchFamily="34" charset="0"/>
                <a:ea typeface="Artifakt Element Black" panose="020B0A03050000020004" pitchFamily="34" charset="-52"/>
              </a:rPr>
              <a:t>ВУЗами</a:t>
            </a:r>
            <a:r>
              <a:rPr lang="ru-RU" sz="2400" dirty="0">
                <a:solidFill>
                  <a:srgbClr val="002060"/>
                </a:solidFill>
                <a:latin typeface="Bahnschrift SemiCondensed" panose="020B0502040204020203" pitchFamily="34" charset="0"/>
                <a:ea typeface="Artifakt Element Black" panose="020B0A03050000020004" pitchFamily="34" charset="-52"/>
              </a:rPr>
              <a:t>, подтвержденное соглашениями, расширило охват студентов через встречи и стажировки. Возросло количество трудоустроенных студентов и выпускников, демонстрируя эффективность программ. Активный Совет молодежи способствует их вовлеченности и развитию. Практика формирует благоприятную среду для роста и, обеспечивая компанию квалифицированными кадрами, создает позитивный имидж социально ответственного работодателя, привлекая больше талантов. Это создает устойчивый цикл развития для организации и молодежи.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10942" y="450353"/>
            <a:ext cx="8395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 Black" panose="020B0A04020102020204" pitchFamily="34" charset="0"/>
              </a:rPr>
              <a:t>РЕЗУЛЬТАТЫ ВНЕДРЕНИЯ ПРАКТИКИ</a:t>
            </a:r>
          </a:p>
        </p:txBody>
      </p:sp>
    </p:spTree>
    <p:extLst>
      <p:ext uri="{BB962C8B-B14F-4D97-AF65-F5344CB8AC3E}">
        <p14:creationId xmlns:p14="http://schemas.microsoft.com/office/powerpoint/2010/main" val="824000876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F57FF"/>
            </a:gs>
            <a:gs pos="50000">
              <a:srgbClr val="297AE7"/>
            </a:gs>
            <a:gs pos="100000">
              <a:srgbClr val="36C7CE"/>
            </a:gs>
            <a:gs pos="89000">
              <a:srgbClr val="00B0F0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1677" y="381819"/>
            <a:ext cx="5137265" cy="646331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ЦЕЛИ ПРАКТИКИ</a:t>
            </a:r>
            <a:endParaRPr lang="ru-RU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150189" y="1343281"/>
            <a:ext cx="4662954" cy="2215991"/>
            <a:chOff x="813412" y="1299845"/>
            <a:chExt cx="4796436" cy="221599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" name="TextBox 5"/>
            <p:cNvSpPr txBox="1"/>
            <p:nvPr/>
          </p:nvSpPr>
          <p:spPr>
            <a:xfrm>
              <a:off x="1877399" y="1368489"/>
              <a:ext cx="373244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  <a:latin typeface="Artifakt Element Medium" panose="020B0603050000020004" pitchFamily="34" charset="-52"/>
                  <a:ea typeface="Artifakt Element Medium" panose="020B0603050000020004" pitchFamily="34" charset="-52"/>
                </a:rPr>
                <a:t>Привлечение лучших и талантливых студентов из </a:t>
              </a:r>
              <a:r>
                <a:rPr lang="ru-RU" sz="1600" b="1" dirty="0" smtClean="0">
                  <a:solidFill>
                    <a:schemeClr val="bg1"/>
                  </a:solidFill>
                  <a:latin typeface="Artifakt Element Medium" panose="020B0603050000020004" pitchFamily="34" charset="-52"/>
                  <a:ea typeface="Artifakt Element Medium" panose="020B0603050000020004" pitchFamily="34" charset="-52"/>
                </a:rPr>
                <a:t>ВУЗов </a:t>
              </a:r>
              <a:r>
                <a:rPr lang="ru-RU" sz="1600" b="1" dirty="0">
                  <a:solidFill>
                    <a:schemeClr val="bg1"/>
                  </a:solidFill>
                  <a:latin typeface="Artifakt Element Medium" panose="020B0603050000020004" pitchFamily="34" charset="-52"/>
                  <a:ea typeface="Artifakt Element Medium" panose="020B0603050000020004" pitchFamily="34" charset="-52"/>
                </a:rPr>
                <a:t>для дальнейшего трудоустройства, формирование положительного имиджа компании как привлекательного работодателя.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13412" y="1299845"/>
              <a:ext cx="1181964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800" dirty="0" smtClean="0">
                  <a:solidFill>
                    <a:schemeClr val="bg1"/>
                  </a:solidFill>
                  <a:latin typeface="Artifakt Element Black" panose="020B0A03050000020004" pitchFamily="34" charset="-52"/>
                  <a:ea typeface="Artifakt Element Black" panose="020B0A03050000020004" pitchFamily="34" charset="-52"/>
                </a:rPr>
                <a:t>1</a:t>
              </a:r>
              <a:endParaRPr lang="ru-RU" sz="13800" dirty="0">
                <a:solidFill>
                  <a:schemeClr val="bg1"/>
                </a:solidFill>
                <a:latin typeface="Artifakt Element Black" panose="020B0A03050000020004" pitchFamily="34" charset="-52"/>
                <a:ea typeface="Artifakt Element Black" panose="020B0A03050000020004" pitchFamily="34" charset="-52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6674643" y="1267787"/>
            <a:ext cx="5036091" cy="2215991"/>
            <a:chOff x="6945791" y="1207177"/>
            <a:chExt cx="5036091" cy="221599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TextBox 6"/>
            <p:cNvSpPr txBox="1"/>
            <p:nvPr/>
          </p:nvSpPr>
          <p:spPr>
            <a:xfrm>
              <a:off x="8127755" y="1229989"/>
              <a:ext cx="385412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latin typeface="Artifakt Element Medium" panose="020B0603050000020004" pitchFamily="34" charset="-52"/>
                  <a:ea typeface="Artifakt Element Medium" panose="020B0603050000020004" pitchFamily="34" charset="-52"/>
                </a:rPr>
                <a:t>Сокращение периода адаптации новых сотрудников, ускорение выхода на необходимый уровень производительности и результативности в решении поставленных задач.</a:t>
              </a:r>
              <a:endParaRPr lang="ru-RU" sz="2000" dirty="0">
                <a:solidFill>
                  <a:schemeClr val="bg1"/>
                </a:solidFill>
                <a:latin typeface="Artifakt Element Medium" panose="020B0603050000020004" pitchFamily="34" charset="-52"/>
                <a:ea typeface="Artifakt Element Medium" panose="020B0603050000020004" pitchFamily="34" charset="-5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45791" y="1207177"/>
              <a:ext cx="1181964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800" dirty="0">
                  <a:solidFill>
                    <a:schemeClr val="bg1"/>
                  </a:solidFill>
                  <a:latin typeface="Artifakt Element Black" panose="020B0A03050000020004" pitchFamily="34" charset="-52"/>
                  <a:ea typeface="Artifakt Element Black" panose="020B0A03050000020004" pitchFamily="34" charset="-52"/>
                </a:rPr>
                <a:t>2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133743" y="3769039"/>
            <a:ext cx="4523986" cy="2215991"/>
            <a:chOff x="784609" y="3817271"/>
            <a:chExt cx="4523986" cy="221599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TextBox 7"/>
            <p:cNvSpPr txBox="1"/>
            <p:nvPr/>
          </p:nvSpPr>
          <p:spPr>
            <a:xfrm>
              <a:off x="1966572" y="4094270"/>
              <a:ext cx="334202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chemeClr val="bg1"/>
                  </a:solidFill>
                  <a:latin typeface="Artifakt Element Medium" panose="020B0603050000020004" pitchFamily="34" charset="-52"/>
                  <a:ea typeface="Artifakt Element Medium" panose="020B0603050000020004" pitchFamily="34" charset="-52"/>
                </a:rPr>
                <a:t>Освоение и соблюдение молодыми специалистами корпоративных ценностей, норм и правил, принятых в Обществе.</a:t>
              </a:r>
              <a:endParaRPr lang="ru-RU" dirty="0">
                <a:solidFill>
                  <a:schemeClr val="bg1"/>
                </a:solidFill>
                <a:latin typeface="Artifakt Element Medium" panose="020B0603050000020004" pitchFamily="34" charset="-52"/>
                <a:ea typeface="Artifakt Element Medium" panose="020B0603050000020004" pitchFamily="34" charset="-5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4609" y="3817271"/>
              <a:ext cx="1181964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800" dirty="0" smtClean="0">
                  <a:solidFill>
                    <a:schemeClr val="bg1"/>
                  </a:solidFill>
                  <a:latin typeface="Artifakt Element Black" panose="020B0A03050000020004" pitchFamily="34" charset="-52"/>
                  <a:ea typeface="Artifakt Element Black" panose="020B0A03050000020004" pitchFamily="34" charset="-52"/>
                </a:rPr>
                <a:t>3</a:t>
              </a:r>
              <a:endParaRPr lang="ru-RU" sz="13800" dirty="0">
                <a:solidFill>
                  <a:schemeClr val="bg1"/>
                </a:solidFill>
                <a:latin typeface="Artifakt Element Black" panose="020B0A03050000020004" pitchFamily="34" charset="-52"/>
                <a:ea typeface="Artifakt Element Black" panose="020B0A03050000020004" pitchFamily="34" charset="-52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797510" y="3769039"/>
            <a:ext cx="4441990" cy="2215991"/>
            <a:chOff x="6797510" y="3676707"/>
            <a:chExt cx="4441990" cy="221599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8053613" y="3953706"/>
              <a:ext cx="3185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Artifakt Element Medium" panose="020B0603050000020004" pitchFamily="34" charset="-52"/>
                  <a:ea typeface="Artifakt Element Medium" panose="020B0603050000020004" pitchFamily="34" charset="-52"/>
                </a:rPr>
                <a:t>Ориентация выпускников ВУЗов на долгосрочные трудовые отношения.</a:t>
              </a:r>
              <a:endParaRPr lang="ru-RU" sz="2000" b="1" dirty="0">
                <a:solidFill>
                  <a:schemeClr val="bg1"/>
                </a:solidFill>
                <a:latin typeface="Artifakt Element Medium" panose="020B0603050000020004" pitchFamily="34" charset="-52"/>
                <a:ea typeface="Artifakt Element Medium" panose="020B0603050000020004" pitchFamily="34" charset="-52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97510" y="3676707"/>
              <a:ext cx="1181964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800" dirty="0" smtClean="0">
                  <a:solidFill>
                    <a:schemeClr val="bg1"/>
                  </a:solidFill>
                  <a:latin typeface="Artifakt Element Black" panose="020B0A03050000020004" pitchFamily="34" charset="-52"/>
                  <a:ea typeface="Artifakt Element Black" panose="020B0A03050000020004" pitchFamily="34" charset="-52"/>
                </a:rPr>
                <a:t>4</a:t>
              </a:r>
              <a:endParaRPr lang="ru-RU" sz="13800" dirty="0">
                <a:solidFill>
                  <a:schemeClr val="bg1"/>
                </a:solidFill>
                <a:latin typeface="Artifakt Element Black" panose="020B0A03050000020004" pitchFamily="34" charset="-52"/>
                <a:ea typeface="Artifakt Element Black" panose="020B0A03050000020004" pitchFamily="34" charset="-52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-114063" y="-368068"/>
            <a:ext cx="12784169" cy="7685426"/>
            <a:chOff x="-114063" y="-368068"/>
            <a:chExt cx="12784169" cy="7685426"/>
          </a:xfrm>
        </p:grpSpPr>
        <p:sp>
          <p:nvSpPr>
            <p:cNvPr id="2" name="Полилиния 1"/>
            <p:cNvSpPr/>
            <p:nvPr/>
          </p:nvSpPr>
          <p:spPr>
            <a:xfrm>
              <a:off x="-114063" y="378284"/>
              <a:ext cx="7408242" cy="6781509"/>
            </a:xfrm>
            <a:custGeom>
              <a:avLst/>
              <a:gdLst>
                <a:gd name="connsiteX0" fmla="*/ 0 w 7135318"/>
                <a:gd name="connsiteY0" fmla="*/ 390013 h 6491010"/>
                <a:gd name="connsiteX1" fmla="*/ 2668249 w 7135318"/>
                <a:gd name="connsiteY1" fmla="*/ 330052 h 6491010"/>
                <a:gd name="connsiteX2" fmla="*/ 4002373 w 7135318"/>
                <a:gd name="connsiteY2" fmla="*/ 3957672 h 6491010"/>
                <a:gd name="connsiteX3" fmla="*/ 7135318 w 7135318"/>
                <a:gd name="connsiteY3" fmla="*/ 6491010 h 6491010"/>
                <a:gd name="connsiteX4" fmla="*/ 7135318 w 7135318"/>
                <a:gd name="connsiteY4" fmla="*/ 6491010 h 6491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35318" h="6491010">
                  <a:moveTo>
                    <a:pt x="0" y="390013"/>
                  </a:moveTo>
                  <a:cubicBezTo>
                    <a:pt x="1000593" y="62727"/>
                    <a:pt x="2001187" y="-264558"/>
                    <a:pt x="2668249" y="330052"/>
                  </a:cubicBezTo>
                  <a:cubicBezTo>
                    <a:pt x="3335311" y="924662"/>
                    <a:pt x="3257862" y="2930846"/>
                    <a:pt x="4002373" y="3957672"/>
                  </a:cubicBezTo>
                  <a:cubicBezTo>
                    <a:pt x="4746884" y="4984498"/>
                    <a:pt x="7135318" y="6491010"/>
                    <a:pt x="7135318" y="6491010"/>
                  </a:cubicBezTo>
                  <a:lnTo>
                    <a:pt x="7135318" y="6491010"/>
                  </a:lnTo>
                </a:path>
              </a:pathLst>
            </a:custGeom>
            <a:noFill/>
            <a:ln w="571500">
              <a:solidFill>
                <a:schemeClr val="accent1">
                  <a:lumMod val="20000"/>
                  <a:lumOff val="80000"/>
                  <a:alpha val="14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5938942" y="-368068"/>
              <a:ext cx="6731164" cy="6117431"/>
            </a:xfrm>
            <a:custGeom>
              <a:avLst/>
              <a:gdLst>
                <a:gd name="connsiteX0" fmla="*/ 164991 w 6142231"/>
                <a:gd name="connsiteY0" fmla="*/ 0 h 5727239"/>
                <a:gd name="connsiteX1" fmla="*/ 186012 w 6142231"/>
                <a:gd name="connsiteY1" fmla="*/ 1439917 h 5727239"/>
                <a:gd name="connsiteX2" fmla="*/ 2046343 w 6142231"/>
                <a:gd name="connsiteY2" fmla="*/ 1502979 h 5727239"/>
                <a:gd name="connsiteX3" fmla="*/ 2676964 w 6142231"/>
                <a:gd name="connsiteY3" fmla="*/ 4088524 h 5727239"/>
                <a:gd name="connsiteX4" fmla="*/ 5094343 w 6142231"/>
                <a:gd name="connsiteY4" fmla="*/ 3899338 h 5727239"/>
                <a:gd name="connsiteX5" fmla="*/ 6040274 w 6142231"/>
                <a:gd name="connsiteY5" fmla="*/ 5707117 h 5727239"/>
                <a:gd name="connsiteX6" fmla="*/ 6071805 w 6142231"/>
                <a:gd name="connsiteY6" fmla="*/ 4708634 h 572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42231" h="5727239">
                  <a:moveTo>
                    <a:pt x="164991" y="0"/>
                  </a:moveTo>
                  <a:cubicBezTo>
                    <a:pt x="18722" y="594710"/>
                    <a:pt x="-127547" y="1189421"/>
                    <a:pt x="186012" y="1439917"/>
                  </a:cubicBezTo>
                  <a:cubicBezTo>
                    <a:pt x="499571" y="1690413"/>
                    <a:pt x="1631184" y="1061545"/>
                    <a:pt x="2046343" y="1502979"/>
                  </a:cubicBezTo>
                  <a:cubicBezTo>
                    <a:pt x="2461502" y="1944413"/>
                    <a:pt x="2168964" y="3689131"/>
                    <a:pt x="2676964" y="4088524"/>
                  </a:cubicBezTo>
                  <a:cubicBezTo>
                    <a:pt x="3184964" y="4487917"/>
                    <a:pt x="4533791" y="3629573"/>
                    <a:pt x="5094343" y="3899338"/>
                  </a:cubicBezTo>
                  <a:cubicBezTo>
                    <a:pt x="5654895" y="4169104"/>
                    <a:pt x="5877364" y="5572234"/>
                    <a:pt x="6040274" y="5707117"/>
                  </a:cubicBezTo>
                  <a:cubicBezTo>
                    <a:pt x="6203184" y="5842000"/>
                    <a:pt x="6137494" y="5275317"/>
                    <a:pt x="6071805" y="4708634"/>
                  </a:cubicBezTo>
                </a:path>
              </a:pathLst>
            </a:custGeom>
            <a:noFill/>
            <a:ln w="444500">
              <a:solidFill>
                <a:schemeClr val="accent1">
                  <a:lumMod val="20000"/>
                  <a:lumOff val="80000"/>
                  <a:alpha val="11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0" y="1194803"/>
              <a:ext cx="5657729" cy="6122555"/>
            </a:xfrm>
            <a:custGeom>
              <a:avLst/>
              <a:gdLst>
                <a:gd name="connsiteX0" fmla="*/ 0 w 5841117"/>
                <a:gd name="connsiteY0" fmla="*/ 608117 h 6122555"/>
                <a:gd name="connsiteX1" fmla="*/ 2228193 w 5841117"/>
                <a:gd name="connsiteY1" fmla="*/ 250766 h 6122555"/>
                <a:gd name="connsiteX2" fmla="*/ 3153104 w 5841117"/>
                <a:gd name="connsiteY2" fmla="*/ 3887345 h 6122555"/>
                <a:gd name="connsiteX3" fmla="*/ 5602014 w 5841117"/>
                <a:gd name="connsiteY3" fmla="*/ 5926352 h 6122555"/>
                <a:gd name="connsiteX4" fmla="*/ 5612524 w 5841117"/>
                <a:gd name="connsiteY4" fmla="*/ 5926352 h 612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1117" h="6122555">
                  <a:moveTo>
                    <a:pt x="0" y="608117"/>
                  </a:moveTo>
                  <a:cubicBezTo>
                    <a:pt x="851338" y="156172"/>
                    <a:pt x="1702676" y="-295772"/>
                    <a:pt x="2228193" y="250766"/>
                  </a:cubicBezTo>
                  <a:cubicBezTo>
                    <a:pt x="2753710" y="797304"/>
                    <a:pt x="2590801" y="2941414"/>
                    <a:pt x="3153104" y="3887345"/>
                  </a:cubicBezTo>
                  <a:cubicBezTo>
                    <a:pt x="3715407" y="4833276"/>
                    <a:pt x="5192111" y="5586518"/>
                    <a:pt x="5602014" y="5926352"/>
                  </a:cubicBezTo>
                  <a:cubicBezTo>
                    <a:pt x="6011917" y="6266186"/>
                    <a:pt x="5812220" y="6096269"/>
                    <a:pt x="5612524" y="5926352"/>
                  </a:cubicBezTo>
                </a:path>
              </a:pathLst>
            </a:custGeom>
            <a:noFill/>
            <a:ln w="63500">
              <a:solidFill>
                <a:schemeClr val="bg1">
                  <a:alpha val="13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2" name="Скругленная соединительная линия 21"/>
            <p:cNvCxnSpPr/>
            <p:nvPr/>
          </p:nvCxnSpPr>
          <p:spPr>
            <a:xfrm>
              <a:off x="8965324" y="-21021"/>
              <a:ext cx="3226676" cy="2396803"/>
            </a:xfrm>
            <a:prstGeom prst="curvedConnector3">
              <a:avLst>
                <a:gd name="adj1" fmla="val 50000"/>
              </a:avLst>
            </a:prstGeom>
            <a:ln w="76200">
              <a:solidFill>
                <a:schemeClr val="bg1">
                  <a:alpha val="22000"/>
                </a:schemeClr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Полилиния 2"/>
            <p:cNvSpPr/>
            <p:nvPr/>
          </p:nvSpPr>
          <p:spPr>
            <a:xfrm>
              <a:off x="-54202" y="3938694"/>
              <a:ext cx="2450561" cy="3040175"/>
            </a:xfrm>
            <a:custGeom>
              <a:avLst/>
              <a:gdLst>
                <a:gd name="connsiteX0" fmla="*/ 1781402 w 2202567"/>
                <a:gd name="connsiteY0" fmla="*/ 2902373 h 2902373"/>
                <a:gd name="connsiteX1" fmla="*/ 2187802 w 2202567"/>
                <a:gd name="connsiteY1" fmla="*/ 2182706 h 2902373"/>
                <a:gd name="connsiteX2" fmla="*/ 1315735 w 2202567"/>
                <a:gd name="connsiteY2" fmla="*/ 2013373 h 2902373"/>
                <a:gd name="connsiteX3" fmla="*/ 672269 w 2202567"/>
                <a:gd name="connsiteY3" fmla="*/ 904239 h 2902373"/>
                <a:gd name="connsiteX4" fmla="*/ 54202 w 2202567"/>
                <a:gd name="connsiteY4" fmla="*/ 74506 h 2902373"/>
                <a:gd name="connsiteX5" fmla="*/ 71135 w 2202567"/>
                <a:gd name="connsiteY5" fmla="*/ 91439 h 290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02567" h="2902373">
                  <a:moveTo>
                    <a:pt x="1781402" y="2902373"/>
                  </a:moveTo>
                  <a:cubicBezTo>
                    <a:pt x="2023407" y="2616623"/>
                    <a:pt x="2265413" y="2330873"/>
                    <a:pt x="2187802" y="2182706"/>
                  </a:cubicBezTo>
                  <a:cubicBezTo>
                    <a:pt x="2110191" y="2034539"/>
                    <a:pt x="1568324" y="2226451"/>
                    <a:pt x="1315735" y="2013373"/>
                  </a:cubicBezTo>
                  <a:cubicBezTo>
                    <a:pt x="1063146" y="1800295"/>
                    <a:pt x="882524" y="1227383"/>
                    <a:pt x="672269" y="904239"/>
                  </a:cubicBezTo>
                  <a:cubicBezTo>
                    <a:pt x="462013" y="581094"/>
                    <a:pt x="154391" y="209973"/>
                    <a:pt x="54202" y="74506"/>
                  </a:cubicBezTo>
                  <a:cubicBezTo>
                    <a:pt x="-45987" y="-60961"/>
                    <a:pt x="12574" y="15239"/>
                    <a:pt x="71135" y="91439"/>
                  </a:cubicBezTo>
                </a:path>
              </a:pathLst>
            </a:custGeom>
            <a:noFill/>
            <a:ln w="120650">
              <a:solidFill>
                <a:schemeClr val="bg1">
                  <a:alpha val="13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олилиния 3"/>
            <p:cNvSpPr/>
            <p:nvPr/>
          </p:nvSpPr>
          <p:spPr>
            <a:xfrm>
              <a:off x="-10510" y="2690648"/>
              <a:ext cx="2920134" cy="4162097"/>
            </a:xfrm>
            <a:custGeom>
              <a:avLst/>
              <a:gdLst>
                <a:gd name="connsiteX0" fmla="*/ 2627586 w 2920134"/>
                <a:gd name="connsiteY0" fmla="*/ 4162097 h 4162097"/>
                <a:gd name="connsiteX1" fmla="*/ 2869324 w 2920134"/>
                <a:gd name="connsiteY1" fmla="*/ 3205655 h 4162097"/>
                <a:gd name="connsiteX2" fmla="*/ 1755227 w 2920134"/>
                <a:gd name="connsiteY2" fmla="*/ 2932386 h 4162097"/>
                <a:gd name="connsiteX3" fmla="*/ 0 w 2920134"/>
                <a:gd name="connsiteY3" fmla="*/ 0 h 416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0134" h="4162097">
                  <a:moveTo>
                    <a:pt x="2627586" y="4162097"/>
                  </a:moveTo>
                  <a:cubicBezTo>
                    <a:pt x="2821151" y="3786352"/>
                    <a:pt x="3014717" y="3410607"/>
                    <a:pt x="2869324" y="3205655"/>
                  </a:cubicBezTo>
                  <a:cubicBezTo>
                    <a:pt x="2723931" y="3000703"/>
                    <a:pt x="2233448" y="3466662"/>
                    <a:pt x="1755227" y="2932386"/>
                  </a:cubicBezTo>
                  <a:cubicBezTo>
                    <a:pt x="1277006" y="2398110"/>
                    <a:pt x="638503" y="1199055"/>
                    <a:pt x="0" y="0"/>
                  </a:cubicBezTo>
                </a:path>
              </a:pathLst>
            </a:custGeom>
            <a:noFill/>
            <a:ln w="31750">
              <a:solidFill>
                <a:schemeClr val="bg1">
                  <a:alpha val="11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9932276" y="-21021"/>
              <a:ext cx="2259724" cy="1818290"/>
            </a:xfrm>
            <a:custGeom>
              <a:avLst/>
              <a:gdLst>
                <a:gd name="connsiteX0" fmla="*/ 0 w 2259724"/>
                <a:gd name="connsiteY0" fmla="*/ 0 h 1818290"/>
                <a:gd name="connsiteX1" fmla="*/ 1219200 w 2259724"/>
                <a:gd name="connsiteY1" fmla="*/ 777766 h 1818290"/>
                <a:gd name="connsiteX2" fmla="*/ 1397876 w 2259724"/>
                <a:gd name="connsiteY2" fmla="*/ 1597573 h 1818290"/>
                <a:gd name="connsiteX3" fmla="*/ 2259724 w 2259724"/>
                <a:gd name="connsiteY3" fmla="*/ 1818290 h 1818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9724" h="1818290">
                  <a:moveTo>
                    <a:pt x="0" y="0"/>
                  </a:moveTo>
                  <a:cubicBezTo>
                    <a:pt x="493110" y="255752"/>
                    <a:pt x="986221" y="511504"/>
                    <a:pt x="1219200" y="777766"/>
                  </a:cubicBezTo>
                  <a:cubicBezTo>
                    <a:pt x="1452179" y="1044028"/>
                    <a:pt x="1224455" y="1424152"/>
                    <a:pt x="1397876" y="1597573"/>
                  </a:cubicBezTo>
                  <a:cubicBezTo>
                    <a:pt x="1571297" y="1770994"/>
                    <a:pt x="1915510" y="1794642"/>
                    <a:pt x="2259724" y="1818290"/>
                  </a:cubicBezTo>
                </a:path>
              </a:pathLst>
            </a:custGeom>
            <a:noFill/>
            <a:ln w="44450">
              <a:solidFill>
                <a:schemeClr val="bg1">
                  <a:alpha val="11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168953913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359D5"/>
            </a:gs>
            <a:gs pos="50000">
              <a:srgbClr val="297AE7"/>
            </a:gs>
            <a:gs pos="100000">
              <a:srgbClr val="36C7CE"/>
            </a:gs>
            <a:gs pos="89000">
              <a:srgbClr val="00B0F0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/>
          <p:nvPr/>
        </p:nvSpPr>
        <p:spPr>
          <a:xfrm>
            <a:off x="10510" y="2532993"/>
            <a:ext cx="10048806" cy="4369100"/>
          </a:xfrm>
          <a:custGeom>
            <a:avLst/>
            <a:gdLst>
              <a:gd name="connsiteX0" fmla="*/ 9564414 w 10048806"/>
              <a:gd name="connsiteY0" fmla="*/ 4330262 h 4369100"/>
              <a:gd name="connsiteX1" fmla="*/ 9553904 w 10048806"/>
              <a:gd name="connsiteY1" fmla="*/ 4277710 h 4369100"/>
              <a:gd name="connsiteX2" fmla="*/ 9869214 w 10048806"/>
              <a:gd name="connsiteY2" fmla="*/ 3531476 h 4369100"/>
              <a:gd name="connsiteX3" fmla="*/ 6400800 w 10048806"/>
              <a:gd name="connsiteY3" fmla="*/ 2816773 h 4369100"/>
              <a:gd name="connsiteX4" fmla="*/ 4824249 w 10048806"/>
              <a:gd name="connsiteY4" fmla="*/ 882869 h 4369100"/>
              <a:gd name="connsiteX5" fmla="*/ 3373821 w 10048806"/>
              <a:gd name="connsiteY5" fmla="*/ 809297 h 4369100"/>
              <a:gd name="connsiteX6" fmla="*/ 1334814 w 10048806"/>
              <a:gd name="connsiteY6" fmla="*/ 977462 h 4369100"/>
              <a:gd name="connsiteX7" fmla="*/ 0 w 10048806"/>
              <a:gd name="connsiteY7" fmla="*/ 0 h 436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48806" h="4369100">
                <a:moveTo>
                  <a:pt x="9564414" y="4330262"/>
                </a:moveTo>
                <a:cubicBezTo>
                  <a:pt x="9533759" y="4370551"/>
                  <a:pt x="9503104" y="4410841"/>
                  <a:pt x="9553904" y="4277710"/>
                </a:cubicBezTo>
                <a:cubicBezTo>
                  <a:pt x="9604704" y="4144579"/>
                  <a:pt x="10394731" y="3774965"/>
                  <a:pt x="9869214" y="3531476"/>
                </a:cubicBezTo>
                <a:cubicBezTo>
                  <a:pt x="9343697" y="3287986"/>
                  <a:pt x="7241627" y="3258207"/>
                  <a:pt x="6400800" y="2816773"/>
                </a:cubicBezTo>
                <a:cubicBezTo>
                  <a:pt x="5559973" y="2375339"/>
                  <a:pt x="5328745" y="1217448"/>
                  <a:pt x="4824249" y="882869"/>
                </a:cubicBezTo>
                <a:cubicBezTo>
                  <a:pt x="4319753" y="548290"/>
                  <a:pt x="3955393" y="793532"/>
                  <a:pt x="3373821" y="809297"/>
                </a:cubicBezTo>
                <a:cubicBezTo>
                  <a:pt x="2792249" y="825062"/>
                  <a:pt x="1897117" y="1112345"/>
                  <a:pt x="1334814" y="977462"/>
                </a:cubicBezTo>
                <a:cubicBezTo>
                  <a:pt x="772511" y="842579"/>
                  <a:pt x="386255" y="421289"/>
                  <a:pt x="0" y="0"/>
                </a:cubicBezTo>
              </a:path>
            </a:pathLst>
          </a:custGeom>
          <a:noFill/>
          <a:ln w="25400">
            <a:solidFill>
              <a:schemeClr val="bg1">
                <a:alpha val="9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 3"/>
          <p:cNvSpPr/>
          <p:nvPr/>
        </p:nvSpPr>
        <p:spPr>
          <a:xfrm>
            <a:off x="-80223" y="4218283"/>
            <a:ext cx="4155266" cy="2737263"/>
          </a:xfrm>
          <a:custGeom>
            <a:avLst/>
            <a:gdLst>
              <a:gd name="connsiteX0" fmla="*/ 0 w 4035286"/>
              <a:gd name="connsiteY0" fmla="*/ 453108 h 2619839"/>
              <a:gd name="connsiteX1" fmla="*/ 894521 w 4035286"/>
              <a:gd name="connsiteY1" fmla="*/ 35665 h 2619839"/>
              <a:gd name="connsiteX2" fmla="*/ 1053547 w 4035286"/>
              <a:gd name="connsiteY2" fmla="*/ 1268117 h 2619839"/>
              <a:gd name="connsiteX3" fmla="*/ 2206486 w 4035286"/>
              <a:gd name="connsiteY3" fmla="*/ 1625926 h 2619839"/>
              <a:gd name="connsiteX4" fmla="*/ 2544417 w 4035286"/>
              <a:gd name="connsiteY4" fmla="*/ 2262030 h 2619839"/>
              <a:gd name="connsiteX5" fmla="*/ 4035286 w 4035286"/>
              <a:gd name="connsiteY5" fmla="*/ 2619839 h 261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35286" h="2619839">
                <a:moveTo>
                  <a:pt x="0" y="453108"/>
                </a:moveTo>
                <a:cubicBezTo>
                  <a:pt x="359465" y="176469"/>
                  <a:pt x="718930" y="-100170"/>
                  <a:pt x="894521" y="35665"/>
                </a:cubicBezTo>
                <a:cubicBezTo>
                  <a:pt x="1070112" y="171500"/>
                  <a:pt x="834886" y="1003074"/>
                  <a:pt x="1053547" y="1268117"/>
                </a:cubicBezTo>
                <a:cubicBezTo>
                  <a:pt x="1272208" y="1533161"/>
                  <a:pt x="1958008" y="1460274"/>
                  <a:pt x="2206486" y="1625926"/>
                </a:cubicBezTo>
                <a:cubicBezTo>
                  <a:pt x="2454964" y="1791578"/>
                  <a:pt x="2239617" y="2096378"/>
                  <a:pt x="2544417" y="2262030"/>
                </a:cubicBezTo>
                <a:cubicBezTo>
                  <a:pt x="2849217" y="2427682"/>
                  <a:pt x="3442251" y="2523760"/>
                  <a:pt x="4035286" y="2619839"/>
                </a:cubicBezTo>
              </a:path>
            </a:pathLst>
          </a:custGeom>
          <a:noFill/>
          <a:ln w="107950">
            <a:solidFill>
              <a:schemeClr val="bg1">
                <a:alpha val="6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46895" y="770865"/>
            <a:ext cx="6130977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ЗАДАЧИ ПРАКТИКИ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107701" y="1689790"/>
            <a:ext cx="2828611" cy="4491613"/>
          </a:xfrm>
          <a:prstGeom prst="roundRect">
            <a:avLst/>
          </a:prstGeom>
          <a:solidFill>
            <a:srgbClr val="DBEEF9">
              <a:alpha val="8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164661" y="1689791"/>
            <a:ext cx="2828611" cy="4491613"/>
          </a:xfrm>
          <a:prstGeom prst="roundRect">
            <a:avLst/>
          </a:prstGeom>
          <a:solidFill>
            <a:srgbClr val="DBEEF9">
              <a:alpha val="8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21621" y="1689792"/>
            <a:ext cx="2828611" cy="4491613"/>
          </a:xfrm>
          <a:prstGeom prst="roundRect">
            <a:avLst/>
          </a:prstGeom>
          <a:solidFill>
            <a:srgbClr val="DBEEF9">
              <a:alpha val="8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64061" y="1673903"/>
            <a:ext cx="2828611" cy="4491613"/>
          </a:xfrm>
          <a:prstGeom prst="roundRect">
            <a:avLst/>
          </a:prstGeom>
          <a:solidFill>
            <a:srgbClr val="DBEEF9">
              <a:alpha val="8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Arial Black" panose="020B0A04020102020204" pitchFamily="34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-221064" y="1115367"/>
            <a:ext cx="11182967" cy="5757706"/>
          </a:xfrm>
          <a:custGeom>
            <a:avLst/>
            <a:gdLst>
              <a:gd name="connsiteX0" fmla="*/ 10771833 w 10951855"/>
              <a:gd name="connsiteY0" fmla="*/ 5657222 h 5657222"/>
              <a:gd name="connsiteX1" fmla="*/ 10560818 w 10951855"/>
              <a:gd name="connsiteY1" fmla="*/ 4139920 h 5657222"/>
              <a:gd name="connsiteX2" fmla="*/ 7305152 w 10951855"/>
              <a:gd name="connsiteY2" fmla="*/ 3346101 h 5657222"/>
              <a:gd name="connsiteX3" fmla="*/ 7214717 w 10951855"/>
              <a:gd name="connsiteY3" fmla="*/ 2080008 h 5657222"/>
              <a:gd name="connsiteX4" fmla="*/ 8159262 w 10951855"/>
              <a:gd name="connsiteY4" fmla="*/ 2833635 h 5657222"/>
              <a:gd name="connsiteX5" fmla="*/ 6149592 w 10951855"/>
              <a:gd name="connsiteY5" fmla="*/ 3185327 h 5657222"/>
              <a:gd name="connsiteX6" fmla="*/ 5486400 w 10951855"/>
              <a:gd name="connsiteY6" fmla="*/ 422030 h 5657222"/>
              <a:gd name="connsiteX7" fmla="*/ 2592475 w 10951855"/>
              <a:gd name="connsiteY7" fmla="*/ 1245995 h 5657222"/>
              <a:gd name="connsiteX8" fmla="*/ 0 w 10951855"/>
              <a:gd name="connsiteY8" fmla="*/ 0 h 5657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51855" h="5657222">
                <a:moveTo>
                  <a:pt x="10771833" y="5657222"/>
                </a:moveTo>
                <a:cubicBezTo>
                  <a:pt x="10955215" y="5091164"/>
                  <a:pt x="11138598" y="4525107"/>
                  <a:pt x="10560818" y="4139920"/>
                </a:cubicBezTo>
                <a:cubicBezTo>
                  <a:pt x="9983038" y="3754733"/>
                  <a:pt x="7862835" y="3689420"/>
                  <a:pt x="7305152" y="3346101"/>
                </a:cubicBezTo>
                <a:cubicBezTo>
                  <a:pt x="6747469" y="3002782"/>
                  <a:pt x="7072365" y="2165419"/>
                  <a:pt x="7214717" y="2080008"/>
                </a:cubicBezTo>
                <a:cubicBezTo>
                  <a:pt x="7357069" y="1994597"/>
                  <a:pt x="8336783" y="2649415"/>
                  <a:pt x="8159262" y="2833635"/>
                </a:cubicBezTo>
                <a:cubicBezTo>
                  <a:pt x="7981741" y="3017855"/>
                  <a:pt x="6595069" y="3587261"/>
                  <a:pt x="6149592" y="3185327"/>
                </a:cubicBezTo>
                <a:cubicBezTo>
                  <a:pt x="5704115" y="2783393"/>
                  <a:pt x="6079253" y="745252"/>
                  <a:pt x="5486400" y="422030"/>
                </a:cubicBezTo>
                <a:cubicBezTo>
                  <a:pt x="4893547" y="98808"/>
                  <a:pt x="3506875" y="1316333"/>
                  <a:pt x="2592475" y="1245995"/>
                </a:cubicBezTo>
                <a:cubicBezTo>
                  <a:pt x="1678075" y="1175657"/>
                  <a:pt x="839037" y="587828"/>
                  <a:pt x="0" y="0"/>
                </a:cubicBezTo>
              </a:path>
            </a:pathLst>
          </a:custGeom>
          <a:noFill/>
          <a:ln w="342900">
            <a:solidFill>
              <a:schemeClr val="bg1">
                <a:alpha val="8000"/>
              </a:schemeClr>
            </a:solidFill>
          </a:ln>
          <a:effectLst>
            <a:outerShdw blurRad="50800" dist="38100" dir="10800000" algn="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-40074" y="1756376"/>
            <a:ext cx="10342515" cy="5034224"/>
          </a:xfrm>
          <a:custGeom>
            <a:avLst/>
            <a:gdLst>
              <a:gd name="connsiteX0" fmla="*/ 0 w 10342515"/>
              <a:gd name="connsiteY0" fmla="*/ 0 h 5034224"/>
              <a:gd name="connsiteX1" fmla="*/ 2180492 w 10342515"/>
              <a:gd name="connsiteY1" fmla="*/ 1537397 h 5034224"/>
              <a:gd name="connsiteX2" fmla="*/ 4642338 w 10342515"/>
              <a:gd name="connsiteY2" fmla="*/ 612949 h 5034224"/>
              <a:gd name="connsiteX3" fmla="*/ 5305530 w 10342515"/>
              <a:gd name="connsiteY3" fmla="*/ 2843683 h 5034224"/>
              <a:gd name="connsiteX4" fmla="*/ 7385538 w 10342515"/>
              <a:gd name="connsiteY4" fmla="*/ 3446584 h 5034224"/>
              <a:gd name="connsiteX5" fmla="*/ 10128738 w 10342515"/>
              <a:gd name="connsiteY5" fmla="*/ 3898760 h 5034224"/>
              <a:gd name="connsiteX6" fmla="*/ 9957916 w 10342515"/>
              <a:gd name="connsiteY6" fmla="*/ 5034224 h 5034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2515" h="5034224">
                <a:moveTo>
                  <a:pt x="0" y="0"/>
                </a:moveTo>
                <a:cubicBezTo>
                  <a:pt x="703384" y="717619"/>
                  <a:pt x="1406769" y="1435239"/>
                  <a:pt x="2180492" y="1537397"/>
                </a:cubicBezTo>
                <a:cubicBezTo>
                  <a:pt x="2954215" y="1639555"/>
                  <a:pt x="4121498" y="395235"/>
                  <a:pt x="4642338" y="612949"/>
                </a:cubicBezTo>
                <a:cubicBezTo>
                  <a:pt x="5163178" y="830663"/>
                  <a:pt x="4848330" y="2371411"/>
                  <a:pt x="5305530" y="2843683"/>
                </a:cubicBezTo>
                <a:cubicBezTo>
                  <a:pt x="5762730" y="3315955"/>
                  <a:pt x="6581670" y="3270738"/>
                  <a:pt x="7385538" y="3446584"/>
                </a:cubicBezTo>
                <a:cubicBezTo>
                  <a:pt x="8189406" y="3622430"/>
                  <a:pt x="9700008" y="3634153"/>
                  <a:pt x="10128738" y="3898760"/>
                </a:cubicBezTo>
                <a:cubicBezTo>
                  <a:pt x="10557468" y="4163367"/>
                  <a:pt x="10257692" y="4598795"/>
                  <a:pt x="9957916" y="5034224"/>
                </a:cubicBezTo>
              </a:path>
            </a:pathLst>
          </a:custGeom>
          <a:noFill/>
          <a:ln w="142875">
            <a:solidFill>
              <a:schemeClr val="bg1">
                <a:alpha val="4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4381082" y="-351692"/>
            <a:ext cx="7767376" cy="4131937"/>
          </a:xfrm>
          <a:custGeom>
            <a:avLst/>
            <a:gdLst>
              <a:gd name="connsiteX0" fmla="*/ 5823553 w 5823553"/>
              <a:gd name="connsiteY0" fmla="*/ 3336053 h 3780245"/>
              <a:gd name="connsiteX1" fmla="*/ 4507219 w 5823553"/>
              <a:gd name="connsiteY1" fmla="*/ 3637503 h 3780245"/>
              <a:gd name="connsiteX2" fmla="*/ 4848863 w 5823553"/>
              <a:gd name="connsiteY2" fmla="*/ 1326382 h 3780245"/>
              <a:gd name="connsiteX3" fmla="*/ 497927 w 5823553"/>
              <a:gd name="connsiteY3" fmla="*/ 793820 h 3780245"/>
              <a:gd name="connsiteX4" fmla="*/ 276863 w 5823553"/>
              <a:gd name="connsiteY4" fmla="*/ 0 h 3780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3553" h="3780245">
                <a:moveTo>
                  <a:pt x="5823553" y="3336053"/>
                </a:moveTo>
                <a:cubicBezTo>
                  <a:pt x="5246610" y="3654250"/>
                  <a:pt x="4669667" y="3972448"/>
                  <a:pt x="4507219" y="3637503"/>
                </a:cubicBezTo>
                <a:cubicBezTo>
                  <a:pt x="4344771" y="3302558"/>
                  <a:pt x="5517078" y="1800329"/>
                  <a:pt x="4848863" y="1326382"/>
                </a:cubicBezTo>
                <a:cubicBezTo>
                  <a:pt x="4180648" y="852435"/>
                  <a:pt x="1259927" y="1014884"/>
                  <a:pt x="497927" y="793820"/>
                </a:cubicBezTo>
                <a:cubicBezTo>
                  <a:pt x="-264073" y="572756"/>
                  <a:pt x="6395" y="286378"/>
                  <a:pt x="276863" y="0"/>
                </a:cubicBezTo>
              </a:path>
            </a:pathLst>
          </a:custGeom>
          <a:noFill/>
          <a:ln w="317500">
            <a:solidFill>
              <a:schemeClr val="bg1">
                <a:alpha val="6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5918479" y="1"/>
            <a:ext cx="6512518" cy="1176378"/>
          </a:xfrm>
          <a:custGeom>
            <a:avLst/>
            <a:gdLst>
              <a:gd name="connsiteX0" fmla="*/ 0 w 6266336"/>
              <a:gd name="connsiteY0" fmla="*/ 0 h 1158399"/>
              <a:gd name="connsiteX1" fmla="*/ 4149969 w 6266336"/>
              <a:gd name="connsiteY1" fmla="*/ 291402 h 1158399"/>
              <a:gd name="connsiteX2" fmla="*/ 6089301 w 6266336"/>
              <a:gd name="connsiteY2" fmla="*/ 1085222 h 1158399"/>
              <a:gd name="connsiteX3" fmla="*/ 6059156 w 6266336"/>
              <a:gd name="connsiteY3" fmla="*/ 1075174 h 1158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6336" h="1158399">
                <a:moveTo>
                  <a:pt x="0" y="0"/>
                </a:moveTo>
                <a:cubicBezTo>
                  <a:pt x="1567543" y="55266"/>
                  <a:pt x="3135086" y="110532"/>
                  <a:pt x="4149969" y="291402"/>
                </a:cubicBezTo>
                <a:cubicBezTo>
                  <a:pt x="5164852" y="472272"/>
                  <a:pt x="5771103" y="954593"/>
                  <a:pt x="6089301" y="1085222"/>
                </a:cubicBezTo>
                <a:cubicBezTo>
                  <a:pt x="6407499" y="1215851"/>
                  <a:pt x="6233327" y="1145512"/>
                  <a:pt x="6059156" y="1075174"/>
                </a:cubicBezTo>
              </a:path>
            </a:pathLst>
          </a:custGeom>
          <a:noFill/>
          <a:ln w="41275">
            <a:solidFill>
              <a:schemeClr val="bg1">
                <a:alpha val="21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-80223" y="3865018"/>
            <a:ext cx="7008019" cy="3003294"/>
          </a:xfrm>
          <a:custGeom>
            <a:avLst/>
            <a:gdLst>
              <a:gd name="connsiteX0" fmla="*/ 0 w 6776907"/>
              <a:gd name="connsiteY0" fmla="*/ 273623 h 2865330"/>
              <a:gd name="connsiteX1" fmla="*/ 1326383 w 6776907"/>
              <a:gd name="connsiteY1" fmla="*/ 72656 h 2865330"/>
              <a:gd name="connsiteX2" fmla="*/ 1577592 w 6776907"/>
              <a:gd name="connsiteY2" fmla="*/ 1358845 h 2865330"/>
              <a:gd name="connsiteX3" fmla="*/ 2893926 w 6776907"/>
              <a:gd name="connsiteY3" fmla="*/ 1539716 h 2865330"/>
              <a:gd name="connsiteX4" fmla="*/ 3165231 w 6776907"/>
              <a:gd name="connsiteY4" fmla="*/ 2303390 h 2865330"/>
              <a:gd name="connsiteX5" fmla="*/ 5687367 w 6776907"/>
              <a:gd name="connsiteY5" fmla="*/ 2413922 h 2865330"/>
              <a:gd name="connsiteX6" fmla="*/ 6722348 w 6776907"/>
              <a:gd name="connsiteY6" fmla="*/ 2846001 h 2865330"/>
              <a:gd name="connsiteX7" fmla="*/ 6641961 w 6776907"/>
              <a:gd name="connsiteY7" fmla="*/ 2795759 h 2865330"/>
              <a:gd name="connsiteX8" fmla="*/ 6631912 w 6776907"/>
              <a:gd name="connsiteY8" fmla="*/ 2795759 h 2865330"/>
              <a:gd name="connsiteX9" fmla="*/ 6631912 w 6776907"/>
              <a:gd name="connsiteY9" fmla="*/ 2795759 h 286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76907" h="2865330">
                <a:moveTo>
                  <a:pt x="0" y="273623"/>
                </a:moveTo>
                <a:cubicBezTo>
                  <a:pt x="531725" y="82704"/>
                  <a:pt x="1063451" y="-108214"/>
                  <a:pt x="1326383" y="72656"/>
                </a:cubicBezTo>
                <a:cubicBezTo>
                  <a:pt x="1589315" y="253526"/>
                  <a:pt x="1316335" y="1114335"/>
                  <a:pt x="1577592" y="1358845"/>
                </a:cubicBezTo>
                <a:cubicBezTo>
                  <a:pt x="1838849" y="1603355"/>
                  <a:pt x="2629320" y="1382292"/>
                  <a:pt x="2893926" y="1539716"/>
                </a:cubicBezTo>
                <a:cubicBezTo>
                  <a:pt x="3158533" y="1697140"/>
                  <a:pt x="2699658" y="2157689"/>
                  <a:pt x="3165231" y="2303390"/>
                </a:cubicBezTo>
                <a:cubicBezTo>
                  <a:pt x="3630804" y="2449091"/>
                  <a:pt x="5094514" y="2323487"/>
                  <a:pt x="5687367" y="2413922"/>
                </a:cubicBezTo>
                <a:cubicBezTo>
                  <a:pt x="6280220" y="2504357"/>
                  <a:pt x="6563249" y="2782362"/>
                  <a:pt x="6722348" y="2846001"/>
                </a:cubicBezTo>
                <a:cubicBezTo>
                  <a:pt x="6881447" y="2909640"/>
                  <a:pt x="6641961" y="2795759"/>
                  <a:pt x="6641961" y="2795759"/>
                </a:cubicBezTo>
                <a:cubicBezTo>
                  <a:pt x="6626888" y="2787385"/>
                  <a:pt x="6631912" y="2795759"/>
                  <a:pt x="6631912" y="2795759"/>
                </a:cubicBezTo>
                <a:lnTo>
                  <a:pt x="6631912" y="2795759"/>
                </a:lnTo>
              </a:path>
            </a:pathLst>
          </a:custGeom>
          <a:noFill/>
          <a:ln w="254000">
            <a:solidFill>
              <a:schemeClr val="bg1">
                <a:alpha val="1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225955" y="4439698"/>
            <a:ext cx="2956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A0A6C"/>
                </a:solidFill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  <a:t>организация и проведение мероприятий по привлечению студентов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14990" y="4447534"/>
            <a:ext cx="2781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A0A6C"/>
                </a:solidFill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  <a:t>разработка и внедрение эффективной системы отбора практикантов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44218" y="4521302"/>
            <a:ext cx="276476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>
                <a:solidFill>
                  <a:srgbClr val="0A0A6C"/>
                </a:solidFill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  <a:t>создание благоприятных условий для адаптации и профессионального развития практикантов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028101" y="4546884"/>
            <a:ext cx="2910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A0A6C"/>
                </a:solidFill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  <a:t>оценка эффективности практики и подготовка рекомендаций по ее улучшению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1" b="100000" l="0" r="99762">
                        <a14:foregroundMark x1="7976" y1="71318" x2="41429" y2="72384"/>
                        <a14:foregroundMark x1="44286" y1="72868" x2="56905" y2="72674"/>
                        <a14:foregroundMark x1="60000" y1="72481" x2="91786" y2="70640"/>
                        <a14:foregroundMark x1="55952" y1="90213" x2="58690" y2="92926"/>
                        <a14:foregroundMark x1="61190" y1="88469" x2="88095" y2="90116"/>
                        <a14:foregroundMark x1="49167" y1="50969" x2="50119" y2="62403"/>
                        <a14:foregroundMark x1="50595" y1="38953" x2="36071" y2="30620"/>
                        <a14:foregroundMark x1="53810" y1="24516" x2="33929" y2="21512"/>
                        <a14:foregroundMark x1="67381" y1="10078" x2="28690" y2="9981"/>
                        <a14:foregroundMark x1="78452" y1="21124" x2="77976" y2="32558"/>
                        <a14:backgroundMark x1="67500" y1="71027" x2="83929" y2="70349"/>
                        <a14:backgroundMark x1="38427" y1="71481" x2="38427" y2="71481"/>
                        <a14:backgroundMark x1="32584" y1="71481" x2="32584" y2="71481"/>
                        <a14:backgroundMark x1="58652" y1="72212" x2="67191" y2="71115"/>
                        <a14:backgroundMark x1="42921" y1="72578" x2="27865" y2="71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7" y="2126835"/>
            <a:ext cx="1851272" cy="227442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1" b="99805" l="0" r="99609">
                        <a14:foregroundMark x1="21289" y1="30078" x2="15625" y2="29688"/>
                        <a14:foregroundMark x1="61133" y1="16797" x2="56641" y2="18945"/>
                        <a14:foregroundMark x1="77148" y1="61719" x2="73438" y2="54102"/>
                        <a14:foregroundMark x1="41211" y1="71875" x2="46680" y2="75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21" y="2192580"/>
            <a:ext cx="2208675" cy="22086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63" b="99414" l="0" r="100000">
                        <a14:foregroundMark x1="26563" y1="76172" x2="48633" y2="75000"/>
                        <a14:foregroundMark x1="23438" y1="82031" x2="42578" y2="79688"/>
                        <a14:foregroundMark x1="26563" y1="87305" x2="42578" y2="86914"/>
                        <a14:foregroundMark x1="14258" y1="81250" x2="14258" y2="81250"/>
                        <a14:foregroundMark x1="13086" y1="76172" x2="13086" y2="76172"/>
                        <a14:foregroundMark x1="15039" y1="87695" x2="15039" y2="87695"/>
                        <a14:foregroundMark x1="18164" y1="47461" x2="30664" y2="49023"/>
                        <a14:foregroundMark x1="37305" y1="11914" x2="32617" y2="12305"/>
                        <a14:foregroundMark x1="26563" y1="11914" x2="20508" y2="11914"/>
                        <a14:foregroundMark x1="12695" y1="11523" x2="8984" y2="13477"/>
                        <a14:backgroundMark x1="44336" y1="59570" x2="44336" y2="59570"/>
                        <a14:backgroundMark x1="31641" y1="47461" x2="28125" y2="49219"/>
                        <a14:backgroundMark x1="34961" y1="79883" x2="43555" y2="80664"/>
                        <a14:backgroundMark x1="32813" y1="10156" x2="32422" y2="14258"/>
                        <a14:backgroundMark x1="21289" y1="10156" x2="20898" y2="14453"/>
                        <a14:backgroundMark x1="9375" y1="10547" x2="8984" y2="13867"/>
                        <a14:backgroundMark x1="35742" y1="80273" x2="44727" y2="80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926" y="2047789"/>
            <a:ext cx="2432511" cy="24325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1" b="98828" l="586" r="98828">
                        <a14:foregroundMark x1="77734" y1="81641" x2="77734" y2="81641"/>
                        <a14:foregroundMark x1="77344" y1="87695" x2="77344" y2="87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56" y="2173962"/>
            <a:ext cx="2232443" cy="223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26465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/>
          <p:cNvSpPr/>
          <p:nvPr/>
        </p:nvSpPr>
        <p:spPr>
          <a:xfrm>
            <a:off x="5592770" y="2701895"/>
            <a:ext cx="7721472" cy="1406210"/>
          </a:xfrm>
          <a:prstGeom prst="roundRect">
            <a:avLst>
              <a:gd name="adj" fmla="val 50000"/>
            </a:avLst>
          </a:prstGeom>
          <a:solidFill>
            <a:srgbClr val="C5D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5592770" y="4622174"/>
            <a:ext cx="7721472" cy="1401656"/>
          </a:xfrm>
          <a:prstGeom prst="roundRect">
            <a:avLst>
              <a:gd name="adj" fmla="val 50000"/>
            </a:avLst>
          </a:prstGeom>
          <a:solidFill>
            <a:srgbClr val="C5D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592770" y="1038419"/>
            <a:ext cx="7721472" cy="1298540"/>
          </a:xfrm>
          <a:prstGeom prst="roundRect">
            <a:avLst>
              <a:gd name="adj" fmla="val 50000"/>
            </a:avLst>
          </a:prstGeom>
          <a:solidFill>
            <a:srgbClr val="C5D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олилиния 38"/>
          <p:cNvSpPr/>
          <p:nvPr/>
        </p:nvSpPr>
        <p:spPr>
          <a:xfrm rot="20593356">
            <a:off x="-200024" y="697686"/>
            <a:ext cx="8271096" cy="8440869"/>
          </a:xfrm>
          <a:custGeom>
            <a:avLst/>
            <a:gdLst>
              <a:gd name="connsiteX0" fmla="*/ 5900681 w 5900681"/>
              <a:gd name="connsiteY0" fmla="*/ 6989888 h 6989888"/>
              <a:gd name="connsiteX1" fmla="*/ 4443356 w 5900681"/>
              <a:gd name="connsiteY1" fmla="*/ 6275513 h 6989888"/>
              <a:gd name="connsiteX2" fmla="*/ 3205106 w 5900681"/>
              <a:gd name="connsiteY2" fmla="*/ 4884863 h 6989888"/>
              <a:gd name="connsiteX3" fmla="*/ 3186056 w 5900681"/>
              <a:gd name="connsiteY3" fmla="*/ 2389313 h 6989888"/>
              <a:gd name="connsiteX4" fmla="*/ 671456 w 5900681"/>
              <a:gd name="connsiteY4" fmla="*/ 1474913 h 6989888"/>
              <a:gd name="connsiteX5" fmla="*/ 61856 w 5900681"/>
              <a:gd name="connsiteY5" fmla="*/ 141413 h 6989888"/>
              <a:gd name="connsiteX6" fmla="*/ 52331 w 5900681"/>
              <a:gd name="connsiteY6" fmla="*/ 103313 h 698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00681" h="6989888">
                <a:moveTo>
                  <a:pt x="5900681" y="6989888"/>
                </a:moveTo>
                <a:cubicBezTo>
                  <a:pt x="5396649" y="6808119"/>
                  <a:pt x="4892618" y="6626350"/>
                  <a:pt x="4443356" y="6275513"/>
                </a:cubicBezTo>
                <a:cubicBezTo>
                  <a:pt x="3994094" y="5924676"/>
                  <a:pt x="3414656" y="5532563"/>
                  <a:pt x="3205106" y="4884863"/>
                </a:cubicBezTo>
                <a:cubicBezTo>
                  <a:pt x="2995556" y="4237163"/>
                  <a:pt x="3608331" y="2957638"/>
                  <a:pt x="3186056" y="2389313"/>
                </a:cubicBezTo>
                <a:cubicBezTo>
                  <a:pt x="2763781" y="1820988"/>
                  <a:pt x="1192156" y="1849563"/>
                  <a:pt x="671456" y="1474913"/>
                </a:cubicBezTo>
                <a:cubicBezTo>
                  <a:pt x="150756" y="1100263"/>
                  <a:pt x="165043" y="370013"/>
                  <a:pt x="61856" y="141413"/>
                </a:cubicBezTo>
                <a:cubicBezTo>
                  <a:pt x="-41332" y="-87187"/>
                  <a:pt x="5499" y="8063"/>
                  <a:pt x="52331" y="103313"/>
                </a:cubicBezTo>
              </a:path>
            </a:pathLst>
          </a:custGeom>
          <a:noFill/>
          <a:ln w="168275">
            <a:solidFill>
              <a:schemeClr val="accent5">
                <a:lumMod val="60000"/>
                <a:lumOff val="40000"/>
                <a:alpha val="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7014363" y="-95249"/>
            <a:ext cx="5177637" cy="4300295"/>
          </a:xfrm>
          <a:custGeom>
            <a:avLst/>
            <a:gdLst>
              <a:gd name="connsiteX0" fmla="*/ 0 w 2371725"/>
              <a:gd name="connsiteY0" fmla="*/ 0 h 3486150"/>
              <a:gd name="connsiteX1" fmla="*/ 1981200 w 2371725"/>
              <a:gd name="connsiteY1" fmla="*/ 914400 h 3486150"/>
              <a:gd name="connsiteX2" fmla="*/ 2371725 w 2371725"/>
              <a:gd name="connsiteY2" fmla="*/ 3486150 h 348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1725" h="3486150">
                <a:moveTo>
                  <a:pt x="0" y="0"/>
                </a:moveTo>
                <a:cubicBezTo>
                  <a:pt x="792956" y="166687"/>
                  <a:pt x="1585913" y="333375"/>
                  <a:pt x="1981200" y="914400"/>
                </a:cubicBezTo>
                <a:cubicBezTo>
                  <a:pt x="2376487" y="1495425"/>
                  <a:pt x="2055813" y="2997200"/>
                  <a:pt x="2371725" y="3486150"/>
                </a:cubicBezTo>
              </a:path>
            </a:pathLst>
          </a:custGeom>
          <a:noFill/>
          <a:ln w="114300">
            <a:solidFill>
              <a:schemeClr val="accent5">
                <a:lumMod val="40000"/>
                <a:lumOff val="60000"/>
                <a:alpha val="1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3552825" y="-386482"/>
            <a:ext cx="7239001" cy="7244483"/>
          </a:xfrm>
          <a:custGeom>
            <a:avLst/>
            <a:gdLst>
              <a:gd name="connsiteX0" fmla="*/ 0 w 5876925"/>
              <a:gd name="connsiteY0" fmla="*/ 0 h 6858000"/>
              <a:gd name="connsiteX1" fmla="*/ 2924175 w 5876925"/>
              <a:gd name="connsiteY1" fmla="*/ 1533525 h 6858000"/>
              <a:gd name="connsiteX2" fmla="*/ 3048000 w 5876925"/>
              <a:gd name="connsiteY2" fmla="*/ 4124325 h 6858000"/>
              <a:gd name="connsiteX3" fmla="*/ 5381625 w 5876925"/>
              <a:gd name="connsiteY3" fmla="*/ 5648325 h 6858000"/>
              <a:gd name="connsiteX4" fmla="*/ 5876925 w 5876925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76925" h="6858000">
                <a:moveTo>
                  <a:pt x="0" y="0"/>
                </a:moveTo>
                <a:cubicBezTo>
                  <a:pt x="1208087" y="423069"/>
                  <a:pt x="2416175" y="846138"/>
                  <a:pt x="2924175" y="1533525"/>
                </a:cubicBezTo>
                <a:cubicBezTo>
                  <a:pt x="3432175" y="2220912"/>
                  <a:pt x="2638425" y="3438525"/>
                  <a:pt x="3048000" y="4124325"/>
                </a:cubicBezTo>
                <a:cubicBezTo>
                  <a:pt x="3457575" y="4810125"/>
                  <a:pt x="4910138" y="5192713"/>
                  <a:pt x="5381625" y="5648325"/>
                </a:cubicBezTo>
                <a:cubicBezTo>
                  <a:pt x="5853112" y="6103937"/>
                  <a:pt x="5865018" y="6480968"/>
                  <a:pt x="5876925" y="6858000"/>
                </a:cubicBezTo>
              </a:path>
            </a:pathLst>
          </a:custGeom>
          <a:noFill/>
          <a:ln w="533400">
            <a:solidFill>
              <a:schemeClr val="accent5">
                <a:lumMod val="40000"/>
                <a:lumOff val="60000"/>
                <a:alpha val="1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Хорда 1"/>
          <p:cNvSpPr/>
          <p:nvPr/>
        </p:nvSpPr>
        <p:spPr>
          <a:xfrm rot="11107382">
            <a:off x="-3797254" y="-109591"/>
            <a:ext cx="8157061" cy="7162468"/>
          </a:xfrm>
          <a:prstGeom prst="chord">
            <a:avLst>
              <a:gd name="adj1" fmla="val 4773030"/>
              <a:gd name="adj2" fmla="val 16200000"/>
            </a:avLst>
          </a:prstGeom>
          <a:gradFill flip="none" rotWithShape="1">
            <a:gsLst>
              <a:gs pos="0">
                <a:srgbClr val="75DBFF"/>
              </a:gs>
              <a:gs pos="50000">
                <a:srgbClr val="AEC8EE">
                  <a:shade val="67500"/>
                  <a:satMod val="115000"/>
                </a:srgbClr>
              </a:gs>
              <a:gs pos="100000">
                <a:srgbClr val="4F73E7"/>
              </a:gs>
            </a:gsLst>
            <a:lin ang="8100000" scaled="1"/>
            <a:tileRect/>
          </a:gradFill>
          <a:ln>
            <a:noFill/>
          </a:ln>
          <a:effectLst>
            <a:outerShdw blurRad="228600" sx="101000" sy="101000" algn="ctr" rotWithShape="0">
              <a:schemeClr val="bg2">
                <a:lumMod val="7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5841022" y="1077849"/>
            <a:ext cx="5496667" cy="1094034"/>
            <a:chOff x="5497074" y="713822"/>
            <a:chExt cx="6174523" cy="1107996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5497074" y="933304"/>
              <a:ext cx="888499" cy="805809"/>
              <a:chOff x="5608991" y="1085384"/>
              <a:chExt cx="888499" cy="805809"/>
            </a:xfrm>
          </p:grpSpPr>
          <p:sp>
            <p:nvSpPr>
              <p:cNvPr id="7" name="Овал 6"/>
              <p:cNvSpPr/>
              <p:nvPr/>
            </p:nvSpPr>
            <p:spPr>
              <a:xfrm>
                <a:off x="5608991" y="1085384"/>
                <a:ext cx="888499" cy="805809"/>
              </a:xfrm>
              <a:prstGeom prst="ellipse">
                <a:avLst/>
              </a:prstGeom>
              <a:solidFill>
                <a:srgbClr val="0F0FA1"/>
              </a:solidFill>
              <a:ln>
                <a:solidFill>
                  <a:srgbClr val="1F4E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5774501" y="1134346"/>
                <a:ext cx="44513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000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1</a:t>
                </a:r>
                <a:endParaRPr lang="ru-RU" sz="400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36" name="Прямоугольник 35"/>
            <p:cNvSpPr/>
            <p:nvPr/>
          </p:nvSpPr>
          <p:spPr>
            <a:xfrm>
              <a:off x="6535242" y="713822"/>
              <a:ext cx="5136355" cy="1107996"/>
            </a:xfrm>
            <a:prstGeom prst="rect">
              <a:avLst/>
            </a:prstGeom>
            <a:effectLst>
              <a:outerShdw blurRad="152400" dist="38100" dir="5400000" algn="t" rotWithShape="0">
                <a:prstClr val="black">
                  <a:alpha val="24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just"/>
              <a:r>
                <a:rPr lang="ru-RU" sz="2200" dirty="0">
                  <a:solidFill>
                    <a:srgbClr val="0A0A6C"/>
                  </a:solidFill>
                  <a:latin typeface="Artifakt Element Medium" panose="020B0603050000020004" pitchFamily="34" charset="-52"/>
                  <a:ea typeface="Artifakt Element Medium" panose="020B0603050000020004" pitchFamily="34" charset="-52"/>
                </a:rPr>
                <a:t>создание долгосрочных взаимовыгодных отношений с профильными ВУЗами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5843446" y="2661555"/>
            <a:ext cx="5287719" cy="1446550"/>
            <a:chOff x="5866038" y="2722386"/>
            <a:chExt cx="4985761" cy="1446550"/>
          </a:xfrm>
        </p:grpSpPr>
        <p:sp>
          <p:nvSpPr>
            <p:cNvPr id="22" name="Овал 21"/>
            <p:cNvSpPr/>
            <p:nvPr/>
          </p:nvSpPr>
          <p:spPr>
            <a:xfrm>
              <a:off x="5866038" y="3000038"/>
              <a:ext cx="796386" cy="828916"/>
            </a:xfrm>
            <a:prstGeom prst="ellipse">
              <a:avLst/>
            </a:prstGeom>
            <a:solidFill>
              <a:srgbClr val="0F0FA1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 smtClean="0">
                  <a:latin typeface="Arial Black" panose="020B0A04020102020204" pitchFamily="34" charset="0"/>
                </a:rPr>
                <a:t>2</a:t>
              </a:r>
              <a:endParaRPr lang="ru-RU" sz="4000" dirty="0">
                <a:latin typeface="Arial Black" panose="020B0A04020102020204" pitchFamily="34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6800850" y="2722386"/>
              <a:ext cx="4050949" cy="1446550"/>
            </a:xfrm>
            <a:prstGeom prst="rect">
              <a:avLst/>
            </a:prstGeom>
            <a:effectLst>
              <a:outerShdw blurRad="88900" dist="38100" algn="l" rotWithShape="0">
                <a:prstClr val="black">
                  <a:alpha val="36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just"/>
              <a:r>
                <a:rPr lang="ru-RU" sz="2200" dirty="0">
                  <a:solidFill>
                    <a:srgbClr val="0A0A6C"/>
                  </a:solidFill>
                  <a:latin typeface="Artifakt Element Medium" panose="020B0603050000020004" pitchFamily="34" charset="-52"/>
                  <a:ea typeface="Artifakt Element Medium" panose="020B0603050000020004" pitchFamily="34" charset="-52"/>
                </a:rPr>
                <a:t>постоянная работа со студентами: беседы, экскурсии, стажировки, организация практики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841022" y="4631698"/>
            <a:ext cx="5290143" cy="1446550"/>
            <a:chOff x="5267072" y="4766855"/>
            <a:chExt cx="5378858" cy="1446550"/>
          </a:xfrm>
        </p:grpSpPr>
        <p:sp>
          <p:nvSpPr>
            <p:cNvPr id="27" name="Овал 26"/>
            <p:cNvSpPr/>
            <p:nvPr/>
          </p:nvSpPr>
          <p:spPr>
            <a:xfrm>
              <a:off x="5267072" y="5029329"/>
              <a:ext cx="804221" cy="840879"/>
            </a:xfrm>
            <a:prstGeom prst="ellipse">
              <a:avLst/>
            </a:prstGeom>
            <a:solidFill>
              <a:srgbClr val="0F0FA1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dirty="0" smtClean="0">
                  <a:latin typeface="Arial Black" panose="020B0A04020102020204" pitchFamily="34" charset="0"/>
                </a:rPr>
                <a:t>3</a:t>
              </a:r>
              <a:endParaRPr lang="ru-RU" sz="4000" dirty="0">
                <a:latin typeface="Arial Black" panose="020B0A04020102020204" pitchFamily="34" charset="0"/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6273195" y="4766855"/>
              <a:ext cx="4372735" cy="1446550"/>
            </a:xfrm>
            <a:prstGeom prst="rect">
              <a:avLst/>
            </a:prstGeom>
            <a:effectLst>
              <a:outerShdw blurRad="139700" dist="38100" algn="l" rotWithShape="0">
                <a:prstClr val="black">
                  <a:alpha val="43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just"/>
              <a:r>
                <a:rPr lang="ru-RU" sz="2200" dirty="0">
                  <a:solidFill>
                    <a:srgbClr val="0A0A6C"/>
                  </a:solidFill>
                  <a:latin typeface="Artifakt Element Medium" panose="020B0603050000020004" pitchFamily="34" charset="-52"/>
                  <a:ea typeface="Artifakt Element Medium" panose="020B0603050000020004" pitchFamily="34" charset="-52"/>
                </a:rPr>
                <a:t>вовлечение молодежи в корпоративную жизнь Общества через мероприятия от Совета молодежи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21800" y="2009706"/>
            <a:ext cx="36549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A0A6C"/>
                </a:solidFill>
                <a:latin typeface="Arial Black" panose="020B0A04020102020204" pitchFamily="34" charset="0"/>
              </a:rPr>
              <a:t>этапы</a:t>
            </a:r>
          </a:p>
          <a:p>
            <a:r>
              <a:rPr lang="ru-RU" sz="3600" dirty="0" smtClean="0">
                <a:solidFill>
                  <a:srgbClr val="0A0A6C"/>
                </a:solidFill>
                <a:latin typeface="Arial Black" panose="020B0A04020102020204" pitchFamily="34" charset="0"/>
              </a:rPr>
              <a:t>ПРАКТИКИ </a:t>
            </a:r>
            <a:endParaRPr lang="ru-RU" sz="3200" dirty="0" smtClean="0">
              <a:solidFill>
                <a:srgbClr val="0A0A6C"/>
              </a:solidFill>
              <a:latin typeface="Arial Black" panose="020B0A04020102020204" pitchFamily="34" charset="0"/>
            </a:endParaRPr>
          </a:p>
          <a:p>
            <a:r>
              <a:rPr lang="ru-RU" sz="2400" dirty="0">
                <a:solidFill>
                  <a:srgbClr val="0A0A6C"/>
                </a:solidFill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  <a:t>сотрудничества между образовательными организациями и работодателями</a:t>
            </a:r>
          </a:p>
        </p:txBody>
      </p:sp>
      <p:sp>
        <p:nvSpPr>
          <p:cNvPr id="4" name="Арка 3"/>
          <p:cNvSpPr/>
          <p:nvPr/>
        </p:nvSpPr>
        <p:spPr>
          <a:xfrm rot="5580502">
            <a:off x="-1619605" y="520283"/>
            <a:ext cx="7326146" cy="6127336"/>
          </a:xfrm>
          <a:prstGeom prst="blockArc">
            <a:avLst>
              <a:gd name="adj1" fmla="val 11017366"/>
              <a:gd name="adj2" fmla="val 20334814"/>
              <a:gd name="adj3" fmla="val 252"/>
            </a:avLst>
          </a:prstGeom>
          <a:solidFill>
            <a:srgbClr val="0F0FA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3471919" y="-122363"/>
            <a:ext cx="5900681" cy="6989888"/>
          </a:xfrm>
          <a:custGeom>
            <a:avLst/>
            <a:gdLst>
              <a:gd name="connsiteX0" fmla="*/ 5900681 w 5900681"/>
              <a:gd name="connsiteY0" fmla="*/ 6989888 h 6989888"/>
              <a:gd name="connsiteX1" fmla="*/ 4443356 w 5900681"/>
              <a:gd name="connsiteY1" fmla="*/ 6275513 h 6989888"/>
              <a:gd name="connsiteX2" fmla="*/ 3205106 w 5900681"/>
              <a:gd name="connsiteY2" fmla="*/ 4884863 h 6989888"/>
              <a:gd name="connsiteX3" fmla="*/ 3186056 w 5900681"/>
              <a:gd name="connsiteY3" fmla="*/ 2389313 h 6989888"/>
              <a:gd name="connsiteX4" fmla="*/ 671456 w 5900681"/>
              <a:gd name="connsiteY4" fmla="*/ 1474913 h 6989888"/>
              <a:gd name="connsiteX5" fmla="*/ 61856 w 5900681"/>
              <a:gd name="connsiteY5" fmla="*/ 141413 h 6989888"/>
              <a:gd name="connsiteX6" fmla="*/ 52331 w 5900681"/>
              <a:gd name="connsiteY6" fmla="*/ 103313 h 6989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00681" h="6989888">
                <a:moveTo>
                  <a:pt x="5900681" y="6989888"/>
                </a:moveTo>
                <a:cubicBezTo>
                  <a:pt x="5396649" y="6808119"/>
                  <a:pt x="4892618" y="6626350"/>
                  <a:pt x="4443356" y="6275513"/>
                </a:cubicBezTo>
                <a:cubicBezTo>
                  <a:pt x="3994094" y="5924676"/>
                  <a:pt x="3414656" y="5532563"/>
                  <a:pt x="3205106" y="4884863"/>
                </a:cubicBezTo>
                <a:cubicBezTo>
                  <a:pt x="2995556" y="4237163"/>
                  <a:pt x="3608331" y="2957638"/>
                  <a:pt x="3186056" y="2389313"/>
                </a:cubicBezTo>
                <a:cubicBezTo>
                  <a:pt x="2763781" y="1820988"/>
                  <a:pt x="1192156" y="1849563"/>
                  <a:pt x="671456" y="1474913"/>
                </a:cubicBezTo>
                <a:cubicBezTo>
                  <a:pt x="150756" y="1100263"/>
                  <a:pt x="165043" y="370013"/>
                  <a:pt x="61856" y="141413"/>
                </a:cubicBezTo>
                <a:cubicBezTo>
                  <a:pt x="-41332" y="-87187"/>
                  <a:pt x="5499" y="8063"/>
                  <a:pt x="52331" y="103313"/>
                </a:cubicBezTo>
              </a:path>
            </a:pathLst>
          </a:custGeom>
          <a:noFill/>
          <a:ln w="57150">
            <a:solidFill>
              <a:schemeClr val="accent5">
                <a:lumMod val="60000"/>
                <a:lumOff val="40000"/>
                <a:alpha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9772650" y="0"/>
            <a:ext cx="2409825" cy="2628900"/>
          </a:xfrm>
          <a:custGeom>
            <a:avLst/>
            <a:gdLst>
              <a:gd name="connsiteX0" fmla="*/ 0 w 2409825"/>
              <a:gd name="connsiteY0" fmla="*/ 0 h 2628900"/>
              <a:gd name="connsiteX1" fmla="*/ 1857375 w 2409825"/>
              <a:gd name="connsiteY1" fmla="*/ 457200 h 2628900"/>
              <a:gd name="connsiteX2" fmla="*/ 2409825 w 2409825"/>
              <a:gd name="connsiteY2" fmla="*/ 26289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09825" h="2628900">
                <a:moveTo>
                  <a:pt x="0" y="0"/>
                </a:moveTo>
                <a:cubicBezTo>
                  <a:pt x="727869" y="9525"/>
                  <a:pt x="1455738" y="19050"/>
                  <a:pt x="1857375" y="457200"/>
                </a:cubicBezTo>
                <a:cubicBezTo>
                  <a:pt x="2259012" y="895350"/>
                  <a:pt x="2334418" y="1762125"/>
                  <a:pt x="2409825" y="2628900"/>
                </a:cubicBezTo>
              </a:path>
            </a:pathLst>
          </a:custGeom>
          <a:noFill/>
          <a:ln w="28575">
            <a:solidFill>
              <a:schemeClr val="accent5">
                <a:lumMod val="60000"/>
                <a:lumOff val="40000"/>
                <a:alpha val="12000"/>
              </a:schemeClr>
            </a:solidFill>
          </a:ln>
          <a:effectLst>
            <a:outerShdw blurRad="50800" dist="38100" dir="10800000" algn="r" rotWithShape="0">
              <a:schemeClr val="accent5">
                <a:lumMod val="75000"/>
                <a:alpha val="40000"/>
              </a:schemeClr>
            </a:outerShdw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940931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2457450"/>
          </a:xfrm>
          <a:prstGeom prst="rect">
            <a:avLst/>
          </a:prstGeom>
          <a:gradFill flip="none" rotWithShape="1">
            <a:gsLst>
              <a:gs pos="0">
                <a:srgbClr val="6C96F4"/>
              </a:gs>
              <a:gs pos="66000">
                <a:srgbClr val="43CEFF"/>
              </a:gs>
              <a:gs pos="51000">
                <a:srgbClr val="6C96F4"/>
              </a:gs>
              <a:gs pos="84000">
                <a:srgbClr val="85DFFF"/>
              </a:gs>
              <a:gs pos="100000">
                <a:srgbClr val="75FFF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freezing" dir="t"/>
          </a:scene3d>
          <a:sp3d prstMaterial="metal"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0480" t="94" r="30198" b="321"/>
          <a:stretch/>
        </p:blipFill>
        <p:spPr>
          <a:xfrm>
            <a:off x="6932859" y="556666"/>
            <a:ext cx="4097090" cy="5836590"/>
          </a:xfrm>
          <a:prstGeom prst="rect">
            <a:avLst/>
          </a:prstGeom>
          <a:ln w="3175">
            <a:solidFill>
              <a:schemeClr val="bg2">
                <a:lumMod val="9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128043" y="2628707"/>
            <a:ext cx="4946162" cy="3593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50" dirty="0">
                <a:solidFill>
                  <a:srgbClr val="0A0A6C"/>
                </a:solidFill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  <a:t>Сформированы соглашения о сотрудничестве и программы взаимодействия со следующими ВУЗами: </a:t>
            </a: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ru-RU" sz="1750" dirty="0">
                <a:solidFill>
                  <a:srgbClr val="0A0A6C"/>
                </a:solidFill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  <a:t>ФГБОУ ВО «Казанский государственный архитектурно-строительный университет</a:t>
            </a:r>
            <a:r>
              <a:rPr lang="ru-RU" sz="1750" dirty="0" smtClean="0">
                <a:solidFill>
                  <a:srgbClr val="0A0A6C"/>
                </a:solidFill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  <a:t>»;</a:t>
            </a:r>
            <a:endParaRPr lang="ru-RU" sz="1750" dirty="0">
              <a:solidFill>
                <a:srgbClr val="0A0A6C"/>
              </a:solidFill>
              <a:latin typeface="Artifakt Element Medium" panose="020B0603050000020004" pitchFamily="34" charset="-52"/>
              <a:ea typeface="Artifakt Element Medium" panose="020B0603050000020004" pitchFamily="34" charset="-52"/>
            </a:endParaRP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ru-RU" sz="1750" dirty="0">
                <a:solidFill>
                  <a:srgbClr val="0A0A6C"/>
                </a:solidFill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  <a:t>ФГБОУ ВО «Казанский государственный энергетический университет</a:t>
            </a:r>
            <a:r>
              <a:rPr lang="ru-RU" sz="1750" dirty="0" smtClean="0">
                <a:solidFill>
                  <a:srgbClr val="0A0A6C"/>
                </a:solidFill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  <a:t>»;</a:t>
            </a:r>
            <a:endParaRPr lang="ru-RU" sz="1750" dirty="0">
              <a:solidFill>
                <a:srgbClr val="0A0A6C"/>
              </a:solidFill>
              <a:latin typeface="Artifakt Element Medium" panose="020B0603050000020004" pitchFamily="34" charset="-52"/>
              <a:ea typeface="Artifakt Element Medium" panose="020B0603050000020004" pitchFamily="34" charset="-52"/>
            </a:endParaRP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ru-RU" sz="1750" dirty="0">
                <a:solidFill>
                  <a:srgbClr val="0A0A6C"/>
                </a:solidFill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  <a:t>ФГБОУ ВО «Казанский национальный исследовательский технический университет им. А.Н. Туполева-КАИ</a:t>
            </a:r>
            <a:r>
              <a:rPr lang="ru-RU" sz="1750" dirty="0" smtClean="0">
                <a:solidFill>
                  <a:srgbClr val="0A0A6C"/>
                </a:solidFill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  <a:t>»;</a:t>
            </a:r>
            <a:endParaRPr lang="ru-RU" sz="1750" dirty="0">
              <a:solidFill>
                <a:srgbClr val="0A0A6C"/>
              </a:solidFill>
              <a:latin typeface="Artifakt Element Medium" panose="020B0603050000020004" pitchFamily="34" charset="-52"/>
              <a:ea typeface="Artifakt Element Medium" panose="020B0603050000020004" pitchFamily="34" charset="-52"/>
            </a:endParaRP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ru-RU" sz="1750" dirty="0">
                <a:solidFill>
                  <a:srgbClr val="0A0A6C"/>
                </a:solidFill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  <a:t>ФГБОУ ВО «Казанский национальный исследовательский технологический университет</a:t>
            </a:r>
            <a:r>
              <a:rPr lang="ru-RU" sz="1750" dirty="0" smtClean="0">
                <a:solidFill>
                  <a:srgbClr val="0A0A6C"/>
                </a:solidFill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  <a:t>».</a:t>
            </a:r>
            <a:endParaRPr lang="ru-RU" sz="1750" dirty="0">
              <a:solidFill>
                <a:srgbClr val="0A0A6C"/>
              </a:solidFill>
              <a:latin typeface="Artifakt Element Medium" panose="020B0603050000020004" pitchFamily="34" charset="-52"/>
              <a:ea typeface="Artifakt Element Medium" panose="020B0603050000020004" pitchFamily="34" charset="-52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128043" y="556666"/>
            <a:ext cx="4946162" cy="1687722"/>
            <a:chOff x="702163" y="556666"/>
            <a:chExt cx="4946162" cy="1687722"/>
          </a:xfrm>
        </p:grpSpPr>
        <p:sp>
          <p:nvSpPr>
            <p:cNvPr id="7" name="TextBox 6"/>
            <p:cNvSpPr txBox="1"/>
            <p:nvPr/>
          </p:nvSpPr>
          <p:spPr>
            <a:xfrm>
              <a:off x="702163" y="556666"/>
              <a:ext cx="24479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solidFill>
                    <a:srgbClr val="0A0A6C"/>
                  </a:solidFill>
                  <a:latin typeface="Arial Black" panose="020B0A04020102020204" pitchFamily="34" charset="0"/>
                </a:rPr>
                <a:t>1 ЭТАП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02163" y="1228725"/>
              <a:ext cx="494616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>
                  <a:solidFill>
                    <a:srgbClr val="0A0A6C"/>
                  </a:solidFill>
                  <a:latin typeface="Arial Black" panose="020B0A04020102020204" pitchFamily="34" charset="0"/>
                </a:rPr>
                <a:t>Создание долгосрочных взаимовыгодных отношений с профильными ВУЗами</a:t>
              </a: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830138" y="1189870"/>
              <a:ext cx="3536462" cy="0"/>
            </a:xfrm>
            <a:prstGeom prst="line">
              <a:avLst/>
            </a:prstGeom>
            <a:ln w="15875">
              <a:solidFill>
                <a:srgbClr val="0A0A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880476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532840" y="856807"/>
            <a:ext cx="5466944" cy="555449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ABFFFD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 flipH="1">
            <a:off x="-592169" y="-339493"/>
            <a:ext cx="12784169" cy="7685426"/>
            <a:chOff x="-114063" y="-368068"/>
            <a:chExt cx="12784169" cy="7685426"/>
          </a:xfrm>
          <a:effectLst/>
        </p:grpSpPr>
        <p:sp>
          <p:nvSpPr>
            <p:cNvPr id="11" name="Полилиния 10"/>
            <p:cNvSpPr/>
            <p:nvPr/>
          </p:nvSpPr>
          <p:spPr>
            <a:xfrm>
              <a:off x="-114063" y="378284"/>
              <a:ext cx="7408242" cy="6781509"/>
            </a:xfrm>
            <a:custGeom>
              <a:avLst/>
              <a:gdLst>
                <a:gd name="connsiteX0" fmla="*/ 0 w 7135318"/>
                <a:gd name="connsiteY0" fmla="*/ 390013 h 6491010"/>
                <a:gd name="connsiteX1" fmla="*/ 2668249 w 7135318"/>
                <a:gd name="connsiteY1" fmla="*/ 330052 h 6491010"/>
                <a:gd name="connsiteX2" fmla="*/ 4002373 w 7135318"/>
                <a:gd name="connsiteY2" fmla="*/ 3957672 h 6491010"/>
                <a:gd name="connsiteX3" fmla="*/ 7135318 w 7135318"/>
                <a:gd name="connsiteY3" fmla="*/ 6491010 h 6491010"/>
                <a:gd name="connsiteX4" fmla="*/ 7135318 w 7135318"/>
                <a:gd name="connsiteY4" fmla="*/ 6491010 h 6491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35318" h="6491010">
                  <a:moveTo>
                    <a:pt x="0" y="390013"/>
                  </a:moveTo>
                  <a:cubicBezTo>
                    <a:pt x="1000593" y="62727"/>
                    <a:pt x="2001187" y="-264558"/>
                    <a:pt x="2668249" y="330052"/>
                  </a:cubicBezTo>
                  <a:cubicBezTo>
                    <a:pt x="3335311" y="924662"/>
                    <a:pt x="3257862" y="2930846"/>
                    <a:pt x="4002373" y="3957672"/>
                  </a:cubicBezTo>
                  <a:cubicBezTo>
                    <a:pt x="4746884" y="4984498"/>
                    <a:pt x="7135318" y="6491010"/>
                    <a:pt x="7135318" y="6491010"/>
                  </a:cubicBezTo>
                  <a:lnTo>
                    <a:pt x="7135318" y="6491010"/>
                  </a:lnTo>
                </a:path>
              </a:pathLst>
            </a:custGeom>
            <a:noFill/>
            <a:ln w="571500">
              <a:solidFill>
                <a:srgbClr val="C2D3FA">
                  <a:alpha val="26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5938942" y="-368068"/>
              <a:ext cx="6731164" cy="6117431"/>
            </a:xfrm>
            <a:custGeom>
              <a:avLst/>
              <a:gdLst>
                <a:gd name="connsiteX0" fmla="*/ 164991 w 6142231"/>
                <a:gd name="connsiteY0" fmla="*/ 0 h 5727239"/>
                <a:gd name="connsiteX1" fmla="*/ 186012 w 6142231"/>
                <a:gd name="connsiteY1" fmla="*/ 1439917 h 5727239"/>
                <a:gd name="connsiteX2" fmla="*/ 2046343 w 6142231"/>
                <a:gd name="connsiteY2" fmla="*/ 1502979 h 5727239"/>
                <a:gd name="connsiteX3" fmla="*/ 2676964 w 6142231"/>
                <a:gd name="connsiteY3" fmla="*/ 4088524 h 5727239"/>
                <a:gd name="connsiteX4" fmla="*/ 5094343 w 6142231"/>
                <a:gd name="connsiteY4" fmla="*/ 3899338 h 5727239"/>
                <a:gd name="connsiteX5" fmla="*/ 6040274 w 6142231"/>
                <a:gd name="connsiteY5" fmla="*/ 5707117 h 5727239"/>
                <a:gd name="connsiteX6" fmla="*/ 6071805 w 6142231"/>
                <a:gd name="connsiteY6" fmla="*/ 4708634 h 572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42231" h="5727239">
                  <a:moveTo>
                    <a:pt x="164991" y="0"/>
                  </a:moveTo>
                  <a:cubicBezTo>
                    <a:pt x="18722" y="594710"/>
                    <a:pt x="-127547" y="1189421"/>
                    <a:pt x="186012" y="1439917"/>
                  </a:cubicBezTo>
                  <a:cubicBezTo>
                    <a:pt x="499571" y="1690413"/>
                    <a:pt x="1631184" y="1061545"/>
                    <a:pt x="2046343" y="1502979"/>
                  </a:cubicBezTo>
                  <a:cubicBezTo>
                    <a:pt x="2461502" y="1944413"/>
                    <a:pt x="2168964" y="3689131"/>
                    <a:pt x="2676964" y="4088524"/>
                  </a:cubicBezTo>
                  <a:cubicBezTo>
                    <a:pt x="3184964" y="4487917"/>
                    <a:pt x="4533791" y="3629573"/>
                    <a:pt x="5094343" y="3899338"/>
                  </a:cubicBezTo>
                  <a:cubicBezTo>
                    <a:pt x="5654895" y="4169104"/>
                    <a:pt x="5877364" y="5572234"/>
                    <a:pt x="6040274" y="5707117"/>
                  </a:cubicBezTo>
                  <a:cubicBezTo>
                    <a:pt x="6203184" y="5842000"/>
                    <a:pt x="6137494" y="5275317"/>
                    <a:pt x="6071805" y="4708634"/>
                  </a:cubicBezTo>
                </a:path>
              </a:pathLst>
            </a:custGeom>
            <a:noFill/>
            <a:ln w="444500">
              <a:solidFill>
                <a:srgbClr val="C2D3FA">
                  <a:alpha val="26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0" y="1194803"/>
              <a:ext cx="5657729" cy="6122555"/>
            </a:xfrm>
            <a:custGeom>
              <a:avLst/>
              <a:gdLst>
                <a:gd name="connsiteX0" fmla="*/ 0 w 5841117"/>
                <a:gd name="connsiteY0" fmla="*/ 608117 h 6122555"/>
                <a:gd name="connsiteX1" fmla="*/ 2228193 w 5841117"/>
                <a:gd name="connsiteY1" fmla="*/ 250766 h 6122555"/>
                <a:gd name="connsiteX2" fmla="*/ 3153104 w 5841117"/>
                <a:gd name="connsiteY2" fmla="*/ 3887345 h 6122555"/>
                <a:gd name="connsiteX3" fmla="*/ 5602014 w 5841117"/>
                <a:gd name="connsiteY3" fmla="*/ 5926352 h 6122555"/>
                <a:gd name="connsiteX4" fmla="*/ 5612524 w 5841117"/>
                <a:gd name="connsiteY4" fmla="*/ 5926352 h 612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1117" h="6122555">
                  <a:moveTo>
                    <a:pt x="0" y="608117"/>
                  </a:moveTo>
                  <a:cubicBezTo>
                    <a:pt x="851338" y="156172"/>
                    <a:pt x="1702676" y="-295772"/>
                    <a:pt x="2228193" y="250766"/>
                  </a:cubicBezTo>
                  <a:cubicBezTo>
                    <a:pt x="2753710" y="797304"/>
                    <a:pt x="2590801" y="2941414"/>
                    <a:pt x="3153104" y="3887345"/>
                  </a:cubicBezTo>
                  <a:cubicBezTo>
                    <a:pt x="3715407" y="4833276"/>
                    <a:pt x="5192111" y="5586518"/>
                    <a:pt x="5602014" y="5926352"/>
                  </a:cubicBezTo>
                  <a:cubicBezTo>
                    <a:pt x="6011917" y="6266186"/>
                    <a:pt x="5812220" y="6096269"/>
                    <a:pt x="5612524" y="5926352"/>
                  </a:cubicBezTo>
                </a:path>
              </a:pathLst>
            </a:custGeom>
            <a:noFill/>
            <a:ln w="63500">
              <a:solidFill>
                <a:srgbClr val="C2D3FA">
                  <a:alpha val="26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4" name="Скругленная соединительная линия 13"/>
            <p:cNvCxnSpPr/>
            <p:nvPr/>
          </p:nvCxnSpPr>
          <p:spPr>
            <a:xfrm>
              <a:off x="8965324" y="-21021"/>
              <a:ext cx="3226676" cy="2396803"/>
            </a:xfrm>
            <a:prstGeom prst="curvedConnector3">
              <a:avLst>
                <a:gd name="adj1" fmla="val 50000"/>
              </a:avLst>
            </a:prstGeom>
            <a:ln w="76200">
              <a:solidFill>
                <a:srgbClr val="C2D3FA">
                  <a:alpha val="26000"/>
                </a:srgb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Полилиния 14"/>
            <p:cNvSpPr/>
            <p:nvPr/>
          </p:nvSpPr>
          <p:spPr>
            <a:xfrm>
              <a:off x="-54202" y="3938694"/>
              <a:ext cx="2450561" cy="3040175"/>
            </a:xfrm>
            <a:custGeom>
              <a:avLst/>
              <a:gdLst>
                <a:gd name="connsiteX0" fmla="*/ 1781402 w 2202567"/>
                <a:gd name="connsiteY0" fmla="*/ 2902373 h 2902373"/>
                <a:gd name="connsiteX1" fmla="*/ 2187802 w 2202567"/>
                <a:gd name="connsiteY1" fmla="*/ 2182706 h 2902373"/>
                <a:gd name="connsiteX2" fmla="*/ 1315735 w 2202567"/>
                <a:gd name="connsiteY2" fmla="*/ 2013373 h 2902373"/>
                <a:gd name="connsiteX3" fmla="*/ 672269 w 2202567"/>
                <a:gd name="connsiteY3" fmla="*/ 904239 h 2902373"/>
                <a:gd name="connsiteX4" fmla="*/ 54202 w 2202567"/>
                <a:gd name="connsiteY4" fmla="*/ 74506 h 2902373"/>
                <a:gd name="connsiteX5" fmla="*/ 71135 w 2202567"/>
                <a:gd name="connsiteY5" fmla="*/ 91439 h 290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02567" h="2902373">
                  <a:moveTo>
                    <a:pt x="1781402" y="2902373"/>
                  </a:moveTo>
                  <a:cubicBezTo>
                    <a:pt x="2023407" y="2616623"/>
                    <a:pt x="2265413" y="2330873"/>
                    <a:pt x="2187802" y="2182706"/>
                  </a:cubicBezTo>
                  <a:cubicBezTo>
                    <a:pt x="2110191" y="2034539"/>
                    <a:pt x="1568324" y="2226451"/>
                    <a:pt x="1315735" y="2013373"/>
                  </a:cubicBezTo>
                  <a:cubicBezTo>
                    <a:pt x="1063146" y="1800295"/>
                    <a:pt x="882524" y="1227383"/>
                    <a:pt x="672269" y="904239"/>
                  </a:cubicBezTo>
                  <a:cubicBezTo>
                    <a:pt x="462013" y="581094"/>
                    <a:pt x="154391" y="209973"/>
                    <a:pt x="54202" y="74506"/>
                  </a:cubicBezTo>
                  <a:cubicBezTo>
                    <a:pt x="-45987" y="-60961"/>
                    <a:pt x="12574" y="15239"/>
                    <a:pt x="71135" y="91439"/>
                  </a:cubicBezTo>
                </a:path>
              </a:pathLst>
            </a:custGeom>
            <a:noFill/>
            <a:ln w="120650">
              <a:solidFill>
                <a:srgbClr val="C2D3FA">
                  <a:alpha val="26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-10510" y="2690648"/>
              <a:ext cx="2920134" cy="4162097"/>
            </a:xfrm>
            <a:custGeom>
              <a:avLst/>
              <a:gdLst>
                <a:gd name="connsiteX0" fmla="*/ 2627586 w 2920134"/>
                <a:gd name="connsiteY0" fmla="*/ 4162097 h 4162097"/>
                <a:gd name="connsiteX1" fmla="*/ 2869324 w 2920134"/>
                <a:gd name="connsiteY1" fmla="*/ 3205655 h 4162097"/>
                <a:gd name="connsiteX2" fmla="*/ 1755227 w 2920134"/>
                <a:gd name="connsiteY2" fmla="*/ 2932386 h 4162097"/>
                <a:gd name="connsiteX3" fmla="*/ 0 w 2920134"/>
                <a:gd name="connsiteY3" fmla="*/ 0 h 416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0134" h="4162097">
                  <a:moveTo>
                    <a:pt x="2627586" y="4162097"/>
                  </a:moveTo>
                  <a:cubicBezTo>
                    <a:pt x="2821151" y="3786352"/>
                    <a:pt x="3014717" y="3410607"/>
                    <a:pt x="2869324" y="3205655"/>
                  </a:cubicBezTo>
                  <a:cubicBezTo>
                    <a:pt x="2723931" y="3000703"/>
                    <a:pt x="2233448" y="3466662"/>
                    <a:pt x="1755227" y="2932386"/>
                  </a:cubicBezTo>
                  <a:cubicBezTo>
                    <a:pt x="1277006" y="2398110"/>
                    <a:pt x="638503" y="1199055"/>
                    <a:pt x="0" y="0"/>
                  </a:cubicBezTo>
                </a:path>
              </a:pathLst>
            </a:custGeom>
            <a:noFill/>
            <a:ln w="31750">
              <a:solidFill>
                <a:srgbClr val="C2D3FA">
                  <a:alpha val="26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9932276" y="-21021"/>
              <a:ext cx="2259724" cy="1818290"/>
            </a:xfrm>
            <a:custGeom>
              <a:avLst/>
              <a:gdLst>
                <a:gd name="connsiteX0" fmla="*/ 0 w 2259724"/>
                <a:gd name="connsiteY0" fmla="*/ 0 h 1818290"/>
                <a:gd name="connsiteX1" fmla="*/ 1219200 w 2259724"/>
                <a:gd name="connsiteY1" fmla="*/ 777766 h 1818290"/>
                <a:gd name="connsiteX2" fmla="*/ 1397876 w 2259724"/>
                <a:gd name="connsiteY2" fmla="*/ 1597573 h 1818290"/>
                <a:gd name="connsiteX3" fmla="*/ 2259724 w 2259724"/>
                <a:gd name="connsiteY3" fmla="*/ 1818290 h 1818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9724" h="1818290">
                  <a:moveTo>
                    <a:pt x="0" y="0"/>
                  </a:moveTo>
                  <a:cubicBezTo>
                    <a:pt x="493110" y="255752"/>
                    <a:pt x="986221" y="511504"/>
                    <a:pt x="1219200" y="777766"/>
                  </a:cubicBezTo>
                  <a:cubicBezTo>
                    <a:pt x="1452179" y="1044028"/>
                    <a:pt x="1224455" y="1424152"/>
                    <a:pt x="1397876" y="1597573"/>
                  </a:cubicBezTo>
                  <a:cubicBezTo>
                    <a:pt x="1571297" y="1770994"/>
                    <a:pt x="1915510" y="1794642"/>
                    <a:pt x="2259724" y="1818290"/>
                  </a:cubicBezTo>
                </a:path>
              </a:pathLst>
            </a:custGeom>
            <a:noFill/>
            <a:ln w="44450">
              <a:solidFill>
                <a:srgbClr val="C2D3FA">
                  <a:alpha val="26000"/>
                </a:srgb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690659" y="907174"/>
            <a:ext cx="5125121" cy="1026478"/>
            <a:chOff x="643237" y="432771"/>
            <a:chExt cx="5125121" cy="1026478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680768" y="432771"/>
              <a:ext cx="238967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000" dirty="0">
                  <a:solidFill>
                    <a:srgbClr val="0A0A6C"/>
                  </a:solidFill>
                  <a:latin typeface="Arial Black" panose="020B0A04020102020204" pitchFamily="34" charset="0"/>
                </a:rPr>
                <a:t>2 </a:t>
              </a:r>
              <a:r>
                <a:rPr lang="ru-RU" sz="4000" dirty="0" smtClean="0">
                  <a:solidFill>
                    <a:srgbClr val="0A0A6C"/>
                  </a:solidFill>
                  <a:latin typeface="Arial Black" panose="020B0A04020102020204" pitchFamily="34" charset="0"/>
                </a:rPr>
                <a:t>ЭТАП</a:t>
              </a:r>
              <a:endParaRPr lang="ru-RU" sz="4000" dirty="0">
                <a:solidFill>
                  <a:srgbClr val="0A0A6C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643237" y="1059139"/>
              <a:ext cx="512512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dirty="0">
                  <a:solidFill>
                    <a:srgbClr val="0A0A6C"/>
                  </a:solidFill>
                  <a:latin typeface="Arial Black" panose="020B0A04020102020204" pitchFamily="34" charset="0"/>
                </a:rPr>
                <a:t>П</a:t>
              </a:r>
              <a:r>
                <a:rPr lang="ru-RU" sz="2000" dirty="0" smtClean="0">
                  <a:solidFill>
                    <a:srgbClr val="0A0A6C"/>
                  </a:solidFill>
                  <a:latin typeface="Arial Black" panose="020B0A04020102020204" pitchFamily="34" charset="0"/>
                </a:rPr>
                <a:t>остоянная </a:t>
              </a:r>
              <a:r>
                <a:rPr lang="ru-RU" sz="2000" dirty="0">
                  <a:solidFill>
                    <a:srgbClr val="0A0A6C"/>
                  </a:solidFill>
                  <a:latin typeface="Arial Black" panose="020B0A04020102020204" pitchFamily="34" charset="0"/>
                </a:rPr>
                <a:t>работа со </a:t>
              </a:r>
              <a:r>
                <a:rPr lang="ru-RU" sz="2000" dirty="0" smtClean="0">
                  <a:solidFill>
                    <a:srgbClr val="0A0A6C"/>
                  </a:solidFill>
                  <a:latin typeface="Arial Black" panose="020B0A04020102020204" pitchFamily="34" charset="0"/>
                </a:rPr>
                <a:t>студентами</a:t>
              </a:r>
              <a:endParaRPr lang="ru-RU" sz="2000" dirty="0">
                <a:solidFill>
                  <a:srgbClr val="0A0A6C"/>
                </a:solidFill>
                <a:latin typeface="Arial Black" panose="020B0A04020102020204" pitchFamily="34" charset="0"/>
              </a:endParaRPr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>
              <a:off x="770426" y="1059139"/>
              <a:ext cx="3536462" cy="0"/>
            </a:xfrm>
            <a:prstGeom prst="line">
              <a:avLst/>
            </a:prstGeom>
            <a:ln w="15875">
              <a:solidFill>
                <a:srgbClr val="0A0A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Прямоугольник 8"/>
          <p:cNvSpPr/>
          <p:nvPr/>
        </p:nvSpPr>
        <p:spPr>
          <a:xfrm>
            <a:off x="603441" y="2354392"/>
            <a:ext cx="5299557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A0A6C"/>
                </a:solidFill>
                <a:latin typeface="Arial Black" panose="020B0A04020102020204" pitchFamily="34" charset="0"/>
              </a:rPr>
              <a:t>СЕНТЯБРЬ-МАРТ</a:t>
            </a:r>
            <a:endParaRPr lang="ru-RU" dirty="0">
              <a:solidFill>
                <a:srgbClr val="0A0A6C"/>
              </a:solidFill>
              <a:latin typeface="Arial Black" panose="020B0A04020102020204" pitchFamily="34" charset="0"/>
            </a:endParaRPr>
          </a:p>
          <a:p>
            <a:pPr algn="just"/>
            <a:r>
              <a:rPr lang="ru-RU" sz="2000" b="1" dirty="0" smtClean="0">
                <a:solidFill>
                  <a:srgbClr val="0A0A6C"/>
                </a:solidFill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  <a:t>Проводятся </a:t>
            </a:r>
            <a:r>
              <a:rPr lang="ru-RU" sz="2000" b="1" dirty="0">
                <a:solidFill>
                  <a:srgbClr val="0A0A6C"/>
                </a:solidFill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  <a:t>различные </a:t>
            </a:r>
            <a:r>
              <a:rPr lang="ru-RU" sz="2000" b="1" dirty="0" err="1">
                <a:solidFill>
                  <a:srgbClr val="0A0A6C"/>
                </a:solidFill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  <a:t>профориентационные</a:t>
            </a:r>
            <a:r>
              <a:rPr lang="ru-RU" sz="2000" b="1" dirty="0">
                <a:solidFill>
                  <a:srgbClr val="0A0A6C"/>
                </a:solidFill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  <a:t> мероприятия для студентов 3 курса, в числе которых - беседа главных специалистов предприятия со студентами по разным направлениям подготовки.  </a:t>
            </a:r>
            <a:r>
              <a:rPr lang="ru-RU" sz="2000" b="1" dirty="0" smtClean="0">
                <a:solidFill>
                  <a:srgbClr val="0A0A6C"/>
                </a:solidFill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  <a:t>Организована </a:t>
            </a:r>
            <a:r>
              <a:rPr lang="ru-RU" sz="2000" b="1" dirty="0">
                <a:solidFill>
                  <a:srgbClr val="0A0A6C"/>
                </a:solidFill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  <a:t>постоянная оценка результатов работы путем онлайн опросов студентов-участников беседы для выявления их профессиональных ожиданий и вида трудовой мотивации.</a:t>
            </a:r>
            <a:endParaRPr lang="ru-RU" sz="2000" dirty="0">
              <a:solidFill>
                <a:srgbClr val="0A0A6C"/>
              </a:solidFill>
              <a:latin typeface="Artifakt Element Medium" panose="020B0603050000020004" pitchFamily="34" charset="-52"/>
              <a:ea typeface="Artifakt Element Medium" panose="020B0603050000020004" pitchFamily="34" charset="-52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101" y="0"/>
            <a:ext cx="5574899" cy="685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51804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374543" y="464039"/>
            <a:ext cx="5460992" cy="591182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ABFFF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85395" y="2091558"/>
            <a:ext cx="5079910" cy="3870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A0A6C"/>
                </a:solidFill>
                <a:latin typeface="Arial Black" panose="020B0A04020102020204" pitchFamily="34" charset="0"/>
              </a:rPr>
              <a:t>АПРЕЛЬ.</a:t>
            </a:r>
            <a:endParaRPr lang="ru-RU" dirty="0">
              <a:solidFill>
                <a:srgbClr val="0A0A6C"/>
              </a:solidFill>
              <a:latin typeface="Arial Black" panose="020B0A04020102020204" pitchFamily="34" charset="0"/>
            </a:endParaRPr>
          </a:p>
          <a:p>
            <a:pPr algn="just"/>
            <a:r>
              <a:rPr lang="ru-RU" sz="1750" b="1" dirty="0">
                <a:solidFill>
                  <a:srgbClr val="0A0A6C"/>
                </a:solidFill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  <a:t>Приглашение заинтересованных студентов по результатам опроса на экскурсию в Общество. Студенты знакомятся с корпоративной жизнью и культурой Общества, с основными видами работ по разным направлениям подготовки и участвуют в конкурсах, организованных Обществом. С целью совершенствования работы со студентами и выявления их профессиональных ожиданий и уровня владения программными продуктами на каждом этапе взаимодействия проводится онлайн опрос студентов. </a:t>
            </a:r>
            <a:endParaRPr lang="ru-RU" sz="1750" b="1" dirty="0">
              <a:solidFill>
                <a:srgbClr val="0A0A6C"/>
              </a:solidFill>
              <a:latin typeface="Artifakt Element Medium" panose="020B0603050000020004" pitchFamily="34" charset="-52"/>
              <a:ea typeface="Artifakt Element Medium" panose="020B0603050000020004" pitchFamily="34" charset="-52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6213122" y="870198"/>
            <a:ext cx="5709026" cy="5191466"/>
            <a:chOff x="5914201" y="956377"/>
            <a:chExt cx="5709026" cy="519146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/>
            <a:srcRect t="9587" r="26774"/>
            <a:stretch/>
          </p:blipFill>
          <p:spPr>
            <a:xfrm>
              <a:off x="5914201" y="956377"/>
              <a:ext cx="2746559" cy="245222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/>
            <a:srcRect l="7835" t="9304" r="17575"/>
            <a:stretch/>
          </p:blipFill>
          <p:spPr>
            <a:xfrm>
              <a:off x="5914202" y="3624941"/>
              <a:ext cx="2746558" cy="2519426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60570" y="3621465"/>
              <a:ext cx="2762657" cy="2526378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38" t="5871" r="22765" b="11768"/>
            <a:stretch/>
          </p:blipFill>
          <p:spPr>
            <a:xfrm>
              <a:off x="8860570" y="960406"/>
              <a:ext cx="2762657" cy="2448198"/>
            </a:xfrm>
            <a:prstGeom prst="rect">
              <a:avLst/>
            </a:prstGeom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653" y="692490"/>
            <a:ext cx="4863830" cy="117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51460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68" y="524724"/>
            <a:ext cx="4844374" cy="11706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5073" y="1695341"/>
            <a:ext cx="4937450" cy="4947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A0A6C"/>
                </a:solidFill>
                <a:latin typeface="Arial Black" panose="020B0A04020102020204" pitchFamily="34" charset="0"/>
              </a:rPr>
              <a:t>МАЙ-ИЮНЬ</a:t>
            </a:r>
            <a:br>
              <a:rPr lang="ru-RU" dirty="0" smtClean="0">
                <a:solidFill>
                  <a:srgbClr val="0A0A6C"/>
                </a:solidFill>
                <a:latin typeface="Arial Black" panose="020B0A04020102020204" pitchFamily="34" charset="0"/>
              </a:rPr>
            </a:br>
            <a:r>
              <a:rPr lang="ru-RU" sz="1750" b="1" dirty="0">
                <a:solidFill>
                  <a:srgbClr val="0A0A6C"/>
                </a:solidFill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  <a:t>Организация практики для студентов ВУЗов, проявивших заинтересованность по результатам опроса после экскурсии. Осуществляется закрепление наставников за каждым студентом на период практики. Постоянная обратная связь от студентов по организации практики в подразделениях Общества, организация собраний руководства Общества со всеми студентами-практикантами.</a:t>
            </a:r>
          </a:p>
          <a:p>
            <a:r>
              <a:rPr lang="ru-RU" sz="1750" b="1" dirty="0">
                <a:solidFill>
                  <a:srgbClr val="0A0A6C"/>
                </a:solidFill>
                <a:latin typeface="Artifakt Element Medium" panose="020B0603050000020004" pitchFamily="34" charset="-52"/>
                <a:ea typeface="Artifakt Element Medium" panose="020B0603050000020004" pitchFamily="34" charset="-52"/>
              </a:rPr>
              <a:t>Опрос руководителей практики и студентов: руководителей практики – с целью выявления наиболее подготовленных и замотивированных студентов, студентов – с целью выявления их желания долгосрочного сотрудничества с Обществом.</a:t>
            </a:r>
            <a:endParaRPr lang="ru-RU" sz="1750" b="1" dirty="0">
              <a:solidFill>
                <a:srgbClr val="0A0A6C"/>
              </a:solidFill>
              <a:latin typeface="Artifakt Element Medium" panose="020B0603050000020004" pitchFamily="34" charset="-52"/>
              <a:ea typeface="Artifakt Element Medium" panose="020B0603050000020004" pitchFamily="34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595" y="0"/>
            <a:ext cx="6419644" cy="6870787"/>
          </a:xfrm>
          <a:prstGeom prst="rect">
            <a:avLst/>
          </a:prstGeom>
        </p:spPr>
      </p:pic>
      <p:sp>
        <p:nvSpPr>
          <p:cNvPr id="33" name="Полилиния 32"/>
          <p:cNvSpPr/>
          <p:nvPr/>
        </p:nvSpPr>
        <p:spPr>
          <a:xfrm>
            <a:off x="6078181" y="862817"/>
            <a:ext cx="5792393" cy="4083256"/>
          </a:xfrm>
          <a:custGeom>
            <a:avLst/>
            <a:gdLst>
              <a:gd name="connsiteX0" fmla="*/ 2330559 w 5309665"/>
              <a:gd name="connsiteY0" fmla="*/ 170740 h 3458451"/>
              <a:gd name="connsiteX1" fmla="*/ 1881671 w 5309665"/>
              <a:gd name="connsiteY1" fmla="*/ 29424 h 3458451"/>
              <a:gd name="connsiteX2" fmla="*/ 1399533 w 5309665"/>
              <a:gd name="connsiteY2" fmla="*/ 270493 h 3458451"/>
              <a:gd name="connsiteX3" fmla="*/ 1299781 w 5309665"/>
              <a:gd name="connsiteY3" fmla="*/ 769256 h 3458451"/>
              <a:gd name="connsiteX4" fmla="*/ 1266530 w 5309665"/>
              <a:gd name="connsiteY4" fmla="*/ 1010325 h 3458451"/>
              <a:gd name="connsiteX5" fmla="*/ 709577 w 5309665"/>
              <a:gd name="connsiteY5" fmla="*/ 1434275 h 3458451"/>
              <a:gd name="connsiteX6" fmla="*/ 360442 w 5309665"/>
              <a:gd name="connsiteY6" fmla="*/ 2140856 h 3458451"/>
              <a:gd name="connsiteX7" fmla="*/ 202501 w 5309665"/>
              <a:gd name="connsiteY7" fmla="*/ 3105133 h 3458451"/>
              <a:gd name="connsiteX8" fmla="*/ 152624 w 5309665"/>
              <a:gd name="connsiteY8" fmla="*/ 3421016 h 3458451"/>
              <a:gd name="connsiteX9" fmla="*/ 2330559 w 5309665"/>
              <a:gd name="connsiteY9" fmla="*/ 3421016 h 3458451"/>
              <a:gd name="connsiteX10" fmla="*/ 3178457 w 5309665"/>
              <a:gd name="connsiteY10" fmla="*/ 3138384 h 3458451"/>
              <a:gd name="connsiteX11" fmla="*/ 3486028 w 5309665"/>
              <a:gd name="connsiteY11" fmla="*/ 2872376 h 3458451"/>
              <a:gd name="connsiteX12" fmla="*/ 3851788 w 5309665"/>
              <a:gd name="connsiteY12" fmla="*/ 3063569 h 3458451"/>
              <a:gd name="connsiteX13" fmla="*/ 4001417 w 5309665"/>
              <a:gd name="connsiteY13" fmla="*/ 3030318 h 3458451"/>
              <a:gd name="connsiteX14" fmla="*/ 3934915 w 5309665"/>
              <a:gd name="connsiteY14" fmla="*/ 3288013 h 3458451"/>
              <a:gd name="connsiteX15" fmla="*/ 4275737 w 5309665"/>
              <a:gd name="connsiteY15" fmla="*/ 3387765 h 3458451"/>
              <a:gd name="connsiteX16" fmla="*/ 5065446 w 5309665"/>
              <a:gd name="connsiteY16" fmla="*/ 3238136 h 3458451"/>
              <a:gd name="connsiteX17" fmla="*/ 5256639 w 5309665"/>
              <a:gd name="connsiteY17" fmla="*/ 3063569 h 3458451"/>
              <a:gd name="connsiteX18" fmla="*/ 5190137 w 5309665"/>
              <a:gd name="connsiteY18" fmla="*/ 844071 h 3458451"/>
              <a:gd name="connsiteX19" fmla="*/ 4018042 w 5309665"/>
              <a:gd name="connsiteY19" fmla="*/ 960449 h 3458451"/>
              <a:gd name="connsiteX20" fmla="*/ 3959853 w 5309665"/>
              <a:gd name="connsiteY20" fmla="*/ 1276333 h 3458451"/>
              <a:gd name="connsiteX21" fmla="*/ 3261584 w 5309665"/>
              <a:gd name="connsiteY21" fmla="*/ 1159955 h 3458451"/>
              <a:gd name="connsiteX22" fmla="*/ 3319773 w 5309665"/>
              <a:gd name="connsiteY22" fmla="*/ 686129 h 3458451"/>
              <a:gd name="connsiteX23" fmla="*/ 3244959 w 5309665"/>
              <a:gd name="connsiteY23" fmla="*/ 112551 h 3458451"/>
              <a:gd name="connsiteX24" fmla="*/ 2895824 w 5309665"/>
              <a:gd name="connsiteY24" fmla="*/ 4485 h 3458451"/>
              <a:gd name="connsiteX25" fmla="*/ 2330559 w 5309665"/>
              <a:gd name="connsiteY25" fmla="*/ 170740 h 3458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09665" h="3458451">
                <a:moveTo>
                  <a:pt x="2330559" y="170740"/>
                </a:moveTo>
                <a:cubicBezTo>
                  <a:pt x="2161534" y="174896"/>
                  <a:pt x="2036842" y="12799"/>
                  <a:pt x="1881671" y="29424"/>
                </a:cubicBezTo>
                <a:cubicBezTo>
                  <a:pt x="1726500" y="46049"/>
                  <a:pt x="1496515" y="147188"/>
                  <a:pt x="1399533" y="270493"/>
                </a:cubicBezTo>
                <a:cubicBezTo>
                  <a:pt x="1302551" y="393798"/>
                  <a:pt x="1321948" y="645951"/>
                  <a:pt x="1299781" y="769256"/>
                </a:cubicBezTo>
                <a:cubicBezTo>
                  <a:pt x="1277614" y="892561"/>
                  <a:pt x="1364897" y="899489"/>
                  <a:pt x="1266530" y="1010325"/>
                </a:cubicBezTo>
                <a:cubicBezTo>
                  <a:pt x="1168163" y="1121162"/>
                  <a:pt x="860592" y="1245853"/>
                  <a:pt x="709577" y="1434275"/>
                </a:cubicBezTo>
                <a:cubicBezTo>
                  <a:pt x="558562" y="1622697"/>
                  <a:pt x="444955" y="1862380"/>
                  <a:pt x="360442" y="2140856"/>
                </a:cubicBezTo>
                <a:cubicBezTo>
                  <a:pt x="275929" y="2419332"/>
                  <a:pt x="237137" y="2891773"/>
                  <a:pt x="202501" y="3105133"/>
                </a:cubicBezTo>
                <a:cubicBezTo>
                  <a:pt x="167865" y="3318493"/>
                  <a:pt x="-202052" y="3368369"/>
                  <a:pt x="152624" y="3421016"/>
                </a:cubicBezTo>
                <a:cubicBezTo>
                  <a:pt x="507300" y="3473663"/>
                  <a:pt x="1826254" y="3468121"/>
                  <a:pt x="2330559" y="3421016"/>
                </a:cubicBezTo>
                <a:cubicBezTo>
                  <a:pt x="2834864" y="3373911"/>
                  <a:pt x="2985879" y="3229824"/>
                  <a:pt x="3178457" y="3138384"/>
                </a:cubicBezTo>
                <a:cubicBezTo>
                  <a:pt x="3371035" y="3046944"/>
                  <a:pt x="3373806" y="2884845"/>
                  <a:pt x="3486028" y="2872376"/>
                </a:cubicBezTo>
                <a:cubicBezTo>
                  <a:pt x="3598250" y="2859907"/>
                  <a:pt x="3765890" y="3037245"/>
                  <a:pt x="3851788" y="3063569"/>
                </a:cubicBezTo>
                <a:cubicBezTo>
                  <a:pt x="3937686" y="3089893"/>
                  <a:pt x="3987562" y="2992911"/>
                  <a:pt x="4001417" y="3030318"/>
                </a:cubicBezTo>
                <a:cubicBezTo>
                  <a:pt x="4015272" y="3067725"/>
                  <a:pt x="3889195" y="3228439"/>
                  <a:pt x="3934915" y="3288013"/>
                </a:cubicBezTo>
                <a:cubicBezTo>
                  <a:pt x="3980635" y="3347588"/>
                  <a:pt x="4087315" y="3396078"/>
                  <a:pt x="4275737" y="3387765"/>
                </a:cubicBezTo>
                <a:cubicBezTo>
                  <a:pt x="4464159" y="3379452"/>
                  <a:pt x="4901962" y="3292169"/>
                  <a:pt x="5065446" y="3238136"/>
                </a:cubicBezTo>
                <a:cubicBezTo>
                  <a:pt x="5228930" y="3184103"/>
                  <a:pt x="5235857" y="3462580"/>
                  <a:pt x="5256639" y="3063569"/>
                </a:cubicBezTo>
                <a:cubicBezTo>
                  <a:pt x="5277421" y="2664558"/>
                  <a:pt x="5396570" y="1194591"/>
                  <a:pt x="5190137" y="844071"/>
                </a:cubicBezTo>
                <a:cubicBezTo>
                  <a:pt x="4983704" y="493551"/>
                  <a:pt x="4223089" y="888405"/>
                  <a:pt x="4018042" y="960449"/>
                </a:cubicBezTo>
                <a:cubicBezTo>
                  <a:pt x="3812995" y="1032493"/>
                  <a:pt x="4085929" y="1243082"/>
                  <a:pt x="3959853" y="1276333"/>
                </a:cubicBezTo>
                <a:cubicBezTo>
                  <a:pt x="3833777" y="1309584"/>
                  <a:pt x="3368264" y="1258322"/>
                  <a:pt x="3261584" y="1159955"/>
                </a:cubicBezTo>
                <a:cubicBezTo>
                  <a:pt x="3154904" y="1061588"/>
                  <a:pt x="3322544" y="860696"/>
                  <a:pt x="3319773" y="686129"/>
                </a:cubicBezTo>
                <a:cubicBezTo>
                  <a:pt x="3317002" y="511562"/>
                  <a:pt x="3315617" y="226158"/>
                  <a:pt x="3244959" y="112551"/>
                </a:cubicBezTo>
                <a:cubicBezTo>
                  <a:pt x="3174301" y="-1056"/>
                  <a:pt x="3048224" y="-7984"/>
                  <a:pt x="2895824" y="4485"/>
                </a:cubicBezTo>
                <a:cubicBezTo>
                  <a:pt x="2743424" y="16954"/>
                  <a:pt x="2499584" y="166584"/>
                  <a:pt x="2330559" y="170740"/>
                </a:cubicBezTo>
                <a:close/>
              </a:path>
            </a:pathLst>
          </a:custGeom>
          <a:solidFill>
            <a:srgbClr val="4B8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>
            <a:off x="6168044" y="1026299"/>
            <a:ext cx="5561490" cy="3861584"/>
          </a:xfrm>
          <a:custGeom>
            <a:avLst/>
            <a:gdLst>
              <a:gd name="connsiteX0" fmla="*/ 2330559 w 5309665"/>
              <a:gd name="connsiteY0" fmla="*/ 170740 h 3458451"/>
              <a:gd name="connsiteX1" fmla="*/ 1881671 w 5309665"/>
              <a:gd name="connsiteY1" fmla="*/ 29424 h 3458451"/>
              <a:gd name="connsiteX2" fmla="*/ 1399533 w 5309665"/>
              <a:gd name="connsiteY2" fmla="*/ 270493 h 3458451"/>
              <a:gd name="connsiteX3" fmla="*/ 1299781 w 5309665"/>
              <a:gd name="connsiteY3" fmla="*/ 769256 h 3458451"/>
              <a:gd name="connsiteX4" fmla="*/ 1266530 w 5309665"/>
              <a:gd name="connsiteY4" fmla="*/ 1010325 h 3458451"/>
              <a:gd name="connsiteX5" fmla="*/ 709577 w 5309665"/>
              <a:gd name="connsiteY5" fmla="*/ 1434275 h 3458451"/>
              <a:gd name="connsiteX6" fmla="*/ 360442 w 5309665"/>
              <a:gd name="connsiteY6" fmla="*/ 2140856 h 3458451"/>
              <a:gd name="connsiteX7" fmla="*/ 202501 w 5309665"/>
              <a:gd name="connsiteY7" fmla="*/ 3105133 h 3458451"/>
              <a:gd name="connsiteX8" fmla="*/ 152624 w 5309665"/>
              <a:gd name="connsiteY8" fmla="*/ 3421016 h 3458451"/>
              <a:gd name="connsiteX9" fmla="*/ 2330559 w 5309665"/>
              <a:gd name="connsiteY9" fmla="*/ 3421016 h 3458451"/>
              <a:gd name="connsiteX10" fmla="*/ 3178457 w 5309665"/>
              <a:gd name="connsiteY10" fmla="*/ 3138384 h 3458451"/>
              <a:gd name="connsiteX11" fmla="*/ 3486028 w 5309665"/>
              <a:gd name="connsiteY11" fmla="*/ 2872376 h 3458451"/>
              <a:gd name="connsiteX12" fmla="*/ 3851788 w 5309665"/>
              <a:gd name="connsiteY12" fmla="*/ 3063569 h 3458451"/>
              <a:gd name="connsiteX13" fmla="*/ 4001417 w 5309665"/>
              <a:gd name="connsiteY13" fmla="*/ 3030318 h 3458451"/>
              <a:gd name="connsiteX14" fmla="*/ 3934915 w 5309665"/>
              <a:gd name="connsiteY14" fmla="*/ 3288013 h 3458451"/>
              <a:gd name="connsiteX15" fmla="*/ 4275737 w 5309665"/>
              <a:gd name="connsiteY15" fmla="*/ 3387765 h 3458451"/>
              <a:gd name="connsiteX16" fmla="*/ 5065446 w 5309665"/>
              <a:gd name="connsiteY16" fmla="*/ 3238136 h 3458451"/>
              <a:gd name="connsiteX17" fmla="*/ 5256639 w 5309665"/>
              <a:gd name="connsiteY17" fmla="*/ 3063569 h 3458451"/>
              <a:gd name="connsiteX18" fmla="*/ 5190137 w 5309665"/>
              <a:gd name="connsiteY18" fmla="*/ 844071 h 3458451"/>
              <a:gd name="connsiteX19" fmla="*/ 4018042 w 5309665"/>
              <a:gd name="connsiteY19" fmla="*/ 960449 h 3458451"/>
              <a:gd name="connsiteX20" fmla="*/ 3959853 w 5309665"/>
              <a:gd name="connsiteY20" fmla="*/ 1276333 h 3458451"/>
              <a:gd name="connsiteX21" fmla="*/ 3261584 w 5309665"/>
              <a:gd name="connsiteY21" fmla="*/ 1159955 h 3458451"/>
              <a:gd name="connsiteX22" fmla="*/ 3319773 w 5309665"/>
              <a:gd name="connsiteY22" fmla="*/ 686129 h 3458451"/>
              <a:gd name="connsiteX23" fmla="*/ 3244959 w 5309665"/>
              <a:gd name="connsiteY23" fmla="*/ 112551 h 3458451"/>
              <a:gd name="connsiteX24" fmla="*/ 2895824 w 5309665"/>
              <a:gd name="connsiteY24" fmla="*/ 4485 h 3458451"/>
              <a:gd name="connsiteX25" fmla="*/ 2330559 w 5309665"/>
              <a:gd name="connsiteY25" fmla="*/ 170740 h 3458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09665" h="3458451">
                <a:moveTo>
                  <a:pt x="2330559" y="170740"/>
                </a:moveTo>
                <a:cubicBezTo>
                  <a:pt x="2161534" y="174896"/>
                  <a:pt x="2036842" y="12799"/>
                  <a:pt x="1881671" y="29424"/>
                </a:cubicBezTo>
                <a:cubicBezTo>
                  <a:pt x="1726500" y="46049"/>
                  <a:pt x="1496515" y="147188"/>
                  <a:pt x="1399533" y="270493"/>
                </a:cubicBezTo>
                <a:cubicBezTo>
                  <a:pt x="1302551" y="393798"/>
                  <a:pt x="1321948" y="645951"/>
                  <a:pt x="1299781" y="769256"/>
                </a:cubicBezTo>
                <a:cubicBezTo>
                  <a:pt x="1277614" y="892561"/>
                  <a:pt x="1364897" y="899489"/>
                  <a:pt x="1266530" y="1010325"/>
                </a:cubicBezTo>
                <a:cubicBezTo>
                  <a:pt x="1168163" y="1121162"/>
                  <a:pt x="860592" y="1245853"/>
                  <a:pt x="709577" y="1434275"/>
                </a:cubicBezTo>
                <a:cubicBezTo>
                  <a:pt x="558562" y="1622697"/>
                  <a:pt x="444955" y="1862380"/>
                  <a:pt x="360442" y="2140856"/>
                </a:cubicBezTo>
                <a:cubicBezTo>
                  <a:pt x="275929" y="2419332"/>
                  <a:pt x="237137" y="2891773"/>
                  <a:pt x="202501" y="3105133"/>
                </a:cubicBezTo>
                <a:cubicBezTo>
                  <a:pt x="167865" y="3318493"/>
                  <a:pt x="-202052" y="3368369"/>
                  <a:pt x="152624" y="3421016"/>
                </a:cubicBezTo>
                <a:cubicBezTo>
                  <a:pt x="507300" y="3473663"/>
                  <a:pt x="1826254" y="3468121"/>
                  <a:pt x="2330559" y="3421016"/>
                </a:cubicBezTo>
                <a:cubicBezTo>
                  <a:pt x="2834864" y="3373911"/>
                  <a:pt x="2985879" y="3229824"/>
                  <a:pt x="3178457" y="3138384"/>
                </a:cubicBezTo>
                <a:cubicBezTo>
                  <a:pt x="3371035" y="3046944"/>
                  <a:pt x="3373806" y="2884845"/>
                  <a:pt x="3486028" y="2872376"/>
                </a:cubicBezTo>
                <a:cubicBezTo>
                  <a:pt x="3598250" y="2859907"/>
                  <a:pt x="3765890" y="3037245"/>
                  <a:pt x="3851788" y="3063569"/>
                </a:cubicBezTo>
                <a:cubicBezTo>
                  <a:pt x="3937686" y="3089893"/>
                  <a:pt x="3987562" y="2992911"/>
                  <a:pt x="4001417" y="3030318"/>
                </a:cubicBezTo>
                <a:cubicBezTo>
                  <a:pt x="4015272" y="3067725"/>
                  <a:pt x="3889195" y="3228439"/>
                  <a:pt x="3934915" y="3288013"/>
                </a:cubicBezTo>
                <a:cubicBezTo>
                  <a:pt x="3980635" y="3347588"/>
                  <a:pt x="4087315" y="3396078"/>
                  <a:pt x="4275737" y="3387765"/>
                </a:cubicBezTo>
                <a:cubicBezTo>
                  <a:pt x="4464159" y="3379452"/>
                  <a:pt x="4901962" y="3292169"/>
                  <a:pt x="5065446" y="3238136"/>
                </a:cubicBezTo>
                <a:cubicBezTo>
                  <a:pt x="5228930" y="3184103"/>
                  <a:pt x="5235857" y="3462580"/>
                  <a:pt x="5256639" y="3063569"/>
                </a:cubicBezTo>
                <a:cubicBezTo>
                  <a:pt x="5277421" y="2664558"/>
                  <a:pt x="5396570" y="1194591"/>
                  <a:pt x="5190137" y="844071"/>
                </a:cubicBezTo>
                <a:cubicBezTo>
                  <a:pt x="4983704" y="493551"/>
                  <a:pt x="4223089" y="888405"/>
                  <a:pt x="4018042" y="960449"/>
                </a:cubicBezTo>
                <a:cubicBezTo>
                  <a:pt x="3812995" y="1032493"/>
                  <a:pt x="4085929" y="1243082"/>
                  <a:pt x="3959853" y="1276333"/>
                </a:cubicBezTo>
                <a:cubicBezTo>
                  <a:pt x="3833777" y="1309584"/>
                  <a:pt x="3368264" y="1258322"/>
                  <a:pt x="3261584" y="1159955"/>
                </a:cubicBezTo>
                <a:cubicBezTo>
                  <a:pt x="3154904" y="1061588"/>
                  <a:pt x="3322544" y="860696"/>
                  <a:pt x="3319773" y="686129"/>
                </a:cubicBezTo>
                <a:cubicBezTo>
                  <a:pt x="3317002" y="511562"/>
                  <a:pt x="3315617" y="226158"/>
                  <a:pt x="3244959" y="112551"/>
                </a:cubicBezTo>
                <a:cubicBezTo>
                  <a:pt x="3174301" y="-1056"/>
                  <a:pt x="3048224" y="-7984"/>
                  <a:pt x="2895824" y="4485"/>
                </a:cubicBezTo>
                <a:cubicBezTo>
                  <a:pt x="2743424" y="16954"/>
                  <a:pt x="2499584" y="166584"/>
                  <a:pt x="2330559" y="170740"/>
                </a:cubicBezTo>
                <a:close/>
              </a:path>
            </a:pathLst>
          </a:custGeom>
          <a:solidFill>
            <a:srgbClr val="37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6420" y="1121762"/>
            <a:ext cx="5059994" cy="358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39595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359D5"/>
            </a:gs>
            <a:gs pos="56000">
              <a:srgbClr val="297AE7"/>
            </a:gs>
            <a:gs pos="100000">
              <a:srgbClr val="37F9F9"/>
            </a:gs>
            <a:gs pos="92000">
              <a:srgbClr val="00B0F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54153" y="1364653"/>
            <a:ext cx="2763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rtifakt Element Black" panose="020B0A03050000020004" pitchFamily="34" charset="-52"/>
                <a:ea typeface="Artifakt Element Black" panose="020B0A03050000020004" pitchFamily="34" charset="-52"/>
              </a:rPr>
              <a:t>НАЗНАЧЕНИЕ НАСТАВНИКА</a:t>
            </a:r>
          </a:p>
          <a:p>
            <a:pPr algn="ctr"/>
            <a:endParaRPr lang="ru-RU" sz="24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73617" y="1044671"/>
            <a:ext cx="3856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tifakt Element Black" panose="020B0A03050000020004" pitchFamily="34" charset="-52"/>
                <a:ea typeface="Artifakt Element Black" panose="020B0A03050000020004" pitchFamily="34" charset="-52"/>
              </a:rPr>
              <a:t>ФОРМИРОВАНИЕ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Condensed" panose="020B0502040204020203" pitchFamily="34" charset="0"/>
                <a:ea typeface="Artifakt Element Black" panose="020B0A03050000020004" pitchFamily="34" charset="-52"/>
              </a:rPr>
              <a:t>и</a:t>
            </a:r>
            <a:r>
              <a:rPr lang="ru-RU" sz="2000" b="1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Artifakt Element Black" panose="020B0A03050000020004" pitchFamily="34" charset="-52"/>
              </a:rPr>
              <a:t>ндивидуального плана работ нового сотрудника руководителем подразделения</a:t>
            </a:r>
            <a:endParaRPr lang="ru-RU" sz="2000" b="1" dirty="0">
              <a:solidFill>
                <a:schemeClr val="bg1"/>
              </a:solidFill>
              <a:latin typeface="Bahnschrift SemiCondensed" panose="020B0502040204020203" pitchFamily="34" charset="0"/>
              <a:ea typeface="Artifakt Element Black" panose="020B0A03050000020004" pitchFamily="34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3063" y="2826691"/>
            <a:ext cx="2246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Artifakt Element Black" panose="020B0A03050000020004" pitchFamily="34" charset="-52"/>
                <a:ea typeface="Artifakt Element Black" panose="020B0A03050000020004" pitchFamily="34" charset="-52"/>
              </a:rPr>
              <a:t>ПРОВЕДЕНИЕ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Bahnschrift SemiCondensed" panose="020B0502040204020203" pitchFamily="34" charset="0"/>
                <a:ea typeface="Artifakt Element Black" panose="020B0A03050000020004" pitchFamily="34" charset="-52"/>
              </a:rPr>
              <a:t>устного интервью с новым сотрудником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61852" y="2921167"/>
            <a:ext cx="35681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Artifakt Element Black" panose="020B0A03050000020004" pitchFamily="34" charset="-52"/>
                <a:ea typeface="Artifakt Element Black" panose="020B0A03050000020004" pitchFamily="34" charset="-52"/>
              </a:rPr>
              <a:t>ПЕРИОДИЧЕСКАЯ ОЦЕНКА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Bahnschrift SemiCondensed" panose="020B0502040204020203" pitchFamily="34" charset="0"/>
                <a:ea typeface="Artifakt Element Black" panose="020B0A03050000020004" pitchFamily="34" charset="-52"/>
              </a:rPr>
              <a:t>адаптации спустя месяц после трудоустройства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7809" y="4793090"/>
            <a:ext cx="33967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Artifakt Element Black" panose="020B0A03050000020004" pitchFamily="34" charset="-52"/>
                <a:ea typeface="Artifakt Element Black" panose="020B0A03050000020004" pitchFamily="34" charset="-52"/>
              </a:rPr>
              <a:t>ПРЕДОСТАВЛЕНИЕ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Bahnschrift SemiCondensed" panose="020B0502040204020203" pitchFamily="34" charset="0"/>
                <a:ea typeface="Artifakt Element Black" panose="020B0A03050000020004" pitchFamily="34" charset="-52"/>
              </a:rPr>
              <a:t>результатов профессиональной адаптации по окончанию срока наставничества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3069" y="5008671"/>
            <a:ext cx="3677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tifakt Element Black" panose="020B0A03050000020004" pitchFamily="34" charset="-52"/>
                <a:ea typeface="Artifakt Element Black" panose="020B0A03050000020004" pitchFamily="34" charset="-52"/>
              </a:rPr>
              <a:t>ЗАКЛЮЧИТЕЛЬНАЯ БЕСЕДА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Bahnschrift SemiCondensed" panose="020B0502040204020203" pitchFamily="34" charset="0"/>
                <a:ea typeface="Artifakt Element Black" panose="020B0A03050000020004" pitchFamily="34" charset="-52"/>
              </a:rPr>
              <a:t>нового работника с </a:t>
            </a:r>
            <a:r>
              <a:rPr lang="ru-RU" sz="2000" dirty="0" smtClean="0">
                <a:solidFill>
                  <a:schemeClr val="bg1"/>
                </a:solidFill>
                <a:latin typeface="Bahnschrift SemiCondensed" panose="020B0502040204020203" pitchFamily="34" charset="0"/>
                <a:ea typeface="Artifakt Element Black" panose="020B0A03050000020004" pitchFamily="34" charset="-52"/>
              </a:rPr>
              <a:t>функциональным </a:t>
            </a:r>
            <a:r>
              <a:rPr lang="ru-RU" sz="2000" dirty="0">
                <a:solidFill>
                  <a:schemeClr val="bg1"/>
                </a:solidFill>
                <a:latin typeface="Bahnschrift SemiCondensed" panose="020B0502040204020203" pitchFamily="34" charset="0"/>
                <a:ea typeface="Artifakt Element Black" panose="020B0A03050000020004" pitchFamily="34" charset="-52"/>
              </a:rPr>
              <a:t>руководителем 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3717231" y="1904093"/>
            <a:ext cx="3856385" cy="3036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9459767" y="2443368"/>
            <a:ext cx="0" cy="4777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717232" y="3421651"/>
            <a:ext cx="38563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717232" y="5478650"/>
            <a:ext cx="38563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136185" y="4208437"/>
            <a:ext cx="0" cy="4777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924921" y="322203"/>
            <a:ext cx="8803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ОСНОВНЫЕ ЭТАПЫ НАСТАВНИЧЕСТВА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-114063" y="-368068"/>
            <a:ext cx="12784169" cy="7685426"/>
            <a:chOff x="-114063" y="-368068"/>
            <a:chExt cx="12784169" cy="7685426"/>
          </a:xfrm>
        </p:grpSpPr>
        <p:sp>
          <p:nvSpPr>
            <p:cNvPr id="26" name="Полилиния 25"/>
            <p:cNvSpPr/>
            <p:nvPr/>
          </p:nvSpPr>
          <p:spPr>
            <a:xfrm>
              <a:off x="-114063" y="378284"/>
              <a:ext cx="7408242" cy="6781509"/>
            </a:xfrm>
            <a:custGeom>
              <a:avLst/>
              <a:gdLst>
                <a:gd name="connsiteX0" fmla="*/ 0 w 7135318"/>
                <a:gd name="connsiteY0" fmla="*/ 390013 h 6491010"/>
                <a:gd name="connsiteX1" fmla="*/ 2668249 w 7135318"/>
                <a:gd name="connsiteY1" fmla="*/ 330052 h 6491010"/>
                <a:gd name="connsiteX2" fmla="*/ 4002373 w 7135318"/>
                <a:gd name="connsiteY2" fmla="*/ 3957672 h 6491010"/>
                <a:gd name="connsiteX3" fmla="*/ 7135318 w 7135318"/>
                <a:gd name="connsiteY3" fmla="*/ 6491010 h 6491010"/>
                <a:gd name="connsiteX4" fmla="*/ 7135318 w 7135318"/>
                <a:gd name="connsiteY4" fmla="*/ 6491010 h 6491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35318" h="6491010">
                  <a:moveTo>
                    <a:pt x="0" y="390013"/>
                  </a:moveTo>
                  <a:cubicBezTo>
                    <a:pt x="1000593" y="62727"/>
                    <a:pt x="2001187" y="-264558"/>
                    <a:pt x="2668249" y="330052"/>
                  </a:cubicBezTo>
                  <a:cubicBezTo>
                    <a:pt x="3335311" y="924662"/>
                    <a:pt x="3257862" y="2930846"/>
                    <a:pt x="4002373" y="3957672"/>
                  </a:cubicBezTo>
                  <a:cubicBezTo>
                    <a:pt x="4746884" y="4984498"/>
                    <a:pt x="7135318" y="6491010"/>
                    <a:pt x="7135318" y="6491010"/>
                  </a:cubicBezTo>
                  <a:lnTo>
                    <a:pt x="7135318" y="6491010"/>
                  </a:lnTo>
                </a:path>
              </a:pathLst>
            </a:custGeom>
            <a:noFill/>
            <a:ln w="571500">
              <a:solidFill>
                <a:schemeClr val="accent1">
                  <a:lumMod val="20000"/>
                  <a:lumOff val="80000"/>
                  <a:alpha val="14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5938942" y="-368068"/>
              <a:ext cx="6731164" cy="6117431"/>
            </a:xfrm>
            <a:custGeom>
              <a:avLst/>
              <a:gdLst>
                <a:gd name="connsiteX0" fmla="*/ 164991 w 6142231"/>
                <a:gd name="connsiteY0" fmla="*/ 0 h 5727239"/>
                <a:gd name="connsiteX1" fmla="*/ 186012 w 6142231"/>
                <a:gd name="connsiteY1" fmla="*/ 1439917 h 5727239"/>
                <a:gd name="connsiteX2" fmla="*/ 2046343 w 6142231"/>
                <a:gd name="connsiteY2" fmla="*/ 1502979 h 5727239"/>
                <a:gd name="connsiteX3" fmla="*/ 2676964 w 6142231"/>
                <a:gd name="connsiteY3" fmla="*/ 4088524 h 5727239"/>
                <a:gd name="connsiteX4" fmla="*/ 5094343 w 6142231"/>
                <a:gd name="connsiteY4" fmla="*/ 3899338 h 5727239"/>
                <a:gd name="connsiteX5" fmla="*/ 6040274 w 6142231"/>
                <a:gd name="connsiteY5" fmla="*/ 5707117 h 5727239"/>
                <a:gd name="connsiteX6" fmla="*/ 6071805 w 6142231"/>
                <a:gd name="connsiteY6" fmla="*/ 4708634 h 572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42231" h="5727239">
                  <a:moveTo>
                    <a:pt x="164991" y="0"/>
                  </a:moveTo>
                  <a:cubicBezTo>
                    <a:pt x="18722" y="594710"/>
                    <a:pt x="-127547" y="1189421"/>
                    <a:pt x="186012" y="1439917"/>
                  </a:cubicBezTo>
                  <a:cubicBezTo>
                    <a:pt x="499571" y="1690413"/>
                    <a:pt x="1631184" y="1061545"/>
                    <a:pt x="2046343" y="1502979"/>
                  </a:cubicBezTo>
                  <a:cubicBezTo>
                    <a:pt x="2461502" y="1944413"/>
                    <a:pt x="2168964" y="3689131"/>
                    <a:pt x="2676964" y="4088524"/>
                  </a:cubicBezTo>
                  <a:cubicBezTo>
                    <a:pt x="3184964" y="4487917"/>
                    <a:pt x="4533791" y="3629573"/>
                    <a:pt x="5094343" y="3899338"/>
                  </a:cubicBezTo>
                  <a:cubicBezTo>
                    <a:pt x="5654895" y="4169104"/>
                    <a:pt x="5877364" y="5572234"/>
                    <a:pt x="6040274" y="5707117"/>
                  </a:cubicBezTo>
                  <a:cubicBezTo>
                    <a:pt x="6203184" y="5842000"/>
                    <a:pt x="6137494" y="5275317"/>
                    <a:pt x="6071805" y="4708634"/>
                  </a:cubicBezTo>
                </a:path>
              </a:pathLst>
            </a:custGeom>
            <a:noFill/>
            <a:ln w="444500">
              <a:solidFill>
                <a:schemeClr val="accent1">
                  <a:lumMod val="20000"/>
                  <a:lumOff val="80000"/>
                  <a:alpha val="11000"/>
                </a:schemeClr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0" y="1194803"/>
              <a:ext cx="5657729" cy="6122555"/>
            </a:xfrm>
            <a:custGeom>
              <a:avLst/>
              <a:gdLst>
                <a:gd name="connsiteX0" fmla="*/ 0 w 5841117"/>
                <a:gd name="connsiteY0" fmla="*/ 608117 h 6122555"/>
                <a:gd name="connsiteX1" fmla="*/ 2228193 w 5841117"/>
                <a:gd name="connsiteY1" fmla="*/ 250766 h 6122555"/>
                <a:gd name="connsiteX2" fmla="*/ 3153104 w 5841117"/>
                <a:gd name="connsiteY2" fmla="*/ 3887345 h 6122555"/>
                <a:gd name="connsiteX3" fmla="*/ 5602014 w 5841117"/>
                <a:gd name="connsiteY3" fmla="*/ 5926352 h 6122555"/>
                <a:gd name="connsiteX4" fmla="*/ 5612524 w 5841117"/>
                <a:gd name="connsiteY4" fmla="*/ 5926352 h 612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1117" h="6122555">
                  <a:moveTo>
                    <a:pt x="0" y="608117"/>
                  </a:moveTo>
                  <a:cubicBezTo>
                    <a:pt x="851338" y="156172"/>
                    <a:pt x="1702676" y="-295772"/>
                    <a:pt x="2228193" y="250766"/>
                  </a:cubicBezTo>
                  <a:cubicBezTo>
                    <a:pt x="2753710" y="797304"/>
                    <a:pt x="2590801" y="2941414"/>
                    <a:pt x="3153104" y="3887345"/>
                  </a:cubicBezTo>
                  <a:cubicBezTo>
                    <a:pt x="3715407" y="4833276"/>
                    <a:pt x="5192111" y="5586518"/>
                    <a:pt x="5602014" y="5926352"/>
                  </a:cubicBezTo>
                  <a:cubicBezTo>
                    <a:pt x="6011917" y="6266186"/>
                    <a:pt x="5812220" y="6096269"/>
                    <a:pt x="5612524" y="5926352"/>
                  </a:cubicBezTo>
                </a:path>
              </a:pathLst>
            </a:custGeom>
            <a:noFill/>
            <a:ln w="63500">
              <a:solidFill>
                <a:schemeClr val="bg1">
                  <a:alpha val="13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9" name="Скругленная соединительная линия 28"/>
            <p:cNvCxnSpPr/>
            <p:nvPr/>
          </p:nvCxnSpPr>
          <p:spPr>
            <a:xfrm>
              <a:off x="8965324" y="-21021"/>
              <a:ext cx="3226676" cy="2396803"/>
            </a:xfrm>
            <a:prstGeom prst="curvedConnector3">
              <a:avLst>
                <a:gd name="adj1" fmla="val 50000"/>
              </a:avLst>
            </a:prstGeom>
            <a:ln w="76200">
              <a:solidFill>
                <a:schemeClr val="bg1">
                  <a:alpha val="22000"/>
                </a:schemeClr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Полилиния 29"/>
            <p:cNvSpPr/>
            <p:nvPr/>
          </p:nvSpPr>
          <p:spPr>
            <a:xfrm>
              <a:off x="-54202" y="3938694"/>
              <a:ext cx="2450561" cy="3040175"/>
            </a:xfrm>
            <a:custGeom>
              <a:avLst/>
              <a:gdLst>
                <a:gd name="connsiteX0" fmla="*/ 1781402 w 2202567"/>
                <a:gd name="connsiteY0" fmla="*/ 2902373 h 2902373"/>
                <a:gd name="connsiteX1" fmla="*/ 2187802 w 2202567"/>
                <a:gd name="connsiteY1" fmla="*/ 2182706 h 2902373"/>
                <a:gd name="connsiteX2" fmla="*/ 1315735 w 2202567"/>
                <a:gd name="connsiteY2" fmla="*/ 2013373 h 2902373"/>
                <a:gd name="connsiteX3" fmla="*/ 672269 w 2202567"/>
                <a:gd name="connsiteY3" fmla="*/ 904239 h 2902373"/>
                <a:gd name="connsiteX4" fmla="*/ 54202 w 2202567"/>
                <a:gd name="connsiteY4" fmla="*/ 74506 h 2902373"/>
                <a:gd name="connsiteX5" fmla="*/ 71135 w 2202567"/>
                <a:gd name="connsiteY5" fmla="*/ 91439 h 290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02567" h="2902373">
                  <a:moveTo>
                    <a:pt x="1781402" y="2902373"/>
                  </a:moveTo>
                  <a:cubicBezTo>
                    <a:pt x="2023407" y="2616623"/>
                    <a:pt x="2265413" y="2330873"/>
                    <a:pt x="2187802" y="2182706"/>
                  </a:cubicBezTo>
                  <a:cubicBezTo>
                    <a:pt x="2110191" y="2034539"/>
                    <a:pt x="1568324" y="2226451"/>
                    <a:pt x="1315735" y="2013373"/>
                  </a:cubicBezTo>
                  <a:cubicBezTo>
                    <a:pt x="1063146" y="1800295"/>
                    <a:pt x="882524" y="1227383"/>
                    <a:pt x="672269" y="904239"/>
                  </a:cubicBezTo>
                  <a:cubicBezTo>
                    <a:pt x="462013" y="581094"/>
                    <a:pt x="154391" y="209973"/>
                    <a:pt x="54202" y="74506"/>
                  </a:cubicBezTo>
                  <a:cubicBezTo>
                    <a:pt x="-45987" y="-60961"/>
                    <a:pt x="12574" y="15239"/>
                    <a:pt x="71135" y="91439"/>
                  </a:cubicBezTo>
                </a:path>
              </a:pathLst>
            </a:custGeom>
            <a:noFill/>
            <a:ln w="120650">
              <a:solidFill>
                <a:schemeClr val="bg1">
                  <a:alpha val="13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-10510" y="2690648"/>
              <a:ext cx="2920134" cy="4162097"/>
            </a:xfrm>
            <a:custGeom>
              <a:avLst/>
              <a:gdLst>
                <a:gd name="connsiteX0" fmla="*/ 2627586 w 2920134"/>
                <a:gd name="connsiteY0" fmla="*/ 4162097 h 4162097"/>
                <a:gd name="connsiteX1" fmla="*/ 2869324 w 2920134"/>
                <a:gd name="connsiteY1" fmla="*/ 3205655 h 4162097"/>
                <a:gd name="connsiteX2" fmla="*/ 1755227 w 2920134"/>
                <a:gd name="connsiteY2" fmla="*/ 2932386 h 4162097"/>
                <a:gd name="connsiteX3" fmla="*/ 0 w 2920134"/>
                <a:gd name="connsiteY3" fmla="*/ 0 h 416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0134" h="4162097">
                  <a:moveTo>
                    <a:pt x="2627586" y="4162097"/>
                  </a:moveTo>
                  <a:cubicBezTo>
                    <a:pt x="2821151" y="3786352"/>
                    <a:pt x="3014717" y="3410607"/>
                    <a:pt x="2869324" y="3205655"/>
                  </a:cubicBezTo>
                  <a:cubicBezTo>
                    <a:pt x="2723931" y="3000703"/>
                    <a:pt x="2233448" y="3466662"/>
                    <a:pt x="1755227" y="2932386"/>
                  </a:cubicBezTo>
                  <a:cubicBezTo>
                    <a:pt x="1277006" y="2398110"/>
                    <a:pt x="638503" y="1199055"/>
                    <a:pt x="0" y="0"/>
                  </a:cubicBezTo>
                </a:path>
              </a:pathLst>
            </a:custGeom>
            <a:noFill/>
            <a:ln w="31750">
              <a:solidFill>
                <a:schemeClr val="bg1">
                  <a:alpha val="11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9932276" y="-21021"/>
              <a:ext cx="2259724" cy="1818290"/>
            </a:xfrm>
            <a:custGeom>
              <a:avLst/>
              <a:gdLst>
                <a:gd name="connsiteX0" fmla="*/ 0 w 2259724"/>
                <a:gd name="connsiteY0" fmla="*/ 0 h 1818290"/>
                <a:gd name="connsiteX1" fmla="*/ 1219200 w 2259724"/>
                <a:gd name="connsiteY1" fmla="*/ 777766 h 1818290"/>
                <a:gd name="connsiteX2" fmla="*/ 1397876 w 2259724"/>
                <a:gd name="connsiteY2" fmla="*/ 1597573 h 1818290"/>
                <a:gd name="connsiteX3" fmla="*/ 2259724 w 2259724"/>
                <a:gd name="connsiteY3" fmla="*/ 1818290 h 1818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59724" h="1818290">
                  <a:moveTo>
                    <a:pt x="0" y="0"/>
                  </a:moveTo>
                  <a:cubicBezTo>
                    <a:pt x="493110" y="255752"/>
                    <a:pt x="986221" y="511504"/>
                    <a:pt x="1219200" y="777766"/>
                  </a:cubicBezTo>
                  <a:cubicBezTo>
                    <a:pt x="1452179" y="1044028"/>
                    <a:pt x="1224455" y="1424152"/>
                    <a:pt x="1397876" y="1597573"/>
                  </a:cubicBezTo>
                  <a:cubicBezTo>
                    <a:pt x="1571297" y="1770994"/>
                    <a:pt x="1915510" y="1794642"/>
                    <a:pt x="2259724" y="1818290"/>
                  </a:cubicBezTo>
                </a:path>
              </a:pathLst>
            </a:custGeom>
            <a:noFill/>
            <a:ln w="44450">
              <a:solidFill>
                <a:schemeClr val="bg1">
                  <a:alpha val="11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591355141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2522</TotalTime>
  <Words>728</Words>
  <Application>Microsoft Office PowerPoint</Application>
  <PresentationFormat>Широкоэкранный</PresentationFormat>
  <Paragraphs>98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6" baseType="lpstr">
      <vt:lpstr>Arial</vt:lpstr>
      <vt:lpstr>Arial Black</vt:lpstr>
      <vt:lpstr>Artifakt Element Black</vt:lpstr>
      <vt:lpstr>Artifakt Element Book</vt:lpstr>
      <vt:lpstr>Artifakt Element Medium</vt:lpstr>
      <vt:lpstr>Bahnschrift Condensed</vt:lpstr>
      <vt:lpstr>Bahnschrift SemiBold</vt:lpstr>
      <vt:lpstr>Bahnschrift SemiCondensed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Галиева Азалия Раифовна</dc:creator>
  <cp:lastModifiedBy>Галиева Азалия Раифовна</cp:lastModifiedBy>
  <cp:revision>125</cp:revision>
  <dcterms:created xsi:type="dcterms:W3CDTF">2025-08-14T07:43:47Z</dcterms:created>
  <dcterms:modified xsi:type="dcterms:W3CDTF">2025-09-03T14:33:33Z</dcterms:modified>
</cp:coreProperties>
</file>