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8" r:id="rId2"/>
    <p:sldId id="258" r:id="rId3"/>
    <p:sldId id="259" r:id="rId4"/>
    <p:sldId id="280" r:id="rId5"/>
    <p:sldId id="287" r:id="rId6"/>
    <p:sldId id="294" r:id="rId7"/>
    <p:sldId id="261" r:id="rId8"/>
    <p:sldId id="290" r:id="rId9"/>
    <p:sldId id="295" r:id="rId10"/>
    <p:sldId id="296" r:id="rId11"/>
    <p:sldId id="260" r:id="rId12"/>
    <p:sldId id="289" r:id="rId13"/>
    <p:sldId id="268" r:id="rId14"/>
    <p:sldId id="288" r:id="rId15"/>
    <p:sldId id="291" r:id="rId16"/>
    <p:sldId id="276" r:id="rId17"/>
    <p:sldId id="293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6" userDrawn="1">
          <p15:clr>
            <a:srgbClr val="A4A3A4"/>
          </p15:clr>
        </p15:guide>
        <p15:guide id="4" pos="7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BC0D"/>
    <a:srgbClr val="76D96B"/>
    <a:srgbClr val="FFF8A0"/>
    <a:srgbClr val="C2ECA8"/>
    <a:srgbClr val="FFCFC9"/>
    <a:srgbClr val="004809"/>
    <a:srgbClr val="9A0000"/>
    <a:srgbClr val="006007"/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20" autoAdjust="0"/>
  </p:normalViewPr>
  <p:slideViewPr>
    <p:cSldViewPr snapToGrid="0" showGuides="1">
      <p:cViewPr>
        <p:scale>
          <a:sx n="87" d="100"/>
          <a:sy n="87" d="100"/>
        </p:scale>
        <p:origin x="-504" y="-38"/>
      </p:cViewPr>
      <p:guideLst>
        <p:guide orient="horz" pos="2064"/>
        <p:guide pos="3840"/>
        <p:guide pos="456"/>
        <p:guide pos="7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3A5E5A06-49CA-4CC1-87DE-FA77A677BB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AB57FBC-7FA3-4A4B-999A-96FD7DC0D4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D28F2D-D4F3-4E2B-A0F3-7AAFDE0BC58B}" type="datetime1">
              <a:rPr lang="ru-RU" smtClean="0"/>
              <a:t>26.10.2024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EE13074-6DA0-4561-A86B-2939D8B458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F2B7A8E5-C1F9-40CC-A2A5-13CF7BD3F7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9DEC52A-C4AE-45FE-B7FF-C255388ED1F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763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9951C-CA37-4221-943D-71E64EEEA549}" type="datetime1">
              <a:rPr lang="ru-RU" smtClean="0"/>
              <a:pPr/>
              <a:t>26.10.2024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DF8F48A-6110-47DA-8521-A1D1FFD22FE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5149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296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030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437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755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1185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681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8552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400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274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02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3836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326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3261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815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671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770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9177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1DB0BBB5-FEB0-47AD-A01D-A9D346203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58207C41-C17D-4E84-B9CC-CA142B94C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245F25D-6082-47DE-9B2C-675944D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CB67F5-0266-4F57-BCC8-CAA9673E5902}" type="datetime1">
              <a:rPr lang="ru-RU" noProof="0" smtClean="0"/>
              <a:t>26.10.2024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24B0FF-3B25-4E5C-A0A7-4E163636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09377007-1A01-499B-ACAD-C9F9C20B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6996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081C24-32F4-4208-B651-CDCBFCD0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:a16="http://schemas.microsoft.com/office/drawing/2014/main" xmlns="" id="{48B74779-B577-461F-A409-71F6A5A11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9B044BD-4FA0-432C-95D7-517D2DE8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5ADB00-8AAA-4C20-B03B-A012746A2014}" type="datetime1">
              <a:rPr lang="ru-RU" noProof="0" smtClean="0"/>
              <a:t>26.10.2024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D17F283-FE61-4C9A-9E39-74D429C5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69F9B807-6FE9-4E47-846B-BCB39B7A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398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>
            <a:extLst>
              <a:ext uri="{FF2B5EF4-FFF2-40B4-BE49-F238E27FC236}">
                <a16:creationId xmlns:a16="http://schemas.microsoft.com/office/drawing/2014/main" xmlns="" id="{D42594DD-FFD4-4AA9-BCDA-0BA87C146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:a16="http://schemas.microsoft.com/office/drawing/2014/main" xmlns="" id="{B79C2B6E-24EB-42CE-8B4D-3178D08C7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4C92C56-63F3-4246-AAEE-2FBC89E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0EA85A-0755-4D64-85AE-4D684CB44117}" type="datetime1">
              <a:rPr lang="ru-RU" noProof="0" smtClean="0"/>
              <a:t>26.10.2024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5C10319-C816-40EC-B1D0-FD9748E4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3854E9AB-6952-407A-9F06-2EB91717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037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D0DADCE2-978E-4923-B0E9-4C966B67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6CEB0BD6-F012-4C6D-BDAD-9E90ED25A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EE2F9E5-192C-4E88-9147-D263893B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200F68-8153-43BD-9048-5E0203738055}" type="datetime1">
              <a:rPr lang="ru-RU" noProof="0" smtClean="0"/>
              <a:t>26.10.2024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4A7138-3EAF-4C9D-903E-55D9BC04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F8DB0B82-496D-45C3-A682-7AF9AFFB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1512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C193DAD0-5F6F-47DA-A010-1C4A30C8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AC8EFA6E-A768-42A8-B2C3-F100D8260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2F46640-E89E-47CE-984D-0C0ECF7C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E6A3E5-DF0B-4BB4-83EC-7350AED6B333}" type="datetime1">
              <a:rPr lang="ru-RU" noProof="0" smtClean="0"/>
              <a:t>26.10.2024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177A8F-F167-4C43-AEE7-45067080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EA1DA754-ED79-4909-833D-55BF9A5D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6008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BE9AA026-BFE6-4D2A-9ABF-C593B566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214747E8-A36B-4B4A-B2A4-B5283152A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xmlns="" id="{D6C6B59D-87BD-4F32-B9BC-31F9B1A5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5C49B47-0C41-4DCC-9902-126916D9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8B5BE7-11FF-4B74-A258-0B0852B1C612}" type="datetime1">
              <a:rPr lang="ru-RU" noProof="0" smtClean="0"/>
              <a:t>26.10.2024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7CD28B7-2F2D-4E80-A107-C1F266C6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xmlns="" id="{835D650A-4D0F-46AE-A132-267FCD92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1987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BD64C6F9-F6F6-4EA1-98AA-81B84F7C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31B8B83E-B37C-46C9-8284-D6EBA0033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xmlns="" id="{19A150B8-0288-44AC-9CE7-E7BD9FB32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 4">
            <a:extLst>
              <a:ext uri="{FF2B5EF4-FFF2-40B4-BE49-F238E27FC236}">
                <a16:creationId xmlns:a16="http://schemas.microsoft.com/office/drawing/2014/main" xmlns="" id="{DCF5DCAE-6027-49B9-A818-F45FADE27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>
            <a:extLst>
              <a:ext uri="{FF2B5EF4-FFF2-40B4-BE49-F238E27FC236}">
                <a16:creationId xmlns:a16="http://schemas.microsoft.com/office/drawing/2014/main" xmlns="" id="{684FAE16-DBCB-4A42-BFFC-053F2D529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6E8C038-E6A1-499D-9E24-FA598042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53AEB0-DEE4-469A-ACA7-FCE298962CB8}" type="datetime1">
              <a:rPr lang="ru-RU" noProof="0" smtClean="0"/>
              <a:t>26.10.2024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9F911B6-A759-487E-8CB6-CF9EF737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xmlns="" id="{EA906EC0-369D-4138-8D70-148CFDEE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455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88E02F8A-97AC-456C-B9E3-45A7D520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340F483-F2B9-47A3-9B5C-8C264B70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D850CA-FEA9-4ECA-92F5-9F1778664B8F}" type="datetime1">
              <a:rPr lang="ru-RU" noProof="0" smtClean="0"/>
              <a:t>26.10.2024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5849874-9D9B-4597-B20D-33D6F58B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5B35894C-9062-435A-9758-82ED9C6D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1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6A3F6AD-4D61-4238-AB7D-613625BF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D77D1A-AB3F-4195-91BD-ED29ADAC1B44}" type="datetime1">
              <a:rPr lang="ru-RU" noProof="0" smtClean="0"/>
              <a:t>26.10.2024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8AACDC9-944D-47C6-B286-82C86AD9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xmlns="" id="{E4EAAC43-3846-4080-B764-AB2DB308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137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C86F4779-0336-4AFA-B9A7-259EE8BE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DB82F449-DDC3-4694-81E5-91A4B8F43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xmlns="" id="{CF00A2C4-3B2E-46AC-9605-73F5B2CC1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6909769-F5A5-4635-BD0C-D6049DEB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6F1AFD-3CC9-4493-BC63-1C141B05CE5B}" type="datetime1">
              <a:rPr lang="ru-RU" noProof="0" smtClean="0"/>
              <a:t>26.10.2024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9252DC3-D3D7-446F-A866-D7820B7B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xmlns="" id="{471CDB00-5218-4567-902B-845073BE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7612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C8F661E4-9FF7-494B-A1C9-C9A1DD70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xmlns="" id="{5D245657-DA21-4769-84F8-88DC64450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xmlns="" id="{A167B310-6692-4981-9CB8-FE79A091F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7DA2C9E-A9AD-4BB9-A691-90BB84F5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578092-39FE-416A-9517-019E99EC9D0E}" type="datetime1">
              <a:rPr lang="ru-RU" noProof="0" smtClean="0"/>
              <a:t>26.10.2024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4B3D45D-C826-4846-BBFC-A0D98B7E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xmlns="" id="{93516961-40DC-443E-9DB8-3A987DF4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133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341CFC-63B9-4A19-A8AB-62B9E452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115A838B-134E-40B6-A7E3-1119BB8BF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E8943BB-9EAD-4CBC-9CA2-75F70C6B5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68E1444-B5BA-4767-8208-964378902D11}" type="datetime1">
              <a:rPr lang="ru-RU" noProof="0" smtClean="0"/>
              <a:t>26.10.2024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04E537-5CBA-4B86-9D30-577B9F74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66E79E72-0F12-4646-BCDF-4C9EAA89C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D6580AB-5C3C-4B4F-8E2A-8B7A0A8CE6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5437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6.wdp"/><Relationship Id="rId18" Type="http://schemas.openxmlformats.org/officeDocument/2006/relationships/image" Target="../media/image46.png"/><Relationship Id="rId3" Type="http://schemas.openxmlformats.org/officeDocument/2006/relationships/image" Target="../media/image37.jp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43.png"/><Relationship Id="rId17" Type="http://schemas.microsoft.com/office/2007/relationships/hdphoto" Target="../media/hdphoto8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microsoft.com/office/2007/relationships/hdphoto" Target="../media/hdphoto5.wdp"/><Relationship Id="rId5" Type="http://schemas.openxmlformats.org/officeDocument/2006/relationships/image" Target="../media/image39.png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42.png"/><Relationship Id="rId19" Type="http://schemas.microsoft.com/office/2007/relationships/hdphoto" Target="../media/hdphoto9.wdp"/><Relationship Id="rId4" Type="http://schemas.openxmlformats.org/officeDocument/2006/relationships/image" Target="../media/image38.jpeg"/><Relationship Id="rId9" Type="http://schemas.microsoft.com/office/2007/relationships/hdphoto" Target="../media/hdphoto4.wdp"/><Relationship Id="rId14" Type="http://schemas.openxmlformats.org/officeDocument/2006/relationships/image" Target="../media/image44.png"/><Relationship Id="rId22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18" Type="http://schemas.openxmlformats.org/officeDocument/2006/relationships/image" Target="../media/image64.jpeg"/><Relationship Id="rId26" Type="http://schemas.openxmlformats.org/officeDocument/2006/relationships/image" Target="../media/image72.jpe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67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5" Type="http://schemas.openxmlformats.org/officeDocument/2006/relationships/image" Target="../media/image71.jpeg"/><Relationship Id="rId2" Type="http://schemas.openxmlformats.org/officeDocument/2006/relationships/audio" Target="../media/media1.m4a"/><Relationship Id="rId16" Type="http://schemas.openxmlformats.org/officeDocument/2006/relationships/image" Target="../media/image62.jpeg"/><Relationship Id="rId20" Type="http://schemas.openxmlformats.org/officeDocument/2006/relationships/image" Target="../media/image66.jpeg"/><Relationship Id="rId1" Type="http://schemas.microsoft.com/office/2007/relationships/media" Target="../media/media1.m4a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24" Type="http://schemas.openxmlformats.org/officeDocument/2006/relationships/image" Target="../media/image70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23" Type="http://schemas.openxmlformats.org/officeDocument/2006/relationships/image" Target="../media/image69.jpeg"/><Relationship Id="rId10" Type="http://schemas.openxmlformats.org/officeDocument/2006/relationships/image" Target="../media/image56.jpeg"/><Relationship Id="rId19" Type="http://schemas.openxmlformats.org/officeDocument/2006/relationships/image" Target="../media/image65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5.jpeg"/><Relationship Id="rId14" Type="http://schemas.openxmlformats.org/officeDocument/2006/relationships/image" Target="../media/image60.jpeg"/><Relationship Id="rId22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 descr="Данное изображение содержит абстрактную декоративную форму. ">
            <a:extLst>
              <a:ext uri="{FF2B5EF4-FFF2-40B4-BE49-F238E27FC236}">
                <a16:creationId xmlns:a16="http://schemas.microsoft.com/office/drawing/2014/main" xmlns="" id="{8E504344-8563-476C-9EF9-4200B272FDC1}"/>
              </a:ext>
            </a:extLst>
          </p:cNvPr>
          <p:cNvGrpSpPr/>
          <p:nvPr/>
        </p:nvGrpSpPr>
        <p:grpSpPr>
          <a:xfrm>
            <a:off x="6499502" y="-2497143"/>
            <a:ext cx="8948964" cy="12105059"/>
            <a:chOff x="5841473" y="-2975707"/>
            <a:chExt cx="8948964" cy="12105059"/>
          </a:xfrm>
        </p:grpSpPr>
        <p:sp>
          <p:nvSpPr>
            <p:cNvPr id="18" name="Полилиния 10">
              <a:extLst>
                <a:ext uri="{FF2B5EF4-FFF2-40B4-BE49-F238E27FC236}">
                  <a16:creationId xmlns:a16="http://schemas.microsoft.com/office/drawing/2014/main" xmlns="" id="{73D22BE5-D5D5-4BF2-A935-5C4AB588B458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841473" y="-2389178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E7B74B"/>
                </a:gs>
                <a:gs pos="53500">
                  <a:srgbClr val="F7ECD5"/>
                </a:gs>
                <a:gs pos="100000">
                  <a:srgbClr val="E6C57A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9" name="Полилиния 11">
              <a:extLst>
                <a:ext uri="{FF2B5EF4-FFF2-40B4-BE49-F238E27FC236}">
                  <a16:creationId xmlns:a16="http://schemas.microsoft.com/office/drawing/2014/main" xmlns="" id="{C42C174B-303A-45F6-8FF1-93001A3AAFC1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6033542" y="-2975707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79000">
                  <a:srgbClr val="9A0000"/>
                </a:gs>
                <a:gs pos="24000">
                  <a:srgbClr val="9A0000"/>
                </a:gs>
                <a:gs pos="47000">
                  <a:srgbClr val="FF4747"/>
                </a:gs>
                <a:gs pos="59000">
                  <a:srgbClr val="DA2A2A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0" name="Полилиния 12">
              <a:extLst>
                <a:ext uri="{FF2B5EF4-FFF2-40B4-BE49-F238E27FC236}">
                  <a16:creationId xmlns:a16="http://schemas.microsoft.com/office/drawing/2014/main" xmlns="" id="{22AA5A4F-A0EB-453F-A699-F817D4616C6F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6204331" y="-2136078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74000">
                  <a:srgbClr val="C2ECA8"/>
                </a:gs>
                <a:gs pos="22000">
                  <a:srgbClr val="4F9F19"/>
                </a:gs>
                <a:gs pos="6000">
                  <a:srgbClr val="346A10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24" name="Надпись 23">
            <a:extLst>
              <a:ext uri="{FF2B5EF4-FFF2-40B4-BE49-F238E27FC236}">
                <a16:creationId xmlns:a16="http://schemas.microsoft.com/office/drawing/2014/main" xmlns="" id="{C1165547-DF3A-4694-9097-2BDAF2003713}"/>
              </a:ext>
            </a:extLst>
          </p:cNvPr>
          <p:cNvSpPr txBox="1"/>
          <p:nvPr/>
        </p:nvSpPr>
        <p:spPr>
          <a:xfrm>
            <a:off x="694345" y="853588"/>
            <a:ext cx="48457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2400" b="1" dirty="0">
                <a:solidFill>
                  <a:srgbClr val="00480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СТУДЕНЧЕСКИЙ ПЕДАГОГИЧЕСКИЙ ОТРЯД</a:t>
            </a:r>
          </a:p>
        </p:txBody>
      </p:sp>
      <p:sp>
        <p:nvSpPr>
          <p:cNvPr id="3" name="Заголовок 2" hidden="1">
            <a:extLst>
              <a:ext uri="{FF2B5EF4-FFF2-40B4-BE49-F238E27FC236}">
                <a16:creationId xmlns:a16="http://schemas.microsoft.com/office/drawing/2014/main" xmlns="" id="{016C325E-5B69-4D07-BBFB-7DB217A69D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ru-RU" dirty="0"/>
              <a:t>Слайд 1 с информацией о кадрах</a:t>
            </a:r>
            <a:endParaRPr lang="ru" dirty="0"/>
          </a:p>
        </p:txBody>
      </p:sp>
      <p:sp>
        <p:nvSpPr>
          <p:cNvPr id="4" name="TextBox 3"/>
          <p:cNvSpPr txBox="1"/>
          <p:nvPr/>
        </p:nvSpPr>
        <p:spPr>
          <a:xfrm>
            <a:off x="1785320" y="5450414"/>
            <a:ext cx="4948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9A0000"/>
                </a:solidFill>
                <a:latin typeface="Franklin Gothic Demi" panose="020B0703020102020204" pitchFamily="34" charset="0"/>
              </a:rPr>
              <a:t>Донбасса»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17" y="1734485"/>
            <a:ext cx="3427100" cy="2852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B5BFDD-B5FD-A232-AEAE-E798E12A08FA}"/>
              </a:ext>
            </a:extLst>
          </p:cNvPr>
          <p:cNvSpPr txBox="1"/>
          <p:nvPr/>
        </p:nvSpPr>
        <p:spPr>
          <a:xfrm>
            <a:off x="825280" y="4567872"/>
            <a:ext cx="2993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rgbClr val="9A0000"/>
                </a:solidFill>
                <a:latin typeface="Franklin Gothic Demi" panose="020B0703020102020204" pitchFamily="34" charset="0"/>
              </a:rPr>
              <a:t>«Розы 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81834677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дпись 1">
            <a:extLst>
              <a:ext uri="{FF2B5EF4-FFF2-40B4-BE49-F238E27FC236}">
                <a16:creationId xmlns:a16="http://schemas.microsoft.com/office/drawing/2014/main" xmlns="" id="{62AEF5FE-6C45-4BF6-9676-571742C3CDD7}"/>
              </a:ext>
            </a:extLst>
          </p:cNvPr>
          <p:cNvSpPr txBox="1"/>
          <p:nvPr/>
        </p:nvSpPr>
        <p:spPr>
          <a:xfrm>
            <a:off x="6659285" y="1901538"/>
            <a:ext cx="5343325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400" b="1" i="1" dirty="0">
                <a:solidFill>
                  <a:srgbClr val="002060"/>
                </a:solidFill>
              </a:rPr>
              <a:t>Проведение утренников:</a:t>
            </a:r>
          </a:p>
          <a:p>
            <a:pPr marL="288000"/>
            <a:r>
              <a:rPr lang="ru-RU" sz="2400" dirty="0">
                <a:solidFill>
                  <a:srgbClr val="002060"/>
                </a:solidFill>
              </a:rPr>
              <a:t>в Макеевском Детском клиническом центре; </a:t>
            </a:r>
          </a:p>
          <a:p>
            <a:pPr marL="288000"/>
            <a:r>
              <a:rPr lang="ru-RU" sz="2400" dirty="0">
                <a:solidFill>
                  <a:srgbClr val="002060"/>
                </a:solidFill>
              </a:rPr>
              <a:t>в школах Макеевки, Снежного, </a:t>
            </a:r>
            <a:r>
              <a:rPr lang="ru-RU" sz="2400" dirty="0" err="1">
                <a:solidFill>
                  <a:srgbClr val="002060"/>
                </a:solidFill>
              </a:rPr>
              <a:t>Харцызска</a:t>
            </a:r>
            <a:r>
              <a:rPr lang="ru-RU" sz="2400" dirty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i="1" dirty="0">
                <a:solidFill>
                  <a:srgbClr val="002060"/>
                </a:solidFill>
              </a:rPr>
              <a:t>Поздравление</a:t>
            </a:r>
            <a:r>
              <a:rPr lang="ru-RU" sz="2400" b="1" i="1" dirty="0">
                <a:solidFill>
                  <a:srgbClr val="002060"/>
                </a:solidFill>
              </a:rPr>
              <a:t> детей льготной категории </a:t>
            </a:r>
            <a:r>
              <a:rPr lang="ru-RU" sz="2400" i="1" dirty="0">
                <a:solidFill>
                  <a:srgbClr val="002060"/>
                </a:solidFill>
              </a:rPr>
              <a:t>на дому;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i="1" dirty="0">
                <a:solidFill>
                  <a:srgbClr val="002060"/>
                </a:solidFill>
              </a:rPr>
              <a:t>Поздравление</a:t>
            </a:r>
            <a:r>
              <a:rPr lang="ru-RU" sz="2400" b="1" i="1" dirty="0">
                <a:solidFill>
                  <a:srgbClr val="002060"/>
                </a:solidFill>
              </a:rPr>
              <a:t> друзей отряда;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i="1" dirty="0">
                <a:solidFill>
                  <a:srgbClr val="002060"/>
                </a:solidFill>
              </a:rPr>
              <a:t>Поздравление ребят </a:t>
            </a:r>
            <a:r>
              <a:rPr lang="ru-RU" sz="2400" b="1" i="1" dirty="0">
                <a:solidFill>
                  <a:srgbClr val="002060"/>
                </a:solidFill>
              </a:rPr>
              <a:t>языковой школы  </a:t>
            </a:r>
            <a:r>
              <a:rPr lang="en-US" sz="2400" b="1" i="1" dirty="0">
                <a:solidFill>
                  <a:srgbClr val="002060"/>
                </a:solidFill>
              </a:rPr>
              <a:t>Lingua Line School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68" name="Заголовок 67" hidden="1">
            <a:extLst>
              <a:ext uri="{FF2B5EF4-FFF2-40B4-BE49-F238E27FC236}">
                <a16:creationId xmlns:a16="http://schemas.microsoft.com/office/drawing/2014/main" xmlns="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3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04B3F45-0502-9D25-5A89-993905A89E5C}"/>
              </a:ext>
            </a:extLst>
          </p:cNvPr>
          <p:cNvSpPr txBox="1"/>
          <p:nvPr/>
        </p:nvSpPr>
        <p:spPr>
          <a:xfrm>
            <a:off x="1092582" y="841979"/>
            <a:ext cx="5388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9A0000"/>
                </a:solidFill>
                <a:latin typeface="Franklin Gothic Demi" panose="020B0703020102020204" pitchFamily="34" charset="0"/>
              </a:rPr>
              <a:t>«МАСТЕРСКАЯ ДЕДА МОРОЗА» (2022-2023)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FE6183F-99F9-5E79-58F8-49439BED8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7" y="173024"/>
            <a:ext cx="1050130" cy="874032"/>
          </a:xfrm>
          <a:prstGeom prst="rect">
            <a:avLst/>
          </a:prstGeom>
        </p:spPr>
      </p:pic>
      <p:sp>
        <p:nvSpPr>
          <p:cNvPr id="15" name="Надпись 1">
            <a:extLst>
              <a:ext uri="{FF2B5EF4-FFF2-40B4-BE49-F238E27FC236}">
                <a16:creationId xmlns:a16="http://schemas.microsoft.com/office/drawing/2014/main" xmlns="" id="{BBA7943A-78E8-3376-7C05-0B76C56CDAE2}"/>
              </a:ext>
            </a:extLst>
          </p:cNvPr>
          <p:cNvSpPr txBox="1"/>
          <p:nvPr/>
        </p:nvSpPr>
        <p:spPr>
          <a:xfrm>
            <a:off x="1199116" y="416158"/>
            <a:ext cx="52815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СОЦИАЛЬНО-ЗНАЧИМЫЙ ПРОЕКТ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BE5A0F7-22EE-A8DE-5AB6-AD9FC9E43EA4}"/>
              </a:ext>
            </a:extLst>
          </p:cNvPr>
          <p:cNvSpPr txBox="1"/>
          <p:nvPr/>
        </p:nvSpPr>
        <p:spPr>
          <a:xfrm>
            <a:off x="6561363" y="580369"/>
            <a:ext cx="3377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BC0D"/>
                </a:solidFill>
                <a:latin typeface="Franklin Gothic Demi" panose="020B0703020102020204" pitchFamily="34" charset="0"/>
              </a:rPr>
              <a:t>ОФФЛАЙН ФОРМАТ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757853D6-3422-670B-5959-EE1A3774D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67" y="3190018"/>
            <a:ext cx="3001896" cy="22467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491DDAFC-8CF5-E820-15F3-512ED5FDF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4" y="1616566"/>
            <a:ext cx="2268079" cy="30241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349A7D69-A5F2-8C1B-538C-9854E46F8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564" y="1421533"/>
            <a:ext cx="2944327" cy="165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xmlns="" id="{46D2A87F-B8F2-C5AA-BB52-B8057597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61" y="4716344"/>
            <a:ext cx="2608555" cy="195234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375966"/>
      </p:ext>
    </p:extLst>
  </p:cSld>
  <p:clrMapOvr>
    <a:masterClrMapping/>
  </p:clrMapOvr>
  <p:transition spd="slow"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un9-21.userapi.com/impg/8px29SGF16Rx6e-YLgWZEqgKOUMqkwilbV7c7A/qerx1GwDfqE.jpg?size=2560x1707&amp;quality=96&amp;sign=291a72a861f8f9fdcacfb42b87a75672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5034"/>
                    </a14:imgEffect>
                    <a14:imgEffect>
                      <a14:saturation sat="33000"/>
                    </a14:imgEffect>
                    <a14:imgEffect>
                      <a14:brightnessContrast bright="35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49"/>
          <a:stretch/>
        </p:blipFill>
        <p:spPr bwMode="auto">
          <a:xfrm>
            <a:off x="0" y="0"/>
            <a:ext cx="12192000" cy="766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Параллелограмм 3">
            <a:extLst>
              <a:ext uri="{FF2B5EF4-FFF2-40B4-BE49-F238E27FC236}">
                <a16:creationId xmlns:a16="http://schemas.microsoft.com/office/drawing/2014/main" xmlns="" id="{241C7FC4-FEFA-4A96-9749-9068C6861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88975" y="0"/>
            <a:ext cx="3961053" cy="6857998"/>
          </a:xfrm>
          <a:prstGeom prst="parallelogram">
            <a:avLst>
              <a:gd name="adj" fmla="val 0"/>
            </a:avLst>
          </a:prstGeom>
          <a:gradFill>
            <a:gsLst>
              <a:gs pos="92000">
                <a:srgbClr val="F5E7C7">
                  <a:alpha val="37000"/>
                </a:srgbClr>
              </a:gs>
              <a:gs pos="55000">
                <a:schemeClr val="bg1">
                  <a:alpha val="79000"/>
                </a:schemeClr>
              </a:gs>
              <a:gs pos="6000">
                <a:schemeClr val="bg1">
                  <a:alpha val="91000"/>
                </a:schemeClr>
              </a:gs>
            </a:gsLst>
            <a:lin ang="5400000" scaled="1"/>
          </a:gra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46969EBC-E8D3-4914-9A82-8E88F816E77E}"/>
              </a:ext>
            </a:extLst>
          </p:cNvPr>
          <p:cNvSpPr/>
          <p:nvPr/>
        </p:nvSpPr>
        <p:spPr>
          <a:xfrm>
            <a:off x="4679569" y="1145292"/>
            <a:ext cx="72906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ЛАГЕРЯ ДОНЕЦКОЙ НАРОДНОЙ РЕСПУБЛИКИ </a:t>
            </a:r>
            <a:endParaRPr lang="ru-RU" sz="2400" dirty="0">
              <a:solidFill>
                <a:srgbClr val="002060"/>
              </a:solidFill>
            </a:endParaRPr>
          </a:p>
        </p:txBody>
      </p: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xmlns="" id="{28F9A76E-D468-407E-9575-CEACF4453F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50898" y="2542452"/>
            <a:ext cx="1778125" cy="1175946"/>
            <a:chOff x="9695998" y="4157408"/>
            <a:chExt cx="1734001" cy="1175946"/>
          </a:xfrm>
        </p:grpSpPr>
        <p:sp>
          <p:nvSpPr>
            <p:cNvPr id="337" name="Надпись 336">
              <a:extLst>
                <a:ext uri="{FF2B5EF4-FFF2-40B4-BE49-F238E27FC236}">
                  <a16:creationId xmlns:a16="http://schemas.microsoft.com/office/drawing/2014/main" xmlns="" id="{3380BC47-47FB-44F3-9E0B-80B83E426031}"/>
                </a:ext>
              </a:extLst>
            </p:cNvPr>
            <p:cNvSpPr txBox="1"/>
            <p:nvPr/>
          </p:nvSpPr>
          <p:spPr>
            <a:xfrm>
              <a:off x="9700604" y="4157408"/>
              <a:ext cx="172939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ru-RU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«ФРЕГАТ»</a:t>
              </a:r>
            </a:p>
          </p:txBody>
        </p:sp>
        <p:sp>
          <p:nvSpPr>
            <p:cNvPr id="338" name="Прямоугольник 337">
              <a:extLst>
                <a:ext uri="{FF2B5EF4-FFF2-40B4-BE49-F238E27FC236}">
                  <a16:creationId xmlns:a16="http://schemas.microsoft.com/office/drawing/2014/main" xmlns="" id="{9DE6A47E-C4CC-416D-9C28-3273394521C8}"/>
                </a:ext>
              </a:extLst>
            </p:cNvPr>
            <p:cNvSpPr/>
            <p:nvPr/>
          </p:nvSpPr>
          <p:spPr>
            <a:xfrm>
              <a:off x="9695998" y="4502357"/>
              <a:ext cx="1729394" cy="83099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b="1" i="1" dirty="0">
                  <a:latin typeface="+mj-lt"/>
                  <a:cs typeface="Segoe UI" panose="020B0502040204020203" pitchFamily="34" charset="0"/>
                </a:rPr>
                <a:t>Палаточный лагерь</a:t>
              </a:r>
            </a:p>
            <a:p>
              <a:pPr algn="r"/>
              <a:r>
                <a:rPr lang="ru-RU" b="1" i="1" dirty="0">
                  <a:latin typeface="+mj-lt"/>
                  <a:cs typeface="Segoe UI" panose="020B0502040204020203" pitchFamily="34" charset="0"/>
                </a:rPr>
                <a:t>(пгт. Зуевка)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99CDDA2C-6FA4-497B-A320-3ED782990E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99322" y="476781"/>
            <a:ext cx="1773879" cy="1494745"/>
            <a:chOff x="1427303" y="2203556"/>
            <a:chExt cx="1594605" cy="1494745"/>
          </a:xfrm>
        </p:grpSpPr>
        <p:sp>
          <p:nvSpPr>
            <p:cNvPr id="340" name="Надпись 339">
              <a:extLst>
                <a:ext uri="{FF2B5EF4-FFF2-40B4-BE49-F238E27FC236}">
                  <a16:creationId xmlns:a16="http://schemas.microsoft.com/office/drawing/2014/main" xmlns="" id="{246A1BD9-59BD-467C-9A84-D6A5E4382773}"/>
                </a:ext>
              </a:extLst>
            </p:cNvPr>
            <p:cNvSpPr txBox="1"/>
            <p:nvPr/>
          </p:nvSpPr>
          <p:spPr>
            <a:xfrm>
              <a:off x="1427303" y="2203556"/>
              <a:ext cx="159460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ru-RU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«МОНОЛИТ»</a:t>
              </a:r>
            </a:p>
          </p:txBody>
        </p:sp>
        <p:sp>
          <p:nvSpPr>
            <p:cNvPr id="341" name="Прямоугольник 340">
              <a:extLst>
                <a:ext uri="{FF2B5EF4-FFF2-40B4-BE49-F238E27FC236}">
                  <a16:creationId xmlns:a16="http://schemas.microsoft.com/office/drawing/2014/main" xmlns="" id="{594EDD4C-FB3C-4D67-A0E0-448BE5307678}"/>
                </a:ext>
              </a:extLst>
            </p:cNvPr>
            <p:cNvSpPr/>
            <p:nvPr/>
          </p:nvSpPr>
          <p:spPr>
            <a:xfrm>
              <a:off x="1427303" y="2590305"/>
              <a:ext cx="1594604" cy="110799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b="1" i="1" dirty="0">
                  <a:latin typeface="+mj-lt"/>
                  <a:cs typeface="Segoe UI" panose="020B0502040204020203" pitchFamily="34" charset="0"/>
                </a:rPr>
                <a:t>Спортивно-оздоровительный лагерь</a:t>
              </a:r>
            </a:p>
            <a:p>
              <a:pPr algn="r"/>
              <a:r>
                <a:rPr lang="ru-RU" b="1" i="1" dirty="0">
                  <a:latin typeface="+mj-lt"/>
                  <a:cs typeface="Segoe UI" panose="020B0502040204020203" pitchFamily="34" charset="0"/>
                </a:rPr>
                <a:t>(пгт. </a:t>
              </a:r>
              <a:r>
                <a:rPr lang="ru-RU" b="1" i="1" dirty="0" err="1">
                  <a:latin typeface="+mj-lt"/>
                  <a:cs typeface="Segoe UI" panose="020B0502040204020203" pitchFamily="34" charset="0"/>
                </a:rPr>
                <a:t>Седово</a:t>
              </a:r>
              <a:r>
                <a:rPr lang="ru-RU" b="1" i="1" dirty="0">
                  <a:latin typeface="+mj-lt"/>
                  <a:cs typeface="Segoe UI" panose="020B0502040204020203" pitchFamily="34" charset="0"/>
                </a:rPr>
                <a:t>)</a:t>
              </a:r>
            </a:p>
          </p:txBody>
        </p:sp>
      </p:grpSp>
      <p:sp>
        <p:nvSpPr>
          <p:cNvPr id="24" name="Заголовок 23" hidden="1">
            <a:extLst>
              <a:ext uri="{FF2B5EF4-FFF2-40B4-BE49-F238E27FC236}">
                <a16:creationId xmlns:a16="http://schemas.microsoft.com/office/drawing/2014/main" xmlns="" id="{6FF5F564-0C08-4A3C-8BAC-1FADF4594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4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xmlns="" id="{99CDDA2C-6FA4-497B-A320-3ED782990E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27489" y="4358049"/>
            <a:ext cx="1917543" cy="1771744"/>
            <a:chOff x="1427303" y="2203556"/>
            <a:chExt cx="1675516" cy="1771744"/>
          </a:xfrm>
        </p:grpSpPr>
        <p:sp>
          <p:nvSpPr>
            <p:cNvPr id="128" name="Надпись 339">
              <a:extLst>
                <a:ext uri="{FF2B5EF4-FFF2-40B4-BE49-F238E27FC236}">
                  <a16:creationId xmlns:a16="http://schemas.microsoft.com/office/drawing/2014/main" xmlns="" id="{246A1BD9-59BD-467C-9A84-D6A5E4382773}"/>
                </a:ext>
              </a:extLst>
            </p:cNvPr>
            <p:cNvSpPr txBox="1"/>
            <p:nvPr/>
          </p:nvSpPr>
          <p:spPr>
            <a:xfrm>
              <a:off x="1427303" y="2203556"/>
              <a:ext cx="159460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ru-RU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«ГЛОБУС»</a:t>
              </a:r>
            </a:p>
          </p:txBody>
        </p:sp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xmlns="" id="{594EDD4C-FB3C-4D67-A0E0-448BE5307678}"/>
                </a:ext>
              </a:extLst>
            </p:cNvPr>
            <p:cNvSpPr/>
            <p:nvPr/>
          </p:nvSpPr>
          <p:spPr>
            <a:xfrm>
              <a:off x="1427303" y="2590305"/>
              <a:ext cx="1675516" cy="1384995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b="1" i="1" dirty="0">
                  <a:latin typeface="+mj-lt"/>
                  <a:cs typeface="Segoe UI" panose="020B0502040204020203" pitchFamily="34" charset="0"/>
                </a:rPr>
                <a:t>Лагерь на базе детского развлекательного центра</a:t>
              </a:r>
            </a:p>
            <a:p>
              <a:pPr algn="r"/>
              <a:r>
                <a:rPr lang="ru-RU" b="1" i="1" dirty="0">
                  <a:latin typeface="+mj-lt"/>
                  <a:cs typeface="Segoe UI" panose="020B0502040204020203" pitchFamily="34" charset="0"/>
                </a:rPr>
                <a:t>(г. Донецк)</a:t>
              </a:r>
            </a:p>
          </p:txBody>
        </p:sp>
      </p:grpSp>
      <p:sp>
        <p:nvSpPr>
          <p:cNvPr id="130" name="Надпись 66">
            <a:extLst>
              <a:ext uri="{FF2B5EF4-FFF2-40B4-BE49-F238E27FC236}">
                <a16:creationId xmlns:a16="http://schemas.microsoft.com/office/drawing/2014/main" xmlns="" id="{EFA5AF66-F428-4EBE-A3A8-9F827101F023}"/>
              </a:ext>
            </a:extLst>
          </p:cNvPr>
          <p:cNvSpPr txBox="1"/>
          <p:nvPr/>
        </p:nvSpPr>
        <p:spPr>
          <a:xfrm>
            <a:off x="5672297" y="580925"/>
            <a:ext cx="5655003" cy="51296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ru-RU" dirty="0"/>
              <a:t>МЕСТА РАБОТЫ ОТРЯДА</a:t>
            </a:r>
          </a:p>
        </p:txBody>
      </p:sp>
      <p:sp>
        <p:nvSpPr>
          <p:cNvPr id="131" name="Прямоугольник: Скругленные углы 86">
            <a:extLst>
              <a:ext uri="{FF2B5EF4-FFF2-40B4-BE49-F238E27FC236}">
                <a16:creationId xmlns:a16="http://schemas.microsoft.com/office/drawing/2014/main" xmlns="" id="{A8111457-D9DC-4BEB-BBB9-82FD4783D0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970204" y="721257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074" name="Picture 2" descr="Флаг Донецкой Народной Республики — Википеди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89"/>
          <a:stretch/>
        </p:blipFill>
        <p:spPr bwMode="auto">
          <a:xfrm>
            <a:off x="6612727" y="1788164"/>
            <a:ext cx="3896720" cy="38651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34.userapi.com/impg/D4c-AwhSoq-TV3XLlUfc9YxA4nL_rCMhLNDf5Q/rl5Uj5CO2UE.jpg?size=2560x1707&amp;quality=96&amp;sign=754edbb2630a35181859bd0d81f1c183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5" r="11860"/>
          <a:stretch/>
        </p:blipFill>
        <p:spPr bwMode="auto">
          <a:xfrm>
            <a:off x="2949047" y="417369"/>
            <a:ext cx="1335484" cy="13530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59.userapi.com/impg/CeDZ6ZVPSswO-NlAOs2xmPhNZul9rls2NeESiQ/budkmKTO3o0.jpg?size=2560x1707&amp;quality=96&amp;sign=f6d6894b98cf88a11016fae3a6fa22b5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8"/>
          <a:stretch/>
        </p:blipFill>
        <p:spPr bwMode="auto">
          <a:xfrm>
            <a:off x="2950718" y="2415075"/>
            <a:ext cx="1333813" cy="12770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22.userapi.com/impg/7m8uUK3fV9nJ-Cjb0tMmyYhsPZhPKe4vXctjyg/MueYd2pjyvA.jpg?size=2560x1707&amp;quality=95&amp;sign=bb14ab9f6cc0fe06a02db4dd3e46b660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2" r="17227"/>
          <a:stretch/>
        </p:blipFill>
        <p:spPr bwMode="auto">
          <a:xfrm>
            <a:off x="2989177" y="4604270"/>
            <a:ext cx="1258571" cy="12804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7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дпись 1">
            <a:extLst>
              <a:ext uri="{FF2B5EF4-FFF2-40B4-BE49-F238E27FC236}">
                <a16:creationId xmlns:a16="http://schemas.microsoft.com/office/drawing/2014/main" xmlns="" id="{62AEF5FE-6C45-4BF6-9676-571742C3CDD7}"/>
              </a:ext>
            </a:extLst>
          </p:cNvPr>
          <p:cNvSpPr txBox="1"/>
          <p:nvPr/>
        </p:nvSpPr>
        <p:spPr>
          <a:xfrm>
            <a:off x="7750192" y="1261002"/>
            <a:ext cx="4100393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ts val="4000"/>
              </a:lnSpc>
            </a:pPr>
            <a:r>
              <a:rPr lang="ru-RU" sz="4400" b="1" dirty="0">
                <a:solidFill>
                  <a:srgbClr val="00BC0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ПЕРВЫЙ </a:t>
            </a:r>
          </a:p>
          <a:p>
            <a:pPr algn="ctr" rtl="0">
              <a:lnSpc>
                <a:spcPts val="4000"/>
              </a:lnSpc>
            </a:pPr>
            <a:endParaRPr lang="ru-RU" sz="4400" b="1" dirty="0">
              <a:solidFill>
                <a:srgbClr val="00BC0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rtl="0">
              <a:lnSpc>
                <a:spcPts val="4000"/>
              </a:lnSpc>
            </a:pPr>
            <a:r>
              <a:rPr lang="ru-RU" sz="4400" dirty="0">
                <a:solidFill>
                  <a:srgbClr val="00BC0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ДОНЕЦКОЙ НАРОДНОЙ РЕСПУБЛИКЕ </a:t>
            </a:r>
          </a:p>
          <a:p>
            <a:pPr algn="ctr" rtl="0">
              <a:lnSpc>
                <a:spcPts val="4000"/>
              </a:lnSpc>
            </a:pPr>
            <a:endParaRPr lang="ru-RU" sz="4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rtl="0">
              <a:lnSpc>
                <a:spcPts val="4000"/>
              </a:lnSpc>
            </a:pPr>
            <a:r>
              <a:rPr lang="ru-RU" sz="4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ОНЛАЙН-ЛАГЕРЬ</a:t>
            </a:r>
          </a:p>
          <a:p>
            <a:pPr algn="ctr" rtl="0">
              <a:lnSpc>
                <a:spcPts val="4000"/>
              </a:lnSpc>
            </a:pPr>
            <a:r>
              <a:rPr lang="ru-RU" sz="3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«РОЗЫ РЯДОМ»</a:t>
            </a:r>
          </a:p>
        </p:txBody>
      </p:sp>
      <p:sp>
        <p:nvSpPr>
          <p:cNvPr id="68" name="Заголовок 67" hidden="1">
            <a:extLst>
              <a:ext uri="{FF2B5EF4-FFF2-40B4-BE49-F238E27FC236}">
                <a16:creationId xmlns:a16="http://schemas.microsoft.com/office/drawing/2014/main" xmlns="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3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F21B866-2E3D-CC95-80D3-B79D0A36C56B}"/>
              </a:ext>
            </a:extLst>
          </p:cNvPr>
          <p:cNvSpPr/>
          <p:nvPr/>
        </p:nvSpPr>
        <p:spPr>
          <a:xfrm>
            <a:off x="711690" y="953225"/>
            <a:ext cx="6020762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ЛАГЕРЯ ДОНЕЦКОЙ НАРОДНОЙ РЕСПУБЛИКИ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Надпись 66">
            <a:extLst>
              <a:ext uri="{FF2B5EF4-FFF2-40B4-BE49-F238E27FC236}">
                <a16:creationId xmlns:a16="http://schemas.microsoft.com/office/drawing/2014/main" xmlns="" id="{A12A14FC-6CD4-5E86-7B90-6EAD2BCB8446}"/>
              </a:ext>
            </a:extLst>
          </p:cNvPr>
          <p:cNvSpPr txBox="1"/>
          <p:nvPr/>
        </p:nvSpPr>
        <p:spPr>
          <a:xfrm>
            <a:off x="711690" y="363970"/>
            <a:ext cx="5532425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ru-RU" dirty="0"/>
              <a:t>МЕСТА РАБОТЫ ОТРЯДА</a:t>
            </a:r>
          </a:p>
        </p:txBody>
      </p:sp>
      <p:pic>
        <p:nvPicPr>
          <p:cNvPr id="8" name="Picture 2" descr="Флаг Донецкой Народной Республики — Википедия">
            <a:extLst>
              <a:ext uri="{FF2B5EF4-FFF2-40B4-BE49-F238E27FC236}">
                <a16:creationId xmlns:a16="http://schemas.microsoft.com/office/drawing/2014/main" xmlns="" id="{EF19B513-C0CD-0530-BB75-7F5A07F26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89"/>
          <a:stretch/>
        </p:blipFill>
        <p:spPr bwMode="auto">
          <a:xfrm>
            <a:off x="240036" y="691446"/>
            <a:ext cx="373999" cy="3709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18254EA-D351-7956-6091-16D2ED48D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0" y="2450862"/>
            <a:ext cx="1956276" cy="1956276"/>
          </a:xfrm>
          <a:prstGeom prst="ellipse">
            <a:avLst/>
          </a:prstGeom>
          <a:ln w="63500" cap="rnd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Надпись 1">
            <a:extLst>
              <a:ext uri="{FF2B5EF4-FFF2-40B4-BE49-F238E27FC236}">
                <a16:creationId xmlns:a16="http://schemas.microsoft.com/office/drawing/2014/main" xmlns="" id="{36F20F83-6EB1-FFF5-73F3-F21592FD78CA}"/>
              </a:ext>
            </a:extLst>
          </p:cNvPr>
          <p:cNvSpPr txBox="1"/>
          <p:nvPr/>
        </p:nvSpPr>
        <p:spPr>
          <a:xfrm>
            <a:off x="614035" y="1674770"/>
            <a:ext cx="5156450" cy="221599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ru-RU" sz="2400" dirty="0">
                <a:latin typeface="+mn-lt"/>
              </a:rPr>
              <a:t>В </a:t>
            </a:r>
            <a:r>
              <a:rPr lang="ru-RU" sz="2400" b="1" dirty="0">
                <a:latin typeface="+mn-lt"/>
              </a:rPr>
              <a:t>2020 году </a:t>
            </a:r>
            <a:r>
              <a:rPr lang="ru-RU" sz="2400" dirty="0">
                <a:latin typeface="+mn-lt"/>
              </a:rPr>
              <a:t>из-за сложившейся </a:t>
            </a:r>
          </a:p>
          <a:p>
            <a:r>
              <a:rPr lang="ru-RU" sz="2400" dirty="0">
                <a:latin typeface="+mn-lt"/>
              </a:rPr>
              <a:t>в мире эпидемиологической ситуации СПО «Розы Донбасса» </a:t>
            </a:r>
          </a:p>
          <a:p>
            <a:r>
              <a:rPr lang="ru-RU" sz="2400" dirty="0">
                <a:latin typeface="+mn-lt"/>
              </a:rPr>
              <a:t>создал и успешно реализовал первый </a:t>
            </a:r>
          </a:p>
          <a:p>
            <a:r>
              <a:rPr lang="ru-RU" sz="2400" dirty="0">
                <a:latin typeface="+mn-lt"/>
              </a:rPr>
              <a:t>в Донецкой Народной Республике </a:t>
            </a:r>
            <a:r>
              <a:rPr lang="ru-RU" sz="2400" b="1" dirty="0">
                <a:latin typeface="+mn-lt"/>
              </a:rPr>
              <a:t>онлайн-лагерь «Розы рядом»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5F9E2C74-6A55-42FD-1678-27DCFA543DF2}"/>
              </a:ext>
            </a:extLst>
          </p:cNvPr>
          <p:cNvGrpSpPr/>
          <p:nvPr/>
        </p:nvGrpSpPr>
        <p:grpSpPr>
          <a:xfrm>
            <a:off x="628845" y="4134070"/>
            <a:ext cx="4835091" cy="2416664"/>
            <a:chOff x="365462" y="3966691"/>
            <a:chExt cx="5986058" cy="2789852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03463C5D-F6D2-9C59-7A44-1C605C34A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364" t="12787" r="41456" b="20777"/>
            <a:stretch/>
          </p:blipFill>
          <p:spPr>
            <a:xfrm>
              <a:off x="2889432" y="4569797"/>
              <a:ext cx="1511241" cy="200413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6476D222-1D22-3B66-3231-A98E5CEC7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7" b="27375"/>
            <a:stretch/>
          </p:blipFill>
          <p:spPr>
            <a:xfrm>
              <a:off x="365462" y="4407979"/>
              <a:ext cx="1763461" cy="167944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xmlns="" id="{45D69066-1802-2E01-17AD-F0475BEE4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9854" t="34661" r="41238" b="14295"/>
            <a:stretch/>
          </p:blipFill>
          <p:spPr>
            <a:xfrm>
              <a:off x="1041788" y="5005031"/>
              <a:ext cx="1763461" cy="175151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xmlns="" id="{001714E0-FCCE-682C-2918-061778CE4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0437" t="37556" r="41238" b="19353"/>
            <a:stretch/>
          </p:blipFill>
          <p:spPr>
            <a:xfrm>
              <a:off x="2110885" y="3966691"/>
              <a:ext cx="2006353" cy="1716865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0BDB279A-1A14-68A4-0680-91518E250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059" y="5224432"/>
              <a:ext cx="1763461" cy="1175641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B7242132-39A6-5729-741A-5867B6BEC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0218" t="14005" r="41557" b="18290"/>
            <a:stretch/>
          </p:blipFill>
          <p:spPr>
            <a:xfrm>
              <a:off x="4278062" y="4247698"/>
              <a:ext cx="1324488" cy="178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4656245"/>
      </p:ext>
    </p:extLst>
  </p:cSld>
  <p:clrMapOvr>
    <a:masterClrMapping/>
  </p:clrMapOvr>
  <p:transition spd="slow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14.userapi.com/impg/nRv5Df1b0Dq3hRAUrfQ7Fnavl3v5rXrK_2yLOA/SkVcb74576c.jpg?size=2560x1707&amp;quality=96&amp;sign=7838f82a51975696eff4c986b45784b9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5036"/>
                    </a14:imgEffect>
                    <a14:imgEffect>
                      <a14:saturation sat="33000"/>
                    </a14:imgEffect>
                    <a14:imgEffect>
                      <a14:brightnessContrast bright="14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7261" r="7186" b="13689"/>
          <a:stretch/>
        </p:blipFill>
        <p:spPr bwMode="auto">
          <a:xfrm>
            <a:off x="0" y="-1690"/>
            <a:ext cx="12293600" cy="698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Параллелограмм 3">
            <a:extLst>
              <a:ext uri="{FF2B5EF4-FFF2-40B4-BE49-F238E27FC236}">
                <a16:creationId xmlns:a16="http://schemas.microsoft.com/office/drawing/2014/main" xmlns="" id="{241C7FC4-FEFA-4A96-9749-9068C6861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88976" y="176"/>
            <a:ext cx="3961053" cy="6857998"/>
          </a:xfrm>
          <a:prstGeom prst="parallelogram">
            <a:avLst>
              <a:gd name="adj" fmla="val 0"/>
            </a:avLst>
          </a:prstGeom>
          <a:gradFill>
            <a:gsLst>
              <a:gs pos="9000">
                <a:schemeClr val="accent5">
                  <a:lumMod val="40000"/>
                  <a:lumOff val="60000"/>
                  <a:alpha val="64000"/>
                </a:schemeClr>
              </a:gs>
              <a:gs pos="100000">
                <a:schemeClr val="bg1"/>
              </a:gs>
              <a:gs pos="47000">
                <a:schemeClr val="bg1">
                  <a:alpha val="74000"/>
                </a:schemeClr>
              </a:gs>
            </a:gsLst>
            <a:lin ang="5400000" scaled="1"/>
          </a:gra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Заголовок 23" hidden="1">
            <a:extLst>
              <a:ext uri="{FF2B5EF4-FFF2-40B4-BE49-F238E27FC236}">
                <a16:creationId xmlns:a16="http://schemas.microsoft.com/office/drawing/2014/main" xmlns="" id="{6FF5F564-0C08-4A3C-8BAC-1FADF4594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4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sp>
        <p:nvSpPr>
          <p:cNvPr id="131" name="Прямоугольник: Скругленные углы 86">
            <a:extLst>
              <a:ext uri="{FF2B5EF4-FFF2-40B4-BE49-F238E27FC236}">
                <a16:creationId xmlns:a16="http://schemas.microsoft.com/office/drawing/2014/main" xmlns="" id="{A8111457-D9DC-4BEB-BBB9-82FD4783D0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970204" y="721257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074" name="Picture 2" descr="Флаг Донецкой Народной Республики — Википеди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89"/>
          <a:stretch/>
        </p:blipFill>
        <p:spPr bwMode="auto">
          <a:xfrm>
            <a:off x="6612727" y="1539596"/>
            <a:ext cx="3896720" cy="38651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879897" y="302377"/>
            <a:ext cx="3374983" cy="1499082"/>
            <a:chOff x="943606" y="146968"/>
            <a:chExt cx="3374983" cy="1499082"/>
          </a:xfrm>
        </p:grpSpPr>
        <p:sp>
          <p:nvSpPr>
            <p:cNvPr id="57" name="Надпись 339">
              <a:extLst>
                <a:ext uri="{FF2B5EF4-FFF2-40B4-BE49-F238E27FC236}">
                  <a16:creationId xmlns:a16="http://schemas.microsoft.com/office/drawing/2014/main" xmlns="" id="{246A1BD9-59BD-467C-9A84-D6A5E4382773}"/>
                </a:ext>
              </a:extLst>
            </p:cNvPr>
            <p:cNvSpPr txBox="1"/>
            <p:nvPr/>
          </p:nvSpPr>
          <p:spPr>
            <a:xfrm>
              <a:off x="943606" y="146968"/>
              <a:ext cx="3374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ru-RU" b="1" dirty="0">
                  <a:latin typeface="Segoe UI" panose="020B0502040204020203" pitchFamily="34" charset="0"/>
                  <a:cs typeface="Segoe UI" panose="020B0502040204020203" pitchFamily="34" charset="0"/>
                </a:rPr>
                <a:t>РОСТОВСКАЯ ОБЛАСТЬ:</a:t>
              </a:r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xmlns="" id="{594EDD4C-FB3C-4D67-A0E0-448BE5307678}"/>
                </a:ext>
              </a:extLst>
            </p:cNvPr>
            <p:cNvSpPr/>
            <p:nvPr/>
          </p:nvSpPr>
          <p:spPr>
            <a:xfrm>
              <a:off x="1304438" y="538054"/>
              <a:ext cx="2950445" cy="110799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b="1" i="1" dirty="0">
                  <a:latin typeface="+mj-lt"/>
                  <a:cs typeface="Segoe UI" panose="020B0502040204020203" pitchFamily="34" charset="0"/>
                </a:rPr>
                <a:t>ДОЛ «Золотая Коса» </a:t>
              </a:r>
            </a:p>
            <a:p>
              <a:r>
                <a:rPr lang="ru-RU" b="1" i="1" dirty="0">
                  <a:latin typeface="+mj-lt"/>
                  <a:cs typeface="Segoe UI" panose="020B0502040204020203" pitchFamily="34" charset="0"/>
                </a:rPr>
                <a:t>ДОЛ «Пионер» </a:t>
              </a:r>
            </a:p>
            <a:p>
              <a:r>
                <a:rPr lang="ru-RU" b="1" i="1" dirty="0">
                  <a:latin typeface="+mj-lt"/>
                  <a:cs typeface="Segoe UI" panose="020B0502040204020203" pitchFamily="34" charset="0"/>
                </a:rPr>
                <a:t>ДОЛ «Янтарь»</a:t>
              </a:r>
            </a:p>
            <a:p>
              <a:r>
                <a:rPr lang="ru-RU" b="1" i="1" dirty="0">
                  <a:latin typeface="+mj-lt"/>
                  <a:cs typeface="Segoe UI" panose="020B0502040204020203" pitchFamily="34" charset="0"/>
                </a:rPr>
                <a:t>ДОЛ «Орлёнок»</a:t>
              </a:r>
              <a:endParaRPr lang="ru-RU" sz="1600" b="1" i="1" dirty="0">
                <a:latin typeface="+mj-lt"/>
                <a:cs typeface="Segoe UI" panose="020B0502040204020203" pitchFamily="34" charset="0"/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908905" y="2029524"/>
            <a:ext cx="3374983" cy="2521954"/>
            <a:chOff x="1025533" y="146968"/>
            <a:chExt cx="3374983" cy="2521954"/>
          </a:xfrm>
        </p:grpSpPr>
        <p:sp>
          <p:nvSpPr>
            <p:cNvPr id="60" name="Надпись 339">
              <a:extLst>
                <a:ext uri="{FF2B5EF4-FFF2-40B4-BE49-F238E27FC236}">
                  <a16:creationId xmlns:a16="http://schemas.microsoft.com/office/drawing/2014/main" xmlns="" id="{246A1BD9-59BD-467C-9A84-D6A5E4382773}"/>
                </a:ext>
              </a:extLst>
            </p:cNvPr>
            <p:cNvSpPr txBox="1"/>
            <p:nvPr/>
          </p:nvSpPr>
          <p:spPr>
            <a:xfrm>
              <a:off x="1025533" y="146968"/>
              <a:ext cx="3374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ru-RU" b="1" dirty="0">
                  <a:latin typeface="Segoe UI" panose="020B0502040204020203" pitchFamily="34" charset="0"/>
                  <a:cs typeface="Segoe UI" panose="020B0502040204020203" pitchFamily="34" charset="0"/>
                </a:rPr>
                <a:t>КРАСНОДАРСКИЙ КРАЙ:</a:t>
              </a:r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xmlns="" id="{594EDD4C-FB3C-4D67-A0E0-448BE5307678}"/>
                </a:ext>
              </a:extLst>
            </p:cNvPr>
            <p:cNvSpPr/>
            <p:nvPr/>
          </p:nvSpPr>
          <p:spPr>
            <a:xfrm>
              <a:off x="1339075" y="452931"/>
              <a:ext cx="2950445" cy="221599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b="1" i="1" dirty="0">
                  <a:latin typeface="+mj-lt"/>
                  <a:cs typeface="Segoe UI" panose="020B0502040204020203" pitchFamily="34" charset="0"/>
                </a:rPr>
                <a:t>ДСО «Морская волна»</a:t>
              </a:r>
            </a:p>
            <a:p>
              <a:r>
                <a:rPr lang="ru-RU" sz="1600" b="1" i="1" dirty="0">
                  <a:latin typeface="+mj-lt"/>
                  <a:cs typeface="Segoe UI" panose="020B0502040204020203" pitchFamily="34" charset="0"/>
                </a:rPr>
                <a:t>ДОЛ «Счастливое детство»</a:t>
              </a:r>
            </a:p>
            <a:p>
              <a:r>
                <a:rPr lang="ru-RU" sz="1600" b="1" i="1" dirty="0">
                  <a:latin typeface="+mj-lt"/>
                  <a:cs typeface="Segoe UI" panose="020B0502040204020203" pitchFamily="34" charset="0"/>
                </a:rPr>
                <a:t>СОК «Золотой Колос»</a:t>
              </a:r>
            </a:p>
            <a:p>
              <a:r>
                <a:rPr lang="ru-RU" sz="1600" b="1" i="1" dirty="0">
                  <a:latin typeface="+mj-lt"/>
                  <a:cs typeface="Segoe UI" panose="020B0502040204020203" pitchFamily="34" charset="0"/>
                </a:rPr>
                <a:t>ДСОЛ «Дружных»</a:t>
              </a:r>
            </a:p>
            <a:p>
              <a:r>
                <a:rPr lang="ru-RU" sz="1600" b="1" i="1" dirty="0">
                  <a:latin typeface="+mj-lt"/>
                  <a:cs typeface="Segoe UI" panose="020B0502040204020203" pitchFamily="34" charset="0"/>
                </a:rPr>
                <a:t>ДОЛ «Черноморская зорька»</a:t>
              </a:r>
            </a:p>
            <a:p>
              <a:r>
                <a:rPr lang="ru-RU" sz="1600" b="1" i="1" dirty="0">
                  <a:latin typeface="+mj-lt"/>
                  <a:cs typeface="Segoe UI" panose="020B0502040204020203" pitchFamily="34" charset="0"/>
                </a:rPr>
                <a:t>ДОЛ «Полярные зори»</a:t>
              </a:r>
            </a:p>
            <a:p>
              <a:r>
                <a:rPr lang="ru-RU" sz="1600" b="1" i="1" dirty="0">
                  <a:latin typeface="+mj-lt"/>
                  <a:cs typeface="Segoe UI" panose="020B0502040204020203" pitchFamily="34" charset="0"/>
                </a:rPr>
                <a:t>ДОЛ «Зори Анапы»</a:t>
              </a:r>
            </a:p>
            <a:p>
              <a:r>
                <a:rPr lang="ru-RU" sz="1600" b="1" i="1" dirty="0">
                  <a:latin typeface="+mj-lt"/>
                  <a:cs typeface="Segoe UI" panose="020B0502040204020203" pitchFamily="34" charset="0"/>
                </a:rPr>
                <a:t>ДОЛ «Искра»</a:t>
              </a:r>
            </a:p>
            <a:p>
              <a:r>
                <a:rPr lang="ru-RU" sz="1600" b="1" i="1" dirty="0">
                  <a:latin typeface="+mj-lt"/>
                  <a:cs typeface="Segoe UI" panose="020B0502040204020203" pitchFamily="34" charset="0"/>
                </a:rPr>
                <a:t>ДОЛ «Энергетик» </a:t>
              </a: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906057" y="4530160"/>
            <a:ext cx="3374983" cy="637307"/>
            <a:chOff x="988048" y="146968"/>
            <a:chExt cx="3374983" cy="637307"/>
          </a:xfrm>
        </p:grpSpPr>
        <p:sp>
          <p:nvSpPr>
            <p:cNvPr id="63" name="Надпись 339">
              <a:extLst>
                <a:ext uri="{FF2B5EF4-FFF2-40B4-BE49-F238E27FC236}">
                  <a16:creationId xmlns:a16="http://schemas.microsoft.com/office/drawing/2014/main" xmlns="" id="{246A1BD9-59BD-467C-9A84-D6A5E4382773}"/>
                </a:ext>
              </a:extLst>
            </p:cNvPr>
            <p:cNvSpPr txBox="1"/>
            <p:nvPr/>
          </p:nvSpPr>
          <p:spPr>
            <a:xfrm>
              <a:off x="988048" y="146968"/>
              <a:ext cx="3374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ru-RU" b="1" dirty="0">
                  <a:latin typeface="Segoe UI" panose="020B0502040204020203" pitchFamily="34" charset="0"/>
                  <a:cs typeface="Segoe UI" panose="020B0502040204020203" pitchFamily="34" charset="0"/>
                </a:rPr>
                <a:t>МОСКОВСКАЯ ОБЛАСТЬ:</a:t>
              </a: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xmlns="" id="{594EDD4C-FB3C-4D67-A0E0-448BE5307678}"/>
                </a:ext>
              </a:extLst>
            </p:cNvPr>
            <p:cNvSpPr/>
            <p:nvPr/>
          </p:nvSpPr>
          <p:spPr>
            <a:xfrm>
              <a:off x="1304438" y="538054"/>
              <a:ext cx="2950445" cy="24622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b="1" i="1" dirty="0">
                  <a:latin typeface="+mj-lt"/>
                  <a:cs typeface="Segoe UI" panose="020B0502040204020203" pitchFamily="34" charset="0"/>
                </a:rPr>
                <a:t>ОК «Снегири»</a:t>
              </a: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923987" y="5346344"/>
            <a:ext cx="3173559" cy="1375371"/>
            <a:chOff x="1081324" y="147568"/>
            <a:chExt cx="3173559" cy="1375371"/>
          </a:xfrm>
        </p:grpSpPr>
        <p:sp>
          <p:nvSpPr>
            <p:cNvPr id="66" name="Надпись 339">
              <a:extLst>
                <a:ext uri="{FF2B5EF4-FFF2-40B4-BE49-F238E27FC236}">
                  <a16:creationId xmlns:a16="http://schemas.microsoft.com/office/drawing/2014/main" xmlns="" id="{246A1BD9-59BD-467C-9A84-D6A5E4382773}"/>
                </a:ext>
              </a:extLst>
            </p:cNvPr>
            <p:cNvSpPr txBox="1"/>
            <p:nvPr/>
          </p:nvSpPr>
          <p:spPr>
            <a:xfrm>
              <a:off x="1081324" y="147568"/>
              <a:ext cx="28165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ru-RU" b="1" dirty="0">
                  <a:latin typeface="Segoe UI" panose="020B0502040204020203" pitchFamily="34" charset="0"/>
                  <a:cs typeface="Segoe UI" panose="020B0502040204020203" pitchFamily="34" charset="0"/>
                </a:rPr>
                <a:t>РЕСПУБЛИКА КРЫМ:</a:t>
              </a: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xmlns="" id="{594EDD4C-FB3C-4D67-A0E0-448BE5307678}"/>
                </a:ext>
              </a:extLst>
            </p:cNvPr>
            <p:cNvSpPr/>
            <p:nvPr/>
          </p:nvSpPr>
          <p:spPr>
            <a:xfrm>
              <a:off x="1304438" y="538054"/>
              <a:ext cx="2950445" cy="984885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b="1" i="1" dirty="0">
                  <a:latin typeface="+mj-lt"/>
                  <a:cs typeface="Segoe UI" panose="020B0502040204020203" pitchFamily="34" charset="0"/>
                </a:rPr>
                <a:t>Отели: 	«Гранд»</a:t>
              </a:r>
            </a:p>
            <a:p>
              <a:r>
                <a:rPr lang="ru-RU" sz="1600" b="1" i="1" dirty="0">
                  <a:latin typeface="+mj-lt"/>
                  <a:cs typeface="Segoe UI" panose="020B0502040204020203" pitchFamily="34" charset="0"/>
                </a:rPr>
                <a:t>	«Корона»</a:t>
              </a:r>
            </a:p>
            <a:p>
              <a:r>
                <a:rPr lang="ru-RU" sz="1600" b="1" i="1" dirty="0">
                  <a:latin typeface="+mj-lt"/>
                  <a:cs typeface="Segoe UI" panose="020B0502040204020203" pitchFamily="34" charset="0"/>
                </a:rPr>
                <a:t>	«Тамань»</a:t>
              </a:r>
            </a:p>
            <a:p>
              <a:r>
                <a:rPr lang="ru-RU" sz="1600" b="1" i="1" dirty="0">
                  <a:latin typeface="+mj-lt"/>
                  <a:cs typeface="Segoe UI" panose="020B0502040204020203" pitchFamily="34" charset="0"/>
                </a:rPr>
                <a:t>	«Гамачок у моря»</a:t>
              </a:r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46969EBC-E8D3-4914-9A82-8E88F816E77E}"/>
              </a:ext>
            </a:extLst>
          </p:cNvPr>
          <p:cNvSpPr/>
          <p:nvPr/>
        </p:nvSpPr>
        <p:spPr>
          <a:xfrm>
            <a:off x="5733585" y="951386"/>
            <a:ext cx="553242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ЛАГЕРЯ РОССИЙСКОЙ ФЕДЕРАЦИИ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9" name="Надпись 66">
            <a:extLst>
              <a:ext uri="{FF2B5EF4-FFF2-40B4-BE49-F238E27FC236}">
                <a16:creationId xmlns:a16="http://schemas.microsoft.com/office/drawing/2014/main" xmlns="" id="{EFA5AF66-F428-4EBE-A3A8-9F827101F023}"/>
              </a:ext>
            </a:extLst>
          </p:cNvPr>
          <p:cNvSpPr txBox="1"/>
          <p:nvPr/>
        </p:nvSpPr>
        <p:spPr>
          <a:xfrm>
            <a:off x="5672297" y="332342"/>
            <a:ext cx="5655003" cy="5129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ru-RU" dirty="0"/>
              <a:t>МЕСТА РАБОТЫ ОТРЯДА</a:t>
            </a:r>
          </a:p>
        </p:txBody>
      </p:sp>
      <p:pic>
        <p:nvPicPr>
          <p:cNvPr id="1026" name="Picture 2" descr="Флаг России — Википедия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57"/>
          <a:stretch/>
        </p:blipFill>
        <p:spPr bwMode="auto">
          <a:xfrm>
            <a:off x="6612727" y="1524460"/>
            <a:ext cx="3964658" cy="38751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689267"/>
      </p:ext>
    </p:extLst>
  </p:cSld>
  <p:clrMapOvr>
    <a:masterClrMapping/>
  </p:clrMapOvr>
  <p:transition spd="slow"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F41A6B5-EDAF-E78B-7FC8-69983E959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8" r="20051"/>
          <a:stretch/>
        </p:blipFill>
        <p:spPr>
          <a:xfrm>
            <a:off x="-356223" y="-137159"/>
            <a:ext cx="6548846" cy="71192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DE5C2A-E3F3-E56B-FFF0-C90898F163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97" y="2165633"/>
            <a:ext cx="1065500" cy="1065500"/>
          </a:xfrm>
          <a:prstGeom prst="rect">
            <a:avLst/>
          </a:prstGeom>
        </p:spPr>
      </p:pic>
      <p:sp>
        <p:nvSpPr>
          <p:cNvPr id="24" name="Заголовок 23" hidden="1">
            <a:extLst>
              <a:ext uri="{FF2B5EF4-FFF2-40B4-BE49-F238E27FC236}">
                <a16:creationId xmlns:a16="http://schemas.microsoft.com/office/drawing/2014/main" xmlns="" id="{6FF5F564-0C08-4A3C-8BAC-1FADF4594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4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sp>
        <p:nvSpPr>
          <p:cNvPr id="131" name="Прямоугольник: Скругленные углы 86">
            <a:extLst>
              <a:ext uri="{FF2B5EF4-FFF2-40B4-BE49-F238E27FC236}">
                <a16:creationId xmlns:a16="http://schemas.microsoft.com/office/drawing/2014/main" xmlns="" id="{A8111457-D9DC-4BEB-BBB9-82FD4783D0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970204" y="721257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46969EBC-E8D3-4914-9A82-8E88F816E77E}"/>
              </a:ext>
            </a:extLst>
          </p:cNvPr>
          <p:cNvSpPr/>
          <p:nvPr/>
        </p:nvSpPr>
        <p:spPr>
          <a:xfrm>
            <a:off x="6803538" y="1125820"/>
            <a:ext cx="5532425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ЛАГЕРЯ РОССИЙСКОЙ ФЕДЕРАЦИИ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9" name="Надпись 66">
            <a:extLst>
              <a:ext uri="{FF2B5EF4-FFF2-40B4-BE49-F238E27FC236}">
                <a16:creationId xmlns:a16="http://schemas.microsoft.com/office/drawing/2014/main" xmlns="" id="{EFA5AF66-F428-4EBE-A3A8-9F827101F023}"/>
              </a:ext>
            </a:extLst>
          </p:cNvPr>
          <p:cNvSpPr txBox="1"/>
          <p:nvPr/>
        </p:nvSpPr>
        <p:spPr>
          <a:xfrm>
            <a:off x="6315201" y="560605"/>
            <a:ext cx="5532425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ru-RU" dirty="0"/>
              <a:t>МЕСТА РАБОТЫ ОТРЯДА</a:t>
            </a:r>
          </a:p>
        </p:txBody>
      </p:sp>
      <p:pic>
        <p:nvPicPr>
          <p:cNvPr id="1026" name="Picture 2" descr="Флаг России — Википеди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57"/>
          <a:stretch/>
        </p:blipFill>
        <p:spPr bwMode="auto">
          <a:xfrm>
            <a:off x="11914813" y="703839"/>
            <a:ext cx="285896" cy="279439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адпись 1">
            <a:extLst>
              <a:ext uri="{FF2B5EF4-FFF2-40B4-BE49-F238E27FC236}">
                <a16:creationId xmlns:a16="http://schemas.microsoft.com/office/drawing/2014/main" xmlns="" id="{0D0D5DF9-FD20-B504-B31C-D32E5737B212}"/>
              </a:ext>
            </a:extLst>
          </p:cNvPr>
          <p:cNvSpPr txBox="1"/>
          <p:nvPr/>
        </p:nvSpPr>
        <p:spPr>
          <a:xfrm>
            <a:off x="8551817" y="2236718"/>
            <a:ext cx="3295809" cy="92333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algn="r"/>
            <a:r>
              <a:rPr lang="ru-RU" sz="2000" dirty="0"/>
              <a:t>Бойцы СПО «Розы Донбасса» работают в </a:t>
            </a:r>
            <a:r>
              <a:rPr lang="ru-RU" sz="2000" b="1" dirty="0"/>
              <a:t>МДЦ «Артек» </a:t>
            </a:r>
          </a:p>
          <a:p>
            <a:pPr algn="r"/>
            <a:r>
              <a:rPr lang="ru-RU" sz="2000" dirty="0"/>
              <a:t>с 2020 года и по сей день</a:t>
            </a: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961E6A5A-266F-2679-15B4-57187D7EB6F7}"/>
              </a:ext>
            </a:extLst>
          </p:cNvPr>
          <p:cNvGrpSpPr/>
          <p:nvPr/>
        </p:nvGrpSpPr>
        <p:grpSpPr>
          <a:xfrm>
            <a:off x="6765339" y="3919336"/>
            <a:ext cx="5082287" cy="2615434"/>
            <a:chOff x="6662578" y="3449411"/>
            <a:chExt cx="5082287" cy="2615434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xmlns="" id="{EDB30E56-E663-921B-C77E-F94C2D25D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5"/>
            <a:stretch/>
          </p:blipFill>
          <p:spPr>
            <a:xfrm>
              <a:off x="9984224" y="3460693"/>
              <a:ext cx="955385" cy="13453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xmlns="" id="{E9F6F40D-B1E4-493C-7E28-988B80DE6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1" t="8939" r="14662" b="12933"/>
            <a:stretch/>
          </p:blipFill>
          <p:spPr>
            <a:xfrm>
              <a:off x="6662578" y="3449411"/>
              <a:ext cx="1040418" cy="1504973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EB410A84-5B6C-0B7A-22C9-36CC7D5E6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3" t="8175" r="12834" b="4465"/>
            <a:stretch/>
          </p:blipFill>
          <p:spPr>
            <a:xfrm>
              <a:off x="7071729" y="3953253"/>
              <a:ext cx="925857" cy="1361257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04427B88-B74F-DD77-CBFD-0A4F873A9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6" t="13510" r="12522" b="10882"/>
            <a:stretch/>
          </p:blipFill>
          <p:spPr>
            <a:xfrm>
              <a:off x="8285825" y="3527913"/>
              <a:ext cx="910159" cy="1347229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284A2EB2-7998-E12C-C2DD-75EFEFC60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3" t="2564" r="3450" b="3349"/>
            <a:stretch/>
          </p:blipFill>
          <p:spPr>
            <a:xfrm>
              <a:off x="8692227" y="4076620"/>
              <a:ext cx="1007513" cy="145885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xmlns="" id="{B65AEAD7-E0A8-C81E-56F3-103940998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" t="1424" r="1766"/>
            <a:stretch/>
          </p:blipFill>
          <p:spPr>
            <a:xfrm>
              <a:off x="9134646" y="4715615"/>
              <a:ext cx="998689" cy="1345354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58D7B708-B088-88B8-3708-DB77A6D2E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60"/>
            <a:stretch/>
          </p:blipFill>
          <p:spPr>
            <a:xfrm>
              <a:off x="7544304" y="4449802"/>
              <a:ext cx="1007513" cy="1451639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xmlns="" id="{F4E77715-9474-681C-01AF-63CF38B67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4" t="1567" r="4437"/>
            <a:stretch/>
          </p:blipFill>
          <p:spPr>
            <a:xfrm>
              <a:off x="10427417" y="4126923"/>
              <a:ext cx="893752" cy="1345355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xmlns="" id="{DA123FED-21E6-CAA6-2CD4-6CB98EC0B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1" t="3236" r="2832" b="2654"/>
            <a:stretch/>
          </p:blipFill>
          <p:spPr>
            <a:xfrm>
              <a:off x="10834706" y="4760603"/>
              <a:ext cx="910159" cy="13042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268659"/>
      </p:ext>
    </p:extLst>
  </p:cSld>
  <p:clrMapOvr>
    <a:masterClrMapping/>
  </p:clrMapOvr>
  <p:transition spd="slow"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B7266BD-295D-8F65-0E4C-F5EF0747E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97" y="4188432"/>
            <a:ext cx="3618363" cy="25818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BA7FBDC-8F9F-9388-8023-029C89E6D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79" y="87715"/>
            <a:ext cx="2867355" cy="4021744"/>
          </a:xfrm>
          <a:prstGeom prst="rect">
            <a:avLst/>
          </a:prstGeom>
        </p:spPr>
      </p:pic>
      <p:sp>
        <p:nvSpPr>
          <p:cNvPr id="67" name="Надпись 66">
            <a:extLst>
              <a:ext uri="{FF2B5EF4-FFF2-40B4-BE49-F238E27FC236}">
                <a16:creationId xmlns:a16="http://schemas.microsoft.com/office/drawing/2014/main" xmlns="" id="{EFA5AF66-F428-4EBE-A3A8-9F827101F023}"/>
              </a:ext>
            </a:extLst>
          </p:cNvPr>
          <p:cNvSpPr txBox="1"/>
          <p:nvPr/>
        </p:nvSpPr>
        <p:spPr>
          <a:xfrm>
            <a:off x="5859241" y="441536"/>
            <a:ext cx="6096001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 rtl="0"/>
            <a:r>
              <a:rPr lang="ru-RU" sz="4000" dirty="0"/>
              <a:t>ДОСТИЖЕНИЯ ОТРЯДА</a:t>
            </a:r>
          </a:p>
        </p:txBody>
      </p:sp>
      <p:sp>
        <p:nvSpPr>
          <p:cNvPr id="98" name="Заголовок 97" hidden="1">
            <a:extLst>
              <a:ext uri="{FF2B5EF4-FFF2-40B4-BE49-F238E27FC236}">
                <a16:creationId xmlns:a16="http://schemas.microsoft.com/office/drawing/2014/main" xmlns="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9</a:t>
            </a:r>
            <a:r>
              <a:rPr lang="ru-RU" dirty="0"/>
              <a:t> с информацией о кадрах</a:t>
            </a:r>
          </a:p>
        </p:txBody>
      </p:sp>
      <p:sp>
        <p:nvSpPr>
          <p:cNvPr id="9" name="Параллелограмм 3">
            <a:extLst>
              <a:ext uri="{FF2B5EF4-FFF2-40B4-BE49-F238E27FC236}">
                <a16:creationId xmlns:a16="http://schemas.microsoft.com/office/drawing/2014/main" xmlns="" id="{EA824A52-A772-0CD8-34A3-F1E49E0D94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24569" y="-476454"/>
            <a:ext cx="804424" cy="7363874"/>
          </a:xfrm>
          <a:prstGeom prst="parallelogram">
            <a:avLst>
              <a:gd name="adj" fmla="val 0"/>
            </a:avLst>
          </a:prstGeom>
          <a:solidFill>
            <a:srgbClr val="FFF8A0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Параллелограмм 3">
            <a:extLst>
              <a:ext uri="{FF2B5EF4-FFF2-40B4-BE49-F238E27FC236}">
                <a16:creationId xmlns:a16="http://schemas.microsoft.com/office/drawing/2014/main" xmlns="" id="{D3FC6614-863C-4004-1BB3-07AF6AD11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45609" y="-498870"/>
            <a:ext cx="245806" cy="7363874"/>
          </a:xfrm>
          <a:prstGeom prst="parallelogram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7" name="Прямоугольник: Скругленные углы 86">
            <a:extLst>
              <a:ext uri="{FF2B5EF4-FFF2-40B4-BE49-F238E27FC236}">
                <a16:creationId xmlns:a16="http://schemas.microsoft.com/office/drawing/2014/main" xmlns="" id="{A8111457-D9DC-4BEB-BBB9-82FD4783D0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598090" y="1496096"/>
            <a:ext cx="443592" cy="2322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00" name="Надпись 71">
            <a:extLst>
              <a:ext uri="{FF2B5EF4-FFF2-40B4-BE49-F238E27FC236}">
                <a16:creationId xmlns:a16="http://schemas.microsoft.com/office/drawing/2014/main" xmlns="" id="{80237CDA-91C7-49E9-BAFC-0776846C7C3C}"/>
              </a:ext>
            </a:extLst>
          </p:cNvPr>
          <p:cNvSpPr txBox="1"/>
          <p:nvPr/>
        </p:nvSpPr>
        <p:spPr>
          <a:xfrm>
            <a:off x="6150320" y="1345020"/>
            <a:ext cx="5597543" cy="30777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ru-RU" sz="2000" dirty="0">
                <a:latin typeface="+mn-lt"/>
                <a:cs typeface="Times New Roman" panose="02020603050405020304" pitchFamily="18" charset="0"/>
              </a:rPr>
              <a:t>В 2020 году СПО «Розы Донбасса» принял участие во 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Всероссийском проекте по развитию деятельности педагогических отрядов лагерей актива России «АРТ_ПОЛАР»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и по итогам голосования на 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лучший слоган 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для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мерча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«АРТ_ПОЛАР» победила цитата, предложенная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командиром 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отряда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Каглян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Анастасией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+mn-lt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«Гори, но не сгорай!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Гори, чтобы светить!»</a:t>
            </a:r>
          </a:p>
        </p:txBody>
      </p:sp>
      <p:sp>
        <p:nvSpPr>
          <p:cNvPr id="13" name="Прямоугольник: Скругленные углы 86">
            <a:extLst>
              <a:ext uri="{FF2B5EF4-FFF2-40B4-BE49-F238E27FC236}">
                <a16:creationId xmlns:a16="http://schemas.microsoft.com/office/drawing/2014/main" xmlns="" id="{D0E0E19B-E1F4-8473-568E-11F6DCF666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593649" y="4808228"/>
            <a:ext cx="443592" cy="2322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4" name="Надпись 71">
            <a:extLst>
              <a:ext uri="{FF2B5EF4-FFF2-40B4-BE49-F238E27FC236}">
                <a16:creationId xmlns:a16="http://schemas.microsoft.com/office/drawing/2014/main" xmlns="" id="{591AD9C7-E8B8-6A5A-A48E-AFEB336EEDAE}"/>
              </a:ext>
            </a:extLst>
          </p:cNvPr>
          <p:cNvSpPr txBox="1"/>
          <p:nvPr/>
        </p:nvSpPr>
        <p:spPr>
          <a:xfrm>
            <a:off x="6145880" y="4638427"/>
            <a:ext cx="5597542" cy="153888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ru-RU" sz="2000" dirty="0"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2022 году 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отряд принял участие в </a:t>
            </a:r>
          </a:p>
          <a:p>
            <a:r>
              <a:rPr lang="ru-RU" sz="2000" b="1" dirty="0">
                <a:latin typeface="+mn-lt"/>
                <a:cs typeface="Times New Roman" panose="02020603050405020304" pitchFamily="18" charset="0"/>
              </a:rPr>
              <a:t>онлайн-конкурсе для педагогических отрядов Всероссийского образовательного проекта «ПОЛАР</a:t>
            </a:r>
            <a:r>
              <a:rPr lang="en-US" sz="2000" b="1" dirty="0">
                <a:latin typeface="+mn-lt"/>
                <a:cs typeface="Times New Roman" panose="02020603050405020304" pitchFamily="18" charset="0"/>
              </a:rPr>
              <a:t>’16|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Сохраняя традиции, создаем тренды!» 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и занял 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40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место среди 179 участников</a:t>
            </a:r>
            <a:endParaRPr lang="ru-RU" sz="2000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7007944" y="4715484"/>
            <a:ext cx="1326620" cy="1881899"/>
          </a:xfrm>
          <a:prstGeom prst="rect">
            <a:avLst/>
          </a:prstGeom>
        </p:spPr>
      </p:pic>
      <p:sp>
        <p:nvSpPr>
          <p:cNvPr id="2" name="Надпись 1">
            <a:extLst>
              <a:ext uri="{FF2B5EF4-FFF2-40B4-BE49-F238E27FC236}">
                <a16:creationId xmlns:a16="http://schemas.microsoft.com/office/drawing/2014/main" xmlns="" id="{CF3ECDF0-20E4-42EB-A939-E751FFB8EB9E}"/>
              </a:ext>
            </a:extLst>
          </p:cNvPr>
          <p:cNvSpPr txBox="1"/>
          <p:nvPr/>
        </p:nvSpPr>
        <p:spPr>
          <a:xfrm>
            <a:off x="726781" y="1351822"/>
            <a:ext cx="5988979" cy="49244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rtl="0"/>
            <a:r>
              <a:rPr lang="ru-RU" dirty="0"/>
              <a:t>Еще одними важными победами и достижениями для нас являются </a:t>
            </a:r>
            <a:r>
              <a:rPr lang="ru-RU" b="1" dirty="0"/>
              <a:t>благодарности, грамоты и сертификаты</a:t>
            </a:r>
          </a:p>
        </p:txBody>
      </p:sp>
      <p:sp>
        <p:nvSpPr>
          <p:cNvPr id="3" name="Надпись 2">
            <a:extLst>
              <a:ext uri="{FF2B5EF4-FFF2-40B4-BE49-F238E27FC236}">
                <a16:creationId xmlns:a16="http://schemas.microsoft.com/office/drawing/2014/main" xmlns="" id="{CE6AF7FE-5978-4B5F-90E1-044AC25EC230}"/>
              </a:ext>
            </a:extLst>
          </p:cNvPr>
          <p:cNvSpPr txBox="1"/>
          <p:nvPr/>
        </p:nvSpPr>
        <p:spPr>
          <a:xfrm>
            <a:off x="726781" y="576316"/>
            <a:ext cx="6364899" cy="405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ru-RU" sz="3200" dirty="0"/>
              <a:t>ДОСТИЖЕНИЯ ОТРЯДА</a:t>
            </a:r>
          </a:p>
        </p:txBody>
      </p:sp>
      <p:sp>
        <p:nvSpPr>
          <p:cNvPr id="53" name="Заголовок 52" hidden="1">
            <a:extLst>
              <a:ext uri="{FF2B5EF4-FFF2-40B4-BE49-F238E27FC236}">
                <a16:creationId xmlns:a16="http://schemas.microsoft.com/office/drawing/2014/main" xmlns="" id="{6BCAF586-A14B-4A3B-A249-655ADDBB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8</a:t>
            </a:r>
            <a:r>
              <a:rPr lang="ru-RU" dirty="0"/>
              <a:t> с информацией о кадрах</a:t>
            </a:r>
          </a:p>
        </p:txBody>
      </p:sp>
      <p:pic>
        <p:nvPicPr>
          <p:cNvPr id="51" name="Звук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55" name="Овал 26" descr="Это изображение содержит значок с одним человеком, который взаимодействует с тремя людьми.">
            <a:extLst>
              <a:ext uri="{FF2B5EF4-FFF2-40B4-BE49-F238E27FC236}">
                <a16:creationId xmlns:a16="http://schemas.microsoft.com/office/drawing/2014/main" xmlns="" id="{FBD1C069-BF74-4E4D-8790-D34807934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70" y="2486326"/>
            <a:ext cx="593946" cy="593205"/>
          </a:xfrm>
          <a:prstGeom prst="ellipse">
            <a:avLst/>
          </a:prstGeom>
          <a:gradFill>
            <a:gsLst>
              <a:gs pos="0">
                <a:srgbClr val="C2ECA8"/>
              </a:gs>
              <a:gs pos="50000">
                <a:srgbClr val="00BC0D"/>
              </a:gs>
              <a:gs pos="100000">
                <a:srgbClr val="006007"/>
              </a:gs>
            </a:gsLst>
            <a:lin ang="7800000" scaled="0"/>
          </a:gra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56" name="Прямоугольник: Скругленные углы 81">
            <a:extLst>
              <a:ext uri="{FF2B5EF4-FFF2-40B4-BE49-F238E27FC236}">
                <a16:creationId xmlns:a16="http://schemas.microsoft.com/office/drawing/2014/main" xmlns="" id="{BCEB1F2F-367D-41AE-A066-F8669215D8F2}"/>
              </a:ext>
            </a:extLst>
          </p:cNvPr>
          <p:cNvSpPr/>
          <p:nvPr/>
        </p:nvSpPr>
        <p:spPr>
          <a:xfrm>
            <a:off x="1636214" y="2486326"/>
            <a:ext cx="5079546" cy="593205"/>
          </a:xfrm>
          <a:prstGeom prst="roundRect">
            <a:avLst>
              <a:gd name="adj" fmla="val 50000"/>
            </a:avLst>
          </a:prstGeom>
          <a:solidFill>
            <a:srgbClr val="F5E7C7">
              <a:alpha val="62000"/>
            </a:srgbClr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Сейчас архив отряда насчитывает </a:t>
            </a:r>
            <a:r>
              <a:rPr lang="ru-RU" sz="2000" b="1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более 500 </a:t>
            </a:r>
            <a:r>
              <a:rPr lang="ru-RU" sz="16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грамот, сертификатов и благодарностей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184">
            <a:off x="497459" y="5147507"/>
            <a:ext cx="1341969" cy="936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3964">
            <a:off x="1040727" y="4641804"/>
            <a:ext cx="1016998" cy="1441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213">
            <a:off x="1639361" y="4325734"/>
            <a:ext cx="1162624" cy="16393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141" y="4143317"/>
            <a:ext cx="1236572" cy="17656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7449397" y="-295089"/>
            <a:ext cx="1287554" cy="17758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8380155" y="647753"/>
            <a:ext cx="1321941" cy="18700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0460159" y="-274064"/>
            <a:ext cx="1345954" cy="19182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7330707" y="1259244"/>
            <a:ext cx="1166382" cy="16534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9469808" y="1365220"/>
            <a:ext cx="1484082" cy="21072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1255749" y="1014059"/>
            <a:ext cx="1413776" cy="19517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7484776" y="2318930"/>
            <a:ext cx="1760556" cy="2486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9291275" y="2787088"/>
            <a:ext cx="1685336" cy="239625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794205" y="0"/>
            <a:ext cx="780073" cy="7262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6569833" y="3420938"/>
            <a:ext cx="544668" cy="3841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6060196" y="6154738"/>
            <a:ext cx="544668" cy="1087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9193639" y="-1233704"/>
            <a:ext cx="1554628" cy="22017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0810171" y="3081906"/>
            <a:ext cx="1635658" cy="231010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8233874" y="4858292"/>
            <a:ext cx="1768152" cy="249435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0107874" y="5112750"/>
            <a:ext cx="1743958" cy="244890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83" y="3884460"/>
            <a:ext cx="1476828" cy="2092574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023" y="3721592"/>
            <a:ext cx="1600218" cy="2268498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512" y="3362170"/>
            <a:ext cx="1916244" cy="270949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78">
            <a:off x="5787772" y="3906715"/>
            <a:ext cx="1512747" cy="214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41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 descr="Данное изображение содержит абстрактную декоративную форму. ">
            <a:extLst>
              <a:ext uri="{FF2B5EF4-FFF2-40B4-BE49-F238E27FC236}">
                <a16:creationId xmlns:a16="http://schemas.microsoft.com/office/drawing/2014/main" xmlns="" id="{8E504344-8563-476C-9EF9-4200B272FDC1}"/>
              </a:ext>
            </a:extLst>
          </p:cNvPr>
          <p:cNvGrpSpPr/>
          <p:nvPr/>
        </p:nvGrpSpPr>
        <p:grpSpPr>
          <a:xfrm>
            <a:off x="6499502" y="-2497143"/>
            <a:ext cx="8948964" cy="12105059"/>
            <a:chOff x="5841473" y="-2975707"/>
            <a:chExt cx="8948964" cy="12105059"/>
          </a:xfrm>
        </p:grpSpPr>
        <p:sp>
          <p:nvSpPr>
            <p:cNvPr id="18" name="Полилиния 10">
              <a:extLst>
                <a:ext uri="{FF2B5EF4-FFF2-40B4-BE49-F238E27FC236}">
                  <a16:creationId xmlns:a16="http://schemas.microsoft.com/office/drawing/2014/main" xmlns="" id="{73D22BE5-D5D5-4BF2-A935-5C4AB588B458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841473" y="-2389178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E7B74B"/>
                </a:gs>
                <a:gs pos="53500">
                  <a:srgbClr val="F7ECD5"/>
                </a:gs>
                <a:gs pos="100000">
                  <a:srgbClr val="E6C57A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9" name="Полилиния 11">
              <a:extLst>
                <a:ext uri="{FF2B5EF4-FFF2-40B4-BE49-F238E27FC236}">
                  <a16:creationId xmlns:a16="http://schemas.microsoft.com/office/drawing/2014/main" xmlns="" id="{C42C174B-303A-45F6-8FF1-93001A3AAFC1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6033542" y="-2975707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79000">
                  <a:srgbClr val="9A0000"/>
                </a:gs>
                <a:gs pos="24000">
                  <a:srgbClr val="9A0000"/>
                </a:gs>
                <a:gs pos="47000">
                  <a:srgbClr val="FF4747"/>
                </a:gs>
                <a:gs pos="59000">
                  <a:srgbClr val="DA2A2A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0" name="Полилиния 12">
              <a:extLst>
                <a:ext uri="{FF2B5EF4-FFF2-40B4-BE49-F238E27FC236}">
                  <a16:creationId xmlns:a16="http://schemas.microsoft.com/office/drawing/2014/main" xmlns="" id="{22AA5A4F-A0EB-453F-A699-F817D4616C6F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6204331" y="-2136078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74000">
                  <a:srgbClr val="C2ECA8"/>
                </a:gs>
                <a:gs pos="22000">
                  <a:srgbClr val="4F9F19"/>
                </a:gs>
                <a:gs pos="6000">
                  <a:srgbClr val="346A10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24" name="Надпись 23">
            <a:extLst>
              <a:ext uri="{FF2B5EF4-FFF2-40B4-BE49-F238E27FC236}">
                <a16:creationId xmlns:a16="http://schemas.microsoft.com/office/drawing/2014/main" xmlns="" id="{C1165547-DF3A-4694-9097-2BDAF2003713}"/>
              </a:ext>
            </a:extLst>
          </p:cNvPr>
          <p:cNvSpPr txBox="1"/>
          <p:nvPr/>
        </p:nvSpPr>
        <p:spPr>
          <a:xfrm>
            <a:off x="694345" y="853588"/>
            <a:ext cx="48457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2400" b="1" dirty="0">
                <a:solidFill>
                  <a:srgbClr val="00480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СТУДЕНЧЕСКИЙ ПЕДАГОГИЧЕСКИЙ ОТРЯД</a:t>
            </a:r>
          </a:p>
        </p:txBody>
      </p:sp>
      <p:sp>
        <p:nvSpPr>
          <p:cNvPr id="3" name="Заголовок 2" hidden="1">
            <a:extLst>
              <a:ext uri="{FF2B5EF4-FFF2-40B4-BE49-F238E27FC236}">
                <a16:creationId xmlns:a16="http://schemas.microsoft.com/office/drawing/2014/main" xmlns="" id="{016C325E-5B69-4D07-BBFB-7DB217A69D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ru-RU" dirty="0"/>
              <a:t>Слайд 1 с информацией о кадрах</a:t>
            </a:r>
            <a:endParaRPr lang="ru" dirty="0"/>
          </a:p>
        </p:txBody>
      </p:sp>
      <p:sp>
        <p:nvSpPr>
          <p:cNvPr id="4" name="TextBox 3"/>
          <p:cNvSpPr txBox="1"/>
          <p:nvPr/>
        </p:nvSpPr>
        <p:spPr>
          <a:xfrm>
            <a:off x="1785320" y="5450414"/>
            <a:ext cx="4948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9A0000"/>
                </a:solidFill>
                <a:latin typeface="Franklin Gothic Demi" panose="020B0703020102020204" pitchFamily="34" charset="0"/>
              </a:rPr>
              <a:t>Донбасса»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17" y="1734485"/>
            <a:ext cx="3427100" cy="2852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B5BFDD-B5FD-A232-AEAE-E798E12A08FA}"/>
              </a:ext>
            </a:extLst>
          </p:cNvPr>
          <p:cNvSpPr txBox="1"/>
          <p:nvPr/>
        </p:nvSpPr>
        <p:spPr>
          <a:xfrm>
            <a:off x="825280" y="4567872"/>
            <a:ext cx="2993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rgbClr val="9A0000"/>
                </a:solidFill>
                <a:latin typeface="Franklin Gothic Demi" panose="020B0703020102020204" pitchFamily="34" charset="0"/>
              </a:rPr>
              <a:t>«Розы 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029784089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дпись 1">
            <a:extLst>
              <a:ext uri="{FF2B5EF4-FFF2-40B4-BE49-F238E27FC236}">
                <a16:creationId xmlns:a16="http://schemas.microsoft.com/office/drawing/2014/main" xmlns="" id="{D815E537-4AB4-4445-A3AC-40D738EDF3DC}"/>
              </a:ext>
            </a:extLst>
          </p:cNvPr>
          <p:cNvSpPr txBox="1"/>
          <p:nvPr/>
        </p:nvSpPr>
        <p:spPr>
          <a:xfrm>
            <a:off x="1199116" y="948817"/>
            <a:ext cx="78077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СТУДЕНЧЕСКИЙ ПЕДАГОГИЧЕСКИЙ ОТРЯД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B38D4B56-7D6C-4345-912F-B3BA9A014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xmlns="" id="{B457331C-2A24-4352-9B4C-1C1B326F40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50464" y="2756705"/>
            <a:ext cx="6962910" cy="3110105"/>
            <a:chOff x="528508" y="1692049"/>
            <a:chExt cx="4191508" cy="3110105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xmlns="" id="{B111D787-E830-4638-97B3-205F0A0ABC3F}"/>
                </a:ext>
              </a:extLst>
            </p:cNvPr>
            <p:cNvGrpSpPr/>
            <p:nvPr/>
          </p:nvGrpSpPr>
          <p:grpSpPr>
            <a:xfrm>
              <a:off x="528508" y="1692049"/>
              <a:ext cx="4191508" cy="738664"/>
              <a:chOff x="528508" y="1851126"/>
              <a:chExt cx="4191508" cy="738664"/>
            </a:xfrm>
          </p:grpSpPr>
          <p:sp>
            <p:nvSpPr>
              <p:cNvPr id="6" name="Прямоугольник: Скругленные углы 5">
                <a:extLst>
                  <a:ext uri="{FF2B5EF4-FFF2-40B4-BE49-F238E27FC236}">
                    <a16:creationId xmlns:a16="http://schemas.microsoft.com/office/drawing/2014/main" xmlns="" id="{6BFCD1AA-E1CA-41D6-8605-56AFEBE4EEE3}"/>
                  </a:ext>
                </a:extLst>
              </p:cNvPr>
              <p:cNvSpPr/>
              <p:nvPr/>
            </p:nvSpPr>
            <p:spPr>
              <a:xfrm>
                <a:off x="528508" y="2071851"/>
                <a:ext cx="228468" cy="232296"/>
              </a:xfrm>
              <a:prstGeom prst="roundRect">
                <a:avLst>
                  <a:gd name="adj" fmla="val 50000"/>
                </a:avLst>
              </a:prstGeom>
              <a:solidFill>
                <a:srgbClr val="76D96B"/>
              </a:solidFill>
              <a:ln>
                <a:solidFill>
                  <a:srgbClr val="76D9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2800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E9101D99-B002-4698-9C7E-C942B9AA2D39}"/>
                  </a:ext>
                </a:extLst>
              </p:cNvPr>
              <p:cNvSpPr/>
              <p:nvPr/>
            </p:nvSpPr>
            <p:spPr>
              <a:xfrm>
                <a:off x="918981" y="1851126"/>
                <a:ext cx="3801035" cy="738664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rtl="0"/>
                <a:r>
                  <a:rPr lang="ru-RU" sz="2400" i="1" dirty="0">
                    <a:solidFill>
                      <a:srgbClr val="002060"/>
                    </a:solidFill>
                    <a:latin typeface="+mj-lt"/>
                    <a:cs typeface="Segoe UI" panose="020B0502040204020203" pitchFamily="34" charset="0"/>
                  </a:rPr>
                  <a:t>Отряд был создан </a:t>
                </a:r>
                <a:r>
                  <a:rPr lang="ru-RU" sz="2400" b="1" i="1" dirty="0">
                    <a:solidFill>
                      <a:srgbClr val="002060"/>
                    </a:solidFill>
                    <a:latin typeface="+mj-lt"/>
                    <a:cs typeface="Segoe UI" panose="020B0502040204020203" pitchFamily="34" charset="0"/>
                  </a:rPr>
                  <a:t>20 марта 2017</a:t>
                </a:r>
                <a:r>
                  <a:rPr lang="ru-RU" sz="2400" i="1" dirty="0">
                    <a:solidFill>
                      <a:srgbClr val="002060"/>
                    </a:solidFill>
                    <a:latin typeface="+mj-lt"/>
                    <a:cs typeface="Segoe UI" panose="020B0502040204020203" pitchFamily="34" charset="0"/>
                  </a:rPr>
                  <a:t> года на базе </a:t>
                </a:r>
                <a:r>
                  <a:rPr lang="ru-RU" sz="2400" b="1" i="1" dirty="0">
                    <a:solidFill>
                      <a:srgbClr val="002060"/>
                    </a:solidFill>
                    <a:latin typeface="+mj-lt"/>
                    <a:cs typeface="Segoe UI" panose="020B0502040204020203" pitchFamily="34" charset="0"/>
                  </a:rPr>
                  <a:t>ГБПОУ «Макеевский педагогический колледж»</a:t>
                </a:r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xmlns="" id="{2D19246F-8F2D-4FAD-8927-AA34DDAA5DFA}"/>
                </a:ext>
              </a:extLst>
            </p:cNvPr>
            <p:cNvGrpSpPr/>
            <p:nvPr/>
          </p:nvGrpSpPr>
          <p:grpSpPr>
            <a:xfrm>
              <a:off x="528508" y="2775416"/>
              <a:ext cx="4191508" cy="1107996"/>
              <a:chOff x="528508" y="2717554"/>
              <a:chExt cx="4191508" cy="1107996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xmlns="" id="{14FF47BA-9557-4442-8E2A-74A4F4AAD237}"/>
                  </a:ext>
                </a:extLst>
              </p:cNvPr>
              <p:cNvSpPr/>
              <p:nvPr/>
            </p:nvSpPr>
            <p:spPr>
              <a:xfrm>
                <a:off x="528508" y="2965987"/>
                <a:ext cx="228468" cy="232296"/>
              </a:xfrm>
              <a:prstGeom prst="roundRect">
                <a:avLst>
                  <a:gd name="adj" fmla="val 50000"/>
                </a:avLst>
              </a:prstGeom>
              <a:solidFill>
                <a:srgbClr val="76D96B"/>
              </a:solidFill>
              <a:ln>
                <a:solidFill>
                  <a:srgbClr val="76D9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2800" dirty="0"/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xmlns="" id="{B00C2221-E8A7-47E0-B2B2-5A6A32F96791}"/>
                  </a:ext>
                </a:extLst>
              </p:cNvPr>
              <p:cNvSpPr/>
              <p:nvPr/>
            </p:nvSpPr>
            <p:spPr>
              <a:xfrm>
                <a:off x="918981" y="2717554"/>
                <a:ext cx="3801035" cy="1107996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rtl="0"/>
                <a:r>
                  <a:rPr lang="ru-RU" sz="2400" b="1" i="1" dirty="0">
                    <a:solidFill>
                      <a:srgbClr val="002060"/>
                    </a:solidFill>
                    <a:latin typeface="+mj-lt"/>
                    <a:cs typeface="Times New Roman" panose="02020603050405020304" pitchFamily="18" charset="0"/>
                  </a:rPr>
                  <a:t>Направления деятельности: </a:t>
                </a:r>
                <a:r>
                  <a:rPr lang="ru-RU" sz="2400" i="1" dirty="0">
                    <a:solidFill>
                      <a:srgbClr val="002060"/>
                    </a:solidFill>
                    <a:latin typeface="+mj-lt"/>
                    <a:cs typeface="Times New Roman" panose="02020603050405020304" pitchFamily="18" charset="0"/>
                  </a:rPr>
                  <a:t>образование, работа с детьми, социально-значимое проектирование</a:t>
                </a: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9D065A01-39E4-4CC9-9075-3910C66205F5}"/>
                </a:ext>
              </a:extLst>
            </p:cNvPr>
            <p:cNvGrpSpPr/>
            <p:nvPr/>
          </p:nvGrpSpPr>
          <p:grpSpPr>
            <a:xfrm>
              <a:off x="528508" y="4063490"/>
              <a:ext cx="4191508" cy="738664"/>
              <a:chOff x="528508" y="3802614"/>
              <a:chExt cx="4191508" cy="738664"/>
            </a:xfrm>
          </p:grpSpPr>
          <p:sp>
            <p:nvSpPr>
              <p:cNvPr id="11" name="Прямоугольник: Скругленные углы 10">
                <a:extLst>
                  <a:ext uri="{FF2B5EF4-FFF2-40B4-BE49-F238E27FC236}">
                    <a16:creationId xmlns:a16="http://schemas.microsoft.com/office/drawing/2014/main" xmlns="" id="{6B458D5C-BDF7-4A75-A4E8-B99128DCD84A}"/>
                  </a:ext>
                </a:extLst>
              </p:cNvPr>
              <p:cNvSpPr/>
              <p:nvPr/>
            </p:nvSpPr>
            <p:spPr>
              <a:xfrm>
                <a:off x="528508" y="4059724"/>
                <a:ext cx="228468" cy="232296"/>
              </a:xfrm>
              <a:prstGeom prst="roundRect">
                <a:avLst>
                  <a:gd name="adj" fmla="val 50000"/>
                </a:avLst>
              </a:prstGeom>
              <a:solidFill>
                <a:srgbClr val="76D96B"/>
              </a:solidFill>
              <a:ln>
                <a:solidFill>
                  <a:srgbClr val="76D9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2800" dirty="0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xmlns="" id="{CA17B45E-57F0-4725-89C0-3CD74A5097A3}"/>
                  </a:ext>
                </a:extLst>
              </p:cNvPr>
              <p:cNvSpPr/>
              <p:nvPr/>
            </p:nvSpPr>
            <p:spPr>
              <a:xfrm>
                <a:off x="918981" y="3802614"/>
                <a:ext cx="3801035" cy="738664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rtl="0"/>
                <a:r>
                  <a:rPr lang="ru-RU" sz="2400" i="1" dirty="0">
                    <a:solidFill>
                      <a:srgbClr val="002060"/>
                    </a:solidFill>
                    <a:latin typeface="+mj-lt"/>
                    <a:cs typeface="Segoe UI" panose="020B0502040204020203" pitchFamily="34" charset="0"/>
                  </a:rPr>
                  <a:t>Общая численность отряда составляет </a:t>
                </a:r>
              </a:p>
              <a:p>
                <a:pPr rtl="0"/>
                <a:r>
                  <a:rPr lang="ru-RU" sz="2400" b="1" i="1" dirty="0">
                    <a:solidFill>
                      <a:srgbClr val="002060"/>
                    </a:solidFill>
                    <a:latin typeface="+mj-lt"/>
                    <a:cs typeface="Segoe UI" panose="020B0502040204020203" pitchFamily="34" charset="0"/>
                  </a:rPr>
                  <a:t>105 человек</a:t>
                </a:r>
              </a:p>
            </p:txBody>
          </p:sp>
        </p:grpSp>
      </p:grp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E7D1D117-BC5C-430A-9FEB-B231E69151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2577E8EA-5E95-41C5-8BE8-EE647DE261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grpSp>
        <p:nvGrpSpPr>
          <p:cNvPr id="62" name="Группа 61" descr="Это изображение содержит руки женщины, пишущей на бумаге. ">
            <a:extLst>
              <a:ext uri="{FF2B5EF4-FFF2-40B4-BE49-F238E27FC236}">
                <a16:creationId xmlns:a16="http://schemas.microsoft.com/office/drawing/2014/main" xmlns="" id="{123C05C1-3914-48FB-B4B8-1388A2DB5ACE}"/>
              </a:ext>
            </a:extLst>
          </p:cNvPr>
          <p:cNvGrpSpPr/>
          <p:nvPr/>
        </p:nvGrpSpPr>
        <p:grpSpPr>
          <a:xfrm>
            <a:off x="6412483" y="-686758"/>
            <a:ext cx="9310731" cy="8420488"/>
            <a:chOff x="6275106" y="-503676"/>
            <a:chExt cx="8090546" cy="7316970"/>
          </a:xfrm>
        </p:grpSpPr>
        <p:sp>
          <p:nvSpPr>
            <p:cNvPr id="45" name="Полилиния 22">
              <a:extLst>
                <a:ext uri="{FF2B5EF4-FFF2-40B4-BE49-F238E27FC236}">
                  <a16:creationId xmlns:a16="http://schemas.microsoft.com/office/drawing/2014/main" xmlns="" id="{52C7242F-F484-4573-8387-13E2AE9DD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5106" y="-6899"/>
              <a:ext cx="7594319" cy="6820193"/>
            </a:xfrm>
            <a:custGeom>
              <a:avLst/>
              <a:gdLst>
                <a:gd name="T0" fmla="*/ 2254 w 2254"/>
                <a:gd name="T1" fmla="*/ 0 h 2026"/>
                <a:gd name="T2" fmla="*/ 2254 w 2254"/>
                <a:gd name="T3" fmla="*/ 2026 h 2026"/>
                <a:gd name="T4" fmla="*/ 2091 w 2254"/>
                <a:gd name="T5" fmla="*/ 1927 h 2026"/>
                <a:gd name="T6" fmla="*/ 1829 w 2254"/>
                <a:gd name="T7" fmla="*/ 1867 h 2026"/>
                <a:gd name="T8" fmla="*/ 1784 w 2254"/>
                <a:gd name="T9" fmla="*/ 1860 h 2026"/>
                <a:gd name="T10" fmla="*/ 1025 w 2254"/>
                <a:gd name="T11" fmla="*/ 1812 h 2026"/>
                <a:gd name="T12" fmla="*/ 330 w 2254"/>
                <a:gd name="T13" fmla="*/ 1005 h 2026"/>
                <a:gd name="T14" fmla="*/ 662 w 2254"/>
                <a:gd name="T15" fmla="*/ 430 h 2026"/>
                <a:gd name="T16" fmla="*/ 770 w 2254"/>
                <a:gd name="T17" fmla="*/ 0 h 2026"/>
                <a:gd name="T18" fmla="*/ 2254 w 2254"/>
                <a:gd name="T19" fmla="*/ 0 h 2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54" h="2026">
                  <a:moveTo>
                    <a:pt x="2254" y="0"/>
                  </a:moveTo>
                  <a:cubicBezTo>
                    <a:pt x="2254" y="2026"/>
                    <a:pt x="2254" y="2026"/>
                    <a:pt x="2254" y="2026"/>
                  </a:cubicBezTo>
                  <a:cubicBezTo>
                    <a:pt x="2243" y="2005"/>
                    <a:pt x="2206" y="1966"/>
                    <a:pt x="2091" y="1927"/>
                  </a:cubicBezTo>
                  <a:cubicBezTo>
                    <a:pt x="2029" y="1906"/>
                    <a:pt x="1944" y="1885"/>
                    <a:pt x="1829" y="1867"/>
                  </a:cubicBezTo>
                  <a:cubicBezTo>
                    <a:pt x="1814" y="1865"/>
                    <a:pt x="1800" y="1862"/>
                    <a:pt x="1784" y="1860"/>
                  </a:cubicBezTo>
                  <a:cubicBezTo>
                    <a:pt x="1606" y="1835"/>
                    <a:pt x="1361" y="1816"/>
                    <a:pt x="1025" y="1812"/>
                  </a:cubicBezTo>
                  <a:cubicBezTo>
                    <a:pt x="0" y="1800"/>
                    <a:pt x="66" y="1196"/>
                    <a:pt x="330" y="1005"/>
                  </a:cubicBezTo>
                  <a:cubicBezTo>
                    <a:pt x="580" y="825"/>
                    <a:pt x="686" y="680"/>
                    <a:pt x="662" y="430"/>
                  </a:cubicBezTo>
                  <a:cubicBezTo>
                    <a:pt x="638" y="181"/>
                    <a:pt x="770" y="0"/>
                    <a:pt x="770" y="0"/>
                  </a:cubicBezTo>
                  <a:lnTo>
                    <a:pt x="2254" y="0"/>
                  </a:lnTo>
                  <a:close/>
                </a:path>
              </a:pathLst>
            </a:custGeom>
            <a:gradFill>
              <a:gsLst>
                <a:gs pos="0">
                  <a:srgbClr val="F7ECD5"/>
                </a:gs>
                <a:gs pos="55000">
                  <a:srgbClr val="E6C57A"/>
                </a:gs>
                <a:gs pos="100000">
                  <a:srgbClr val="E7B74B"/>
                </a:gs>
              </a:gsLst>
              <a:lin ang="48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1" name="Полилиния 28">
              <a:extLst>
                <a:ext uri="{FF2B5EF4-FFF2-40B4-BE49-F238E27FC236}">
                  <a16:creationId xmlns:a16="http://schemas.microsoft.com/office/drawing/2014/main" xmlns="" id="{C95685F9-863C-488D-A6CE-3A519F21E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4938" y="-14067"/>
              <a:ext cx="387063" cy="7168"/>
            </a:xfrm>
            <a:custGeom>
              <a:avLst/>
              <a:gdLst>
                <a:gd name="T0" fmla="*/ 115 w 115"/>
                <a:gd name="T1" fmla="*/ 2 h 2"/>
                <a:gd name="T2" fmla="*/ 0 w 115"/>
                <a:gd name="T3" fmla="*/ 2 h 2"/>
                <a:gd name="T4" fmla="*/ 115 w 11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2">
                  <a:moveTo>
                    <a:pt x="115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73" y="0"/>
                    <a:pt x="115" y="2"/>
                    <a:pt x="115" y="2"/>
                  </a:cubicBezTo>
                  <a:close/>
                </a:path>
              </a:pathLst>
            </a:custGeom>
            <a:solidFill>
              <a:srgbClr val="190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67" name="Полилиния: Фигура 66">
              <a:extLst>
                <a:ext uri="{FF2B5EF4-FFF2-40B4-BE49-F238E27FC236}">
                  <a16:creationId xmlns:a16="http://schemas.microsoft.com/office/drawing/2014/main" xmlns="" id="{2ACAA286-8EC7-477A-B799-85B6B23E638D}"/>
                </a:ext>
              </a:extLst>
            </p:cNvPr>
            <p:cNvSpPr/>
            <p:nvPr/>
          </p:nvSpPr>
          <p:spPr>
            <a:xfrm rot="20923453">
              <a:off x="8302144" y="-503676"/>
              <a:ext cx="6063508" cy="1295807"/>
            </a:xfrm>
            <a:custGeom>
              <a:avLst/>
              <a:gdLst>
                <a:gd name="connsiteX0" fmla="*/ 584535 w 5488008"/>
                <a:gd name="connsiteY0" fmla="*/ 0 h 1037277"/>
                <a:gd name="connsiteX1" fmla="*/ 5488008 w 5488008"/>
                <a:gd name="connsiteY1" fmla="*/ 977656 h 1037277"/>
                <a:gd name="connsiteX2" fmla="*/ 5476121 w 5488008"/>
                <a:gd name="connsiteY2" fmla="*/ 1037276 h 1037277"/>
                <a:gd name="connsiteX3" fmla="*/ 0 w 5488008"/>
                <a:gd name="connsiteY3" fmla="*/ 1037277 h 1037277"/>
                <a:gd name="connsiteX4" fmla="*/ 35107 w 5488008"/>
                <a:gd name="connsiteY4" fmla="*/ 912868 h 1037277"/>
                <a:gd name="connsiteX5" fmla="*/ 584535 w 5488008"/>
                <a:gd name="connsiteY5" fmla="*/ 0 h 103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88008" h="1037277">
                  <a:moveTo>
                    <a:pt x="584535" y="0"/>
                  </a:moveTo>
                  <a:lnTo>
                    <a:pt x="5488008" y="977656"/>
                  </a:lnTo>
                  <a:lnTo>
                    <a:pt x="5476121" y="1037276"/>
                  </a:lnTo>
                  <a:lnTo>
                    <a:pt x="0" y="1037277"/>
                  </a:lnTo>
                  <a:lnTo>
                    <a:pt x="35107" y="912868"/>
                  </a:lnTo>
                  <a:cubicBezTo>
                    <a:pt x="217952" y="337066"/>
                    <a:pt x="584535" y="0"/>
                    <a:pt x="584535" y="0"/>
                  </a:cubicBezTo>
                  <a:close/>
                </a:path>
              </a:pathLst>
            </a:custGeom>
            <a:gradFill>
              <a:gsLst>
                <a:gs pos="0">
                  <a:srgbClr val="FF6565"/>
                </a:gs>
                <a:gs pos="83000">
                  <a:srgbClr val="9A0000"/>
                </a:gs>
              </a:gsLst>
              <a:lin ang="24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Заголовок 14" hidden="1">
            <a:extLst>
              <a:ext uri="{FF2B5EF4-FFF2-40B4-BE49-F238E27FC236}">
                <a16:creationId xmlns:a16="http://schemas.microsoft.com/office/drawing/2014/main" xmlns="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2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sp>
        <p:nvSpPr>
          <p:cNvPr id="37" name="TextBox 36"/>
          <p:cNvSpPr txBox="1"/>
          <p:nvPr/>
        </p:nvSpPr>
        <p:spPr>
          <a:xfrm>
            <a:off x="1199116" y="1376844"/>
            <a:ext cx="5806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9A0000"/>
                </a:solidFill>
                <a:latin typeface="Franklin Gothic Demi" panose="020B0703020102020204" pitchFamily="34" charset="0"/>
              </a:rPr>
              <a:t>«Розы Донбасса»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98" y="1642906"/>
            <a:ext cx="4473868" cy="37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xmlns="" id="{C9C2C56A-C4D4-4578-84E9-27FD62603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59645" y="-139033"/>
            <a:ext cx="12451080" cy="6995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Надпись 1">
            <a:extLst>
              <a:ext uri="{FF2B5EF4-FFF2-40B4-BE49-F238E27FC236}">
                <a16:creationId xmlns:a16="http://schemas.microsoft.com/office/drawing/2014/main" xmlns="" id="{62AEF5FE-6C45-4BF6-9676-571742C3CDD7}"/>
              </a:ext>
            </a:extLst>
          </p:cNvPr>
          <p:cNvSpPr txBox="1"/>
          <p:nvPr/>
        </p:nvSpPr>
        <p:spPr>
          <a:xfrm>
            <a:off x="0" y="2916039"/>
            <a:ext cx="4100393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ts val="4000"/>
              </a:lnSpc>
            </a:pPr>
            <a:r>
              <a:rPr lang="ru-RU" sz="4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ДОСТИЖЕНИЯ ОТРЯДА</a:t>
            </a:r>
          </a:p>
        </p:txBody>
      </p:sp>
      <p:sp>
        <p:nvSpPr>
          <p:cNvPr id="4" name="Параллелограмм 3">
            <a:extLst>
              <a:ext uri="{FF2B5EF4-FFF2-40B4-BE49-F238E27FC236}">
                <a16:creationId xmlns:a16="http://schemas.microsoft.com/office/drawing/2014/main" xmlns="" id="{241C7FC4-FEFA-4A96-9749-9068C6861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115474" y="1469"/>
            <a:ext cx="3961053" cy="6857998"/>
          </a:xfrm>
          <a:prstGeom prst="parallelogram">
            <a:avLst>
              <a:gd name="adj" fmla="val 0"/>
            </a:avLst>
          </a:prstGeom>
          <a:gradFill>
            <a:gsLst>
              <a:gs pos="56000">
                <a:srgbClr val="F20000"/>
              </a:gs>
              <a:gs pos="0">
                <a:srgbClr val="AD1313"/>
              </a:gs>
              <a:gs pos="100000">
                <a:srgbClr val="9A0000"/>
              </a:gs>
            </a:gsLst>
            <a:lin ang="5400000" scaled="1"/>
          </a:gra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EBB415A0-39A4-4597-926D-819C333166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4385531" y="609474"/>
            <a:ext cx="3536807" cy="4129520"/>
            <a:chOff x="5292515" y="1973640"/>
            <a:chExt cx="2494209" cy="2912196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267E4A54-8A0F-43A0-AA7D-F508F05BB2EF}"/>
                </a:ext>
              </a:extLst>
            </p:cNvPr>
            <p:cNvSpPr/>
            <p:nvPr/>
          </p:nvSpPr>
          <p:spPr>
            <a:xfrm>
              <a:off x="5292515" y="1973640"/>
              <a:ext cx="2488294" cy="34727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3200" b="1" i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Бойцовки</a:t>
              </a:r>
              <a:endParaRPr lang="ru-RU" sz="3200" b="1" i="1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xmlns="" id="{D600301E-404F-4763-892B-EE1C3109F4D3}"/>
                </a:ext>
              </a:extLst>
            </p:cNvPr>
            <p:cNvSpPr/>
            <p:nvPr/>
          </p:nvSpPr>
          <p:spPr>
            <a:xfrm>
              <a:off x="5298430" y="3809898"/>
              <a:ext cx="2488294" cy="34727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ru-RU" sz="3200" b="1" i="1" dirty="0">
                  <a:solidFill>
                    <a:schemeClr val="bg1"/>
                  </a:solidFill>
                  <a:cs typeface="Segoe UI" panose="020B0502040204020203" pitchFamily="34" charset="0"/>
                </a:rPr>
                <a:t>Наградные знаки</a:t>
              </a:r>
            </a:p>
          </p:txBody>
        </p:sp>
        <p:sp>
          <p:nvSpPr>
            <p:cNvPr id="7" name="Прямоугольник: Скругленные углы 6">
              <a:extLst>
                <a:ext uri="{FF2B5EF4-FFF2-40B4-BE49-F238E27FC236}">
                  <a16:creationId xmlns:a16="http://schemas.microsoft.com/office/drawing/2014/main" xmlns="" id="{946F7D42-7783-4AA6-ADD6-AB6D2DF05CAF}"/>
                </a:ext>
              </a:extLst>
            </p:cNvPr>
            <p:cNvSpPr/>
            <p:nvPr/>
          </p:nvSpPr>
          <p:spPr>
            <a:xfrm>
              <a:off x="5298431" y="3042351"/>
              <a:ext cx="2421164" cy="88582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84" name="Прямоугольник: Скругленные углы 83">
              <a:extLst>
                <a:ext uri="{FF2B5EF4-FFF2-40B4-BE49-F238E27FC236}">
                  <a16:creationId xmlns:a16="http://schemas.microsoft.com/office/drawing/2014/main" xmlns="" id="{BAF05105-E146-4A76-80BC-D132339D80CC}"/>
                </a:ext>
              </a:extLst>
            </p:cNvPr>
            <p:cNvSpPr/>
            <p:nvPr/>
          </p:nvSpPr>
          <p:spPr>
            <a:xfrm>
              <a:off x="5298430" y="4797254"/>
              <a:ext cx="2421164" cy="88582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xmlns="" id="{294AEDC0-6B1D-4A3D-860D-83756CC387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346584" y="955709"/>
            <a:ext cx="3060334" cy="3854305"/>
            <a:chOff x="8462691" y="1881694"/>
            <a:chExt cx="3060334" cy="2503349"/>
          </a:xfrm>
        </p:grpSpPr>
        <p:sp>
          <p:nvSpPr>
            <p:cNvPr id="101" name="Надпись 100">
              <a:extLst>
                <a:ext uri="{FF2B5EF4-FFF2-40B4-BE49-F238E27FC236}">
                  <a16:creationId xmlns:a16="http://schemas.microsoft.com/office/drawing/2014/main" xmlns="" id="{CAECCF3F-B2FA-4F0A-96EE-B54207D66547}"/>
                </a:ext>
              </a:extLst>
            </p:cNvPr>
            <p:cNvSpPr txBox="1"/>
            <p:nvPr/>
          </p:nvSpPr>
          <p:spPr>
            <a:xfrm>
              <a:off x="8472914" y="1881694"/>
              <a:ext cx="3047138" cy="3198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rtl="0"/>
              <a:r>
                <a:rPr lang="ru-RU" sz="16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БОЙЦОВКИ ЗАСЛУЖЕННО ВРУЧЕНО 93 БОЙЦАМ</a:t>
              </a:r>
            </a:p>
          </p:txBody>
        </p:sp>
        <p:sp>
          <p:nvSpPr>
            <p:cNvPr id="104" name="Надпись 103">
              <a:extLst>
                <a:ext uri="{FF2B5EF4-FFF2-40B4-BE49-F238E27FC236}">
                  <a16:creationId xmlns:a16="http://schemas.microsoft.com/office/drawing/2014/main" xmlns="" id="{36650A66-75C3-4933-AFC0-6AB58DFE89D9}"/>
                </a:ext>
              </a:extLst>
            </p:cNvPr>
            <p:cNvSpPr txBox="1"/>
            <p:nvPr/>
          </p:nvSpPr>
          <p:spPr>
            <a:xfrm>
              <a:off x="8475887" y="3260512"/>
              <a:ext cx="3047138" cy="6396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rtl="0"/>
              <a:r>
                <a:rPr lang="ru-RU" sz="16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В ОТРЯДЕ ИМЕЕТСЯ </a:t>
              </a:r>
            </a:p>
            <a:p>
              <a:pPr rtl="0"/>
              <a:r>
                <a:rPr lang="ru-RU" sz="16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 НАГРАДНЫХ ЗНАКА </a:t>
              </a:r>
            </a:p>
            <a:p>
              <a:pPr rtl="0"/>
              <a:r>
                <a:rPr lang="ru-RU" sz="16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«ЗА ВКЛАД В РАЗВИТИЕ РМСТО»</a:t>
              </a:r>
            </a:p>
          </p:txBody>
        </p: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xmlns="" id="{281FF210-334C-43FA-80C2-0E1E9F3F51C4}"/>
                </a:ext>
              </a:extLst>
            </p:cNvPr>
            <p:cNvCxnSpPr>
              <a:cxnSpLocks/>
            </p:cNvCxnSpPr>
            <p:nvPr/>
          </p:nvCxnSpPr>
          <p:spPr>
            <a:xfrm>
              <a:off x="8462691" y="4385043"/>
              <a:ext cx="29961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xmlns="" id="{8F599308-2B51-4D9D-9F9B-2C2E81CA918F}"/>
                </a:ext>
              </a:extLst>
            </p:cNvPr>
            <p:cNvCxnSpPr>
              <a:cxnSpLocks/>
            </p:cNvCxnSpPr>
            <p:nvPr/>
          </p:nvCxnSpPr>
          <p:spPr>
            <a:xfrm>
              <a:off x="8462691" y="2651992"/>
              <a:ext cx="29961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Заголовок 67" hidden="1">
            <a:extLst>
              <a:ext uri="{FF2B5EF4-FFF2-40B4-BE49-F238E27FC236}">
                <a16:creationId xmlns:a16="http://schemas.microsoft.com/office/drawing/2014/main" xmlns="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3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71A70E6-7895-D368-98C1-DC6D36F78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4" y="803075"/>
            <a:ext cx="1950720" cy="163220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C4EEA59-E0CB-2367-8C5C-F7CD772FD683}"/>
              </a:ext>
            </a:extLst>
          </p:cNvPr>
          <p:cNvSpPr/>
          <p:nvPr/>
        </p:nvSpPr>
        <p:spPr>
          <a:xfrm>
            <a:off x="4331790" y="5107451"/>
            <a:ext cx="3528419" cy="147732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3200" b="1" dirty="0">
                <a:solidFill>
                  <a:schemeClr val="bg1"/>
                </a:solidFill>
                <a:cs typeface="Segoe UI" panose="020B0502040204020203" pitchFamily="34" charset="0"/>
              </a:rPr>
              <a:t>Конкурс </a:t>
            </a:r>
            <a:r>
              <a:rPr lang="ru-RU" sz="3200" b="1" dirty="0" err="1">
                <a:solidFill>
                  <a:schemeClr val="bg1"/>
                </a:solidFill>
                <a:cs typeface="Segoe UI" panose="020B0502040204020203" pitchFamily="34" charset="0"/>
              </a:rPr>
              <a:t>профмастерства</a:t>
            </a:r>
            <a:r>
              <a:rPr lang="ru-RU" sz="3200" b="1" dirty="0">
                <a:solidFill>
                  <a:schemeClr val="bg1"/>
                </a:solidFill>
                <a:cs typeface="Segoe UI" panose="020B0502040204020203" pitchFamily="34" charset="0"/>
              </a:rPr>
              <a:t> РМСТО 2022</a:t>
            </a:r>
          </a:p>
        </p:txBody>
      </p:sp>
      <p:sp>
        <p:nvSpPr>
          <p:cNvPr id="13" name="Надпись 100">
            <a:extLst>
              <a:ext uri="{FF2B5EF4-FFF2-40B4-BE49-F238E27FC236}">
                <a16:creationId xmlns:a16="http://schemas.microsoft.com/office/drawing/2014/main" xmlns="" id="{986A16BB-CDEA-0BE2-EDFC-940561F59A47}"/>
              </a:ext>
            </a:extLst>
          </p:cNvPr>
          <p:cNvSpPr txBox="1"/>
          <p:nvPr/>
        </p:nvSpPr>
        <p:spPr>
          <a:xfrm>
            <a:off x="8356806" y="5010088"/>
            <a:ext cx="3047139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ОТРЯД ОДЕРЖАЛ ПОБЕДУ В НОМИНАЦИЯХ «ЛУЧШИЙ КОМАНДИР» И «ЛУЧШИЙ КОМИССАР»;</a:t>
            </a:r>
          </a:p>
          <a:p>
            <a:pPr rtl="0"/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БОЕЦ ОТРЯДА ЗАНЯЛ </a:t>
            </a:r>
          </a:p>
          <a:p>
            <a:pPr rtl="0"/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МЕСТО В НОМИНАЦИИ «ЛУЧШИЙ БОЕЦ»</a:t>
            </a:r>
          </a:p>
        </p:txBody>
      </p:sp>
    </p:spTree>
    <p:extLst>
      <p:ext uri="{BB962C8B-B14F-4D97-AF65-F5344CB8AC3E}">
        <p14:creationId xmlns:p14="http://schemas.microsoft.com/office/powerpoint/2010/main" val="1860944946"/>
      </p:ext>
    </p:extLst>
  </p:cSld>
  <p:clrMapOvr>
    <a:masterClrMapping/>
  </p:clrMapOvr>
  <p:transition spd="slow"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386B379-1CD5-925D-C38D-A34C6E2C1B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r="27540"/>
          <a:stretch/>
        </p:blipFill>
        <p:spPr>
          <a:xfrm>
            <a:off x="333003" y="-1"/>
            <a:ext cx="5685562" cy="7017575"/>
          </a:xfrm>
          <a:prstGeom prst="rect">
            <a:avLst/>
          </a:prstGeom>
        </p:spPr>
      </p:pic>
      <p:sp>
        <p:nvSpPr>
          <p:cNvPr id="67" name="Надпись 66">
            <a:extLst>
              <a:ext uri="{FF2B5EF4-FFF2-40B4-BE49-F238E27FC236}">
                <a16:creationId xmlns:a16="http://schemas.microsoft.com/office/drawing/2014/main" xmlns="" id="{EFA5AF66-F428-4EBE-A3A8-9F827101F023}"/>
              </a:ext>
            </a:extLst>
          </p:cNvPr>
          <p:cNvSpPr txBox="1"/>
          <p:nvPr/>
        </p:nvSpPr>
        <p:spPr>
          <a:xfrm>
            <a:off x="4578259" y="371866"/>
            <a:ext cx="7376984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 rtl="0"/>
            <a:r>
              <a:rPr lang="ru-RU" sz="4000" dirty="0"/>
              <a:t>СОБСТВЕННАЯ ФИЛОСОФИЯ</a:t>
            </a:r>
          </a:p>
        </p:txBody>
      </p:sp>
      <p:sp>
        <p:nvSpPr>
          <p:cNvPr id="98" name="Заголовок 97" hidden="1">
            <a:extLst>
              <a:ext uri="{FF2B5EF4-FFF2-40B4-BE49-F238E27FC236}">
                <a16:creationId xmlns:a16="http://schemas.microsoft.com/office/drawing/2014/main" xmlns="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9</a:t>
            </a:r>
            <a:r>
              <a:rPr lang="ru-RU" dirty="0"/>
              <a:t> с информацией о кадрах</a:t>
            </a:r>
          </a:p>
        </p:txBody>
      </p:sp>
      <p:sp>
        <p:nvSpPr>
          <p:cNvPr id="101" name="Надпись 66">
            <a:extLst>
              <a:ext uri="{FF2B5EF4-FFF2-40B4-BE49-F238E27FC236}">
                <a16:creationId xmlns:a16="http://schemas.microsoft.com/office/drawing/2014/main" xmlns="" id="{EFA5AF66-F428-4EBE-A3A8-9F827101F023}"/>
              </a:ext>
            </a:extLst>
          </p:cNvPr>
          <p:cNvSpPr txBox="1"/>
          <p:nvPr/>
        </p:nvSpPr>
        <p:spPr>
          <a:xfrm>
            <a:off x="8649520" y="833000"/>
            <a:ext cx="3305723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 rtl="0"/>
            <a:r>
              <a:rPr lang="ru-RU" sz="2800" dirty="0">
                <a:solidFill>
                  <a:srgbClr val="C00000"/>
                </a:solidFill>
              </a:rPr>
              <a:t>МИССИЯ ОТРЯДА</a:t>
            </a:r>
          </a:p>
        </p:txBody>
      </p:sp>
      <p:sp>
        <p:nvSpPr>
          <p:cNvPr id="9" name="Параллелограмм 3">
            <a:extLst>
              <a:ext uri="{FF2B5EF4-FFF2-40B4-BE49-F238E27FC236}">
                <a16:creationId xmlns:a16="http://schemas.microsoft.com/office/drawing/2014/main" xmlns="" id="{EA824A52-A772-0CD8-34A3-F1E49E0D94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24569" y="-476454"/>
            <a:ext cx="804424" cy="7363874"/>
          </a:xfrm>
          <a:prstGeom prst="parallelogram">
            <a:avLst>
              <a:gd name="adj" fmla="val 0"/>
            </a:avLst>
          </a:prstGeom>
          <a:gradFill>
            <a:gsLst>
              <a:gs pos="56000">
                <a:srgbClr val="F20000"/>
              </a:gs>
              <a:gs pos="0">
                <a:srgbClr val="AD1313"/>
              </a:gs>
              <a:gs pos="100000">
                <a:srgbClr val="9A0000"/>
              </a:gs>
            </a:gsLst>
            <a:lin ang="5400000" scaled="1"/>
          </a:gra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Параллелограмм 3">
            <a:extLst>
              <a:ext uri="{FF2B5EF4-FFF2-40B4-BE49-F238E27FC236}">
                <a16:creationId xmlns:a16="http://schemas.microsoft.com/office/drawing/2014/main" xmlns="" id="{D3FC6614-863C-4004-1BB3-07AF6AD11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45609" y="-498870"/>
            <a:ext cx="245806" cy="7363874"/>
          </a:xfrm>
          <a:prstGeom prst="parallelogram">
            <a:avLst>
              <a:gd name="adj" fmla="val 0"/>
            </a:avLst>
          </a:prstGeom>
          <a:solidFill>
            <a:srgbClr val="C00000"/>
          </a:solidFill>
          <a:ln w="12700" cap="flat">
            <a:solidFill>
              <a:srgbClr val="C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883FB9A-7BB6-2B9E-F8D6-99E0DACF28B2}"/>
              </a:ext>
            </a:extLst>
          </p:cNvPr>
          <p:cNvGrpSpPr/>
          <p:nvPr/>
        </p:nvGrpSpPr>
        <p:grpSpPr>
          <a:xfrm>
            <a:off x="5893032" y="1902371"/>
            <a:ext cx="6062212" cy="4539882"/>
            <a:chOff x="5893032" y="1875737"/>
            <a:chExt cx="6062212" cy="4539882"/>
          </a:xfrm>
        </p:grpSpPr>
        <p:sp>
          <p:nvSpPr>
            <p:cNvPr id="87" name="Прямоугольник: Скругленные углы 86">
              <a:extLst>
                <a:ext uri="{FF2B5EF4-FFF2-40B4-BE49-F238E27FC236}">
                  <a16:creationId xmlns:a16="http://schemas.microsoft.com/office/drawing/2014/main" xmlns="" id="{A8111457-D9DC-4BEB-BBB9-82FD4783D0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5893032" y="2228707"/>
              <a:ext cx="443592" cy="232296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00" name="Надпись 71">
              <a:extLst>
                <a:ext uri="{FF2B5EF4-FFF2-40B4-BE49-F238E27FC236}">
                  <a16:creationId xmlns:a16="http://schemas.microsoft.com/office/drawing/2014/main" xmlns="" id="{80237CDA-91C7-49E9-BAFC-0776846C7C3C}"/>
                </a:ext>
              </a:extLst>
            </p:cNvPr>
            <p:cNvSpPr txBox="1"/>
            <p:nvPr/>
          </p:nvSpPr>
          <p:spPr>
            <a:xfrm>
              <a:off x="6420570" y="1875737"/>
              <a:ext cx="5534674" cy="2585323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600" i="1">
                  <a:solidFill>
                    <a:srgbClr val="002060"/>
                  </a:solidFill>
                  <a:latin typeface="+mj-lt"/>
                  <a:cs typeface="Segoe UI" panose="020B0502040204020203" pitchFamily="34" charset="0"/>
                </a:defRPr>
              </a:lvl1pPr>
            </a:lstStyle>
            <a:p>
              <a:r>
                <a:rPr lang="ru-RU" sz="2400" b="1" dirty="0">
                  <a:latin typeface="+mn-lt"/>
                  <a:cs typeface="Times New Roman" panose="02020603050405020304" pitchFamily="18" charset="0"/>
                </a:rPr>
                <a:t>СПО «Розы Донбасса» </a:t>
              </a:r>
              <a:r>
                <a:rPr lang="ru-RU" sz="2400" dirty="0">
                  <a:latin typeface="+mn-lt"/>
                  <a:cs typeface="Times New Roman" panose="02020603050405020304" pitchFamily="18" charset="0"/>
                </a:rPr>
                <a:t>– это уникальная, творческо-образовательная среда для развития и самореализации молодежи Донецкой Народной Республики, </a:t>
              </a:r>
            </a:p>
            <a:p>
              <a:r>
                <a:rPr lang="ru-RU" sz="2400" dirty="0">
                  <a:latin typeface="+mn-lt"/>
                  <a:cs typeface="Times New Roman" panose="02020603050405020304" pitchFamily="18" charset="0"/>
                </a:rPr>
                <a:t>которая разжигает огонь в детских сердцах, благодаря любви, таланту </a:t>
              </a:r>
            </a:p>
            <a:p>
              <a:r>
                <a:rPr lang="ru-RU" sz="2400" dirty="0">
                  <a:latin typeface="+mn-lt"/>
                  <a:cs typeface="Times New Roman" panose="02020603050405020304" pitchFamily="18" charset="0"/>
                </a:rPr>
                <a:t>и мастерству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8AB234C-E10D-5A81-50E1-98E58CA87855}"/>
                </a:ext>
              </a:extLst>
            </p:cNvPr>
            <p:cNvSpPr txBox="1"/>
            <p:nvPr/>
          </p:nvSpPr>
          <p:spPr>
            <a:xfrm>
              <a:off x="6420569" y="4845959"/>
              <a:ext cx="391591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i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Наше стремление </a:t>
              </a:r>
              <a:r>
                <a:rPr lang="ru-RU" sz="2400" i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– создание благоприятных условий для формирования образа вожатого</a:t>
              </a:r>
              <a:endParaRPr lang="ru-RU" sz="2400" i="1" dirty="0">
                <a:solidFill>
                  <a:srgbClr val="002060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8" name="Прямоугольник: Скругленные углы 86">
              <a:extLst>
                <a:ext uri="{FF2B5EF4-FFF2-40B4-BE49-F238E27FC236}">
                  <a16:creationId xmlns:a16="http://schemas.microsoft.com/office/drawing/2014/main" xmlns="" id="{8C4ED512-B526-6021-E000-367B2BEBE1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5893032" y="5161955"/>
              <a:ext cx="443592" cy="232296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4601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0A7B871-93F8-B7B4-E61E-86FDD12814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420" y="-1"/>
            <a:ext cx="4578450" cy="717586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xmlns="" id="{2D732C95-5F88-4013-B13B-3A9F057604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338777" y="4457891"/>
            <a:ext cx="369651" cy="2634023"/>
            <a:chOff x="900227" y="4324205"/>
            <a:chExt cx="290046" cy="1228039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xmlns="" id="{80E448E9-8D3E-4E87-8BD9-BB0A5FCE4314}"/>
                </a:ext>
              </a:extLst>
            </p:cNvPr>
            <p:cNvGrpSpPr/>
            <p:nvPr/>
          </p:nvGrpSpPr>
          <p:grpSpPr>
            <a:xfrm>
              <a:off x="900227" y="4324205"/>
              <a:ext cx="286013" cy="314614"/>
              <a:chOff x="3398838" y="2895601"/>
              <a:chExt cx="346075" cy="346075"/>
            </a:xfrm>
          </p:grpSpPr>
          <p:sp>
            <p:nvSpPr>
              <p:cNvPr id="24" name="Полилиния 49">
                <a:extLst>
                  <a:ext uri="{FF2B5EF4-FFF2-40B4-BE49-F238E27FC236}">
                    <a16:creationId xmlns:a16="http://schemas.microsoft.com/office/drawing/2014/main" xmlns="" id="{900FD381-E04C-464E-9532-96CE76EC4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838" y="2986089"/>
                <a:ext cx="82550" cy="58738"/>
              </a:xfrm>
              <a:custGeom>
                <a:avLst/>
                <a:gdLst>
                  <a:gd name="T0" fmla="*/ 14 w 22"/>
                  <a:gd name="T1" fmla="*/ 0 h 16"/>
                  <a:gd name="T2" fmla="*/ 14 w 22"/>
                  <a:gd name="T3" fmla="*/ 6 h 16"/>
                  <a:gd name="T4" fmla="*/ 4 w 22"/>
                  <a:gd name="T5" fmla="*/ 9 h 16"/>
                  <a:gd name="T6" fmla="*/ 0 w 22"/>
                  <a:gd name="T7" fmla="*/ 14 h 16"/>
                  <a:gd name="T8" fmla="*/ 0 w 22"/>
                  <a:gd name="T9" fmla="*/ 16 h 16"/>
                  <a:gd name="T10" fmla="*/ 22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14" y="0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0"/>
                      <a:pt x="0" y="12"/>
                      <a:pt x="0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2" y="16"/>
                      <a:pt x="22" y="16"/>
                      <a:pt x="22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25" name="Полилиния 50">
                <a:extLst>
                  <a:ext uri="{FF2B5EF4-FFF2-40B4-BE49-F238E27FC236}">
                    <a16:creationId xmlns:a16="http://schemas.microsoft.com/office/drawing/2014/main" xmlns="" id="{0AAA747D-35DC-4EE0-9D32-BF78DC5D6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101" y="2986089"/>
                <a:ext cx="82550" cy="58738"/>
              </a:xfrm>
              <a:custGeom>
                <a:avLst/>
                <a:gdLst>
                  <a:gd name="T0" fmla="*/ 8 w 22"/>
                  <a:gd name="T1" fmla="*/ 0 h 16"/>
                  <a:gd name="T2" fmla="*/ 8 w 22"/>
                  <a:gd name="T3" fmla="*/ 6 h 16"/>
                  <a:gd name="T4" fmla="*/ 18 w 22"/>
                  <a:gd name="T5" fmla="*/ 9 h 16"/>
                  <a:gd name="T6" fmla="*/ 22 w 22"/>
                  <a:gd name="T7" fmla="*/ 14 h 16"/>
                  <a:gd name="T8" fmla="*/ 22 w 22"/>
                  <a:gd name="T9" fmla="*/ 16 h 16"/>
                  <a:gd name="T10" fmla="*/ 0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8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10"/>
                      <a:pt x="22" y="12"/>
                      <a:pt x="22" y="14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0" y="16"/>
                      <a:pt x="0" y="16"/>
                      <a:pt x="0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26" name="Овал 51">
                <a:extLst>
                  <a:ext uri="{FF2B5EF4-FFF2-40B4-BE49-F238E27FC236}">
                    <a16:creationId xmlns:a16="http://schemas.microsoft.com/office/drawing/2014/main" xmlns="" id="{503777B0-93DB-41FF-AF12-988F22D8E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1" y="2895601"/>
                <a:ext cx="90488" cy="96838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27" name="Полилиния 52">
                <a:extLst>
                  <a:ext uri="{FF2B5EF4-FFF2-40B4-BE49-F238E27FC236}">
                    <a16:creationId xmlns:a16="http://schemas.microsoft.com/office/drawing/2014/main" xmlns="" id="{5BECC3A3-CC8C-45CE-B1CA-43711BF0D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001" y="2928939"/>
                <a:ext cx="90488" cy="14288"/>
              </a:xfrm>
              <a:custGeom>
                <a:avLst/>
                <a:gdLst>
                  <a:gd name="T0" fmla="*/ 24 w 24"/>
                  <a:gd name="T1" fmla="*/ 2 h 4"/>
                  <a:gd name="T2" fmla="*/ 14 w 24"/>
                  <a:gd name="T3" fmla="*/ 0 h 4"/>
                  <a:gd name="T4" fmla="*/ 0 w 24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4">
                    <a:moveTo>
                      <a:pt x="24" y="2"/>
                    </a:moveTo>
                    <a:cubicBezTo>
                      <a:pt x="22" y="4"/>
                      <a:pt x="16" y="4"/>
                      <a:pt x="14" y="0"/>
                    </a:cubicBezTo>
                    <a:cubicBezTo>
                      <a:pt x="10" y="4"/>
                      <a:pt x="3" y="4"/>
                      <a:pt x="0" y="1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28" name="Полилиния 53">
                <a:extLst>
                  <a:ext uri="{FF2B5EF4-FFF2-40B4-BE49-F238E27FC236}">
                    <a16:creationId xmlns:a16="http://schemas.microsoft.com/office/drawing/2014/main" xmlns="" id="{B5171D60-1DF1-499A-9F39-FC24C343E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101" y="2986089"/>
                <a:ext cx="82550" cy="58738"/>
              </a:xfrm>
              <a:custGeom>
                <a:avLst/>
                <a:gdLst>
                  <a:gd name="T0" fmla="*/ 14 w 22"/>
                  <a:gd name="T1" fmla="*/ 0 h 16"/>
                  <a:gd name="T2" fmla="*/ 14 w 22"/>
                  <a:gd name="T3" fmla="*/ 6 h 16"/>
                  <a:gd name="T4" fmla="*/ 4 w 22"/>
                  <a:gd name="T5" fmla="*/ 9 h 16"/>
                  <a:gd name="T6" fmla="*/ 0 w 22"/>
                  <a:gd name="T7" fmla="*/ 14 h 16"/>
                  <a:gd name="T8" fmla="*/ 0 w 22"/>
                  <a:gd name="T9" fmla="*/ 16 h 16"/>
                  <a:gd name="T10" fmla="*/ 22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14" y="0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0"/>
                      <a:pt x="0" y="12"/>
                      <a:pt x="0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2" y="16"/>
                      <a:pt x="22" y="16"/>
                      <a:pt x="22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29" name="Полилиния 54">
                <a:extLst>
                  <a:ext uri="{FF2B5EF4-FFF2-40B4-BE49-F238E27FC236}">
                    <a16:creationId xmlns:a16="http://schemas.microsoft.com/office/drawing/2014/main" xmlns="" id="{CFD9B5F6-AFF8-4993-89AE-D69E67210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363" y="2986089"/>
                <a:ext cx="82550" cy="58738"/>
              </a:xfrm>
              <a:custGeom>
                <a:avLst/>
                <a:gdLst>
                  <a:gd name="T0" fmla="*/ 8 w 22"/>
                  <a:gd name="T1" fmla="*/ 0 h 16"/>
                  <a:gd name="T2" fmla="*/ 8 w 22"/>
                  <a:gd name="T3" fmla="*/ 6 h 16"/>
                  <a:gd name="T4" fmla="*/ 18 w 22"/>
                  <a:gd name="T5" fmla="*/ 9 h 16"/>
                  <a:gd name="T6" fmla="*/ 22 w 22"/>
                  <a:gd name="T7" fmla="*/ 14 h 16"/>
                  <a:gd name="T8" fmla="*/ 22 w 22"/>
                  <a:gd name="T9" fmla="*/ 16 h 16"/>
                  <a:gd name="T10" fmla="*/ 0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8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10"/>
                      <a:pt x="22" y="12"/>
                      <a:pt x="22" y="14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0" y="16"/>
                      <a:pt x="0" y="16"/>
                      <a:pt x="0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0" name="Овал 55">
                <a:extLst>
                  <a:ext uri="{FF2B5EF4-FFF2-40B4-BE49-F238E27FC236}">
                    <a16:creationId xmlns:a16="http://schemas.microsoft.com/office/drawing/2014/main" xmlns="" id="{36BFA32B-FA26-4754-93F4-487DE832F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4263" y="2895601"/>
                <a:ext cx="90488" cy="96838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1" name="Полилиния 56">
                <a:extLst>
                  <a:ext uri="{FF2B5EF4-FFF2-40B4-BE49-F238E27FC236}">
                    <a16:creationId xmlns:a16="http://schemas.microsoft.com/office/drawing/2014/main" xmlns="" id="{303EC14D-2E2D-4E85-BB11-A039F98B7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4263" y="2928939"/>
                <a:ext cx="90488" cy="14288"/>
              </a:xfrm>
              <a:custGeom>
                <a:avLst/>
                <a:gdLst>
                  <a:gd name="T0" fmla="*/ 24 w 24"/>
                  <a:gd name="T1" fmla="*/ 2 h 4"/>
                  <a:gd name="T2" fmla="*/ 14 w 24"/>
                  <a:gd name="T3" fmla="*/ 0 h 4"/>
                  <a:gd name="T4" fmla="*/ 0 w 24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4">
                    <a:moveTo>
                      <a:pt x="24" y="2"/>
                    </a:moveTo>
                    <a:cubicBezTo>
                      <a:pt x="22" y="4"/>
                      <a:pt x="16" y="4"/>
                      <a:pt x="14" y="0"/>
                    </a:cubicBezTo>
                    <a:cubicBezTo>
                      <a:pt x="10" y="4"/>
                      <a:pt x="3" y="4"/>
                      <a:pt x="0" y="1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2" name="Полилиния 57">
                <a:extLst>
                  <a:ext uri="{FF2B5EF4-FFF2-40B4-BE49-F238E27FC236}">
                    <a16:creationId xmlns:a16="http://schemas.microsoft.com/office/drawing/2014/main" xmlns="" id="{E13CAB86-D647-424D-B8CD-E02875AB7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263" y="3181351"/>
                <a:ext cx="82550" cy="60325"/>
              </a:xfrm>
              <a:custGeom>
                <a:avLst/>
                <a:gdLst>
                  <a:gd name="T0" fmla="*/ 14 w 22"/>
                  <a:gd name="T1" fmla="*/ 0 h 16"/>
                  <a:gd name="T2" fmla="*/ 14 w 22"/>
                  <a:gd name="T3" fmla="*/ 6 h 16"/>
                  <a:gd name="T4" fmla="*/ 4 w 22"/>
                  <a:gd name="T5" fmla="*/ 9 h 16"/>
                  <a:gd name="T6" fmla="*/ 0 w 22"/>
                  <a:gd name="T7" fmla="*/ 14 h 16"/>
                  <a:gd name="T8" fmla="*/ 0 w 22"/>
                  <a:gd name="T9" fmla="*/ 16 h 16"/>
                  <a:gd name="T10" fmla="*/ 22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14" y="0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0"/>
                      <a:pt x="0" y="12"/>
                      <a:pt x="0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2" y="16"/>
                      <a:pt x="22" y="16"/>
                      <a:pt x="22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3" name="Полилиния 58">
                <a:extLst>
                  <a:ext uri="{FF2B5EF4-FFF2-40B4-BE49-F238E27FC236}">
                    <a16:creationId xmlns:a16="http://schemas.microsoft.com/office/drawing/2014/main" xmlns="" id="{B7261918-764A-4F85-9EEF-5EB3BA32E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938" y="3181351"/>
                <a:ext cx="82550" cy="60325"/>
              </a:xfrm>
              <a:custGeom>
                <a:avLst/>
                <a:gdLst>
                  <a:gd name="T0" fmla="*/ 8 w 22"/>
                  <a:gd name="T1" fmla="*/ 0 h 16"/>
                  <a:gd name="T2" fmla="*/ 8 w 22"/>
                  <a:gd name="T3" fmla="*/ 6 h 16"/>
                  <a:gd name="T4" fmla="*/ 18 w 22"/>
                  <a:gd name="T5" fmla="*/ 9 h 16"/>
                  <a:gd name="T6" fmla="*/ 22 w 22"/>
                  <a:gd name="T7" fmla="*/ 14 h 16"/>
                  <a:gd name="T8" fmla="*/ 22 w 22"/>
                  <a:gd name="T9" fmla="*/ 16 h 16"/>
                  <a:gd name="T10" fmla="*/ 0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8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10"/>
                      <a:pt x="22" y="12"/>
                      <a:pt x="22" y="14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0" y="16"/>
                      <a:pt x="0" y="16"/>
                      <a:pt x="0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4" name="Овал 59">
                <a:extLst>
                  <a:ext uri="{FF2B5EF4-FFF2-40B4-BE49-F238E27FC236}">
                    <a16:creationId xmlns:a16="http://schemas.microsoft.com/office/drawing/2014/main" xmlns="" id="{0E109123-F859-4F4E-8CD0-F7BB960AF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426" y="3090864"/>
                <a:ext cx="88900" cy="96838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5" name="Полилиния 60">
                <a:extLst>
                  <a:ext uri="{FF2B5EF4-FFF2-40B4-BE49-F238E27FC236}">
                    <a16:creationId xmlns:a16="http://schemas.microsoft.com/office/drawing/2014/main" xmlns="" id="{4C0C0DDF-7D59-46B7-B96E-6172A73F8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426" y="3124201"/>
                <a:ext cx="88900" cy="15875"/>
              </a:xfrm>
              <a:custGeom>
                <a:avLst/>
                <a:gdLst>
                  <a:gd name="T0" fmla="*/ 24 w 24"/>
                  <a:gd name="T1" fmla="*/ 2 h 4"/>
                  <a:gd name="T2" fmla="*/ 14 w 24"/>
                  <a:gd name="T3" fmla="*/ 0 h 4"/>
                  <a:gd name="T4" fmla="*/ 0 w 24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4">
                    <a:moveTo>
                      <a:pt x="24" y="2"/>
                    </a:moveTo>
                    <a:cubicBezTo>
                      <a:pt x="22" y="4"/>
                      <a:pt x="16" y="4"/>
                      <a:pt x="14" y="0"/>
                    </a:cubicBezTo>
                    <a:cubicBezTo>
                      <a:pt x="10" y="4"/>
                      <a:pt x="3" y="4"/>
                      <a:pt x="0" y="1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6" name="Линия 61">
                <a:extLst>
                  <a:ext uri="{FF2B5EF4-FFF2-40B4-BE49-F238E27FC236}">
                    <a16:creationId xmlns:a16="http://schemas.microsoft.com/office/drawing/2014/main" xmlns="" id="{B11953D6-9857-4A56-A60D-A53A04E59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1226" y="3074989"/>
                <a:ext cx="38100" cy="38100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7" name="Линия 62">
                <a:extLst>
                  <a:ext uri="{FF2B5EF4-FFF2-40B4-BE49-F238E27FC236}">
                    <a16:creationId xmlns:a16="http://schemas.microsoft.com/office/drawing/2014/main" xmlns="" id="{1C2A1C5E-D452-4250-A462-D29A31FF5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54426" y="3074989"/>
                <a:ext cx="38100" cy="38100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xmlns="" id="{D8E4B96B-58FD-4E6A-AF13-C5020615E0FE}"/>
                </a:ext>
              </a:extLst>
            </p:cNvPr>
            <p:cNvGrpSpPr/>
            <p:nvPr/>
          </p:nvGrpSpPr>
          <p:grpSpPr>
            <a:xfrm>
              <a:off x="905572" y="5237630"/>
              <a:ext cx="284701" cy="314614"/>
              <a:chOff x="4841875" y="2895601"/>
              <a:chExt cx="344488" cy="346075"/>
            </a:xfrm>
          </p:grpSpPr>
          <p:sp>
            <p:nvSpPr>
              <p:cNvPr id="41" name="Полилиния 258">
                <a:extLst>
                  <a:ext uri="{FF2B5EF4-FFF2-40B4-BE49-F238E27FC236}">
                    <a16:creationId xmlns:a16="http://schemas.microsoft.com/office/drawing/2014/main" xmlns="" id="{9171BF0F-A8C1-40E4-8B5E-018BF6635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6488" y="2895601"/>
                <a:ext cx="195263" cy="195263"/>
              </a:xfrm>
              <a:custGeom>
                <a:avLst/>
                <a:gdLst>
                  <a:gd name="T0" fmla="*/ 52 w 52"/>
                  <a:gd name="T1" fmla="*/ 26 h 52"/>
                  <a:gd name="T2" fmla="*/ 26 w 52"/>
                  <a:gd name="T3" fmla="*/ 52 h 52"/>
                  <a:gd name="T4" fmla="*/ 0 w 52"/>
                  <a:gd name="T5" fmla="*/ 25 h 52"/>
                  <a:gd name="T6" fmla="*/ 25 w 52"/>
                  <a:gd name="T7" fmla="*/ 0 h 52"/>
                  <a:gd name="T8" fmla="*/ 26 w 52"/>
                  <a:gd name="T9" fmla="*/ 0 h 52"/>
                  <a:gd name="T10" fmla="*/ 52 w 52"/>
                  <a:gd name="T11" fmla="*/ 2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52">
                    <a:moveTo>
                      <a:pt x="52" y="26"/>
                    </a:moveTo>
                    <a:cubicBezTo>
                      <a:pt x="52" y="40"/>
                      <a:pt x="40" y="52"/>
                      <a:pt x="26" y="52"/>
                    </a:cubicBezTo>
                    <a:cubicBezTo>
                      <a:pt x="12" y="52"/>
                      <a:pt x="0" y="40"/>
                      <a:pt x="0" y="25"/>
                    </a:cubicBezTo>
                    <a:cubicBezTo>
                      <a:pt x="0" y="11"/>
                      <a:pt x="11" y="1"/>
                      <a:pt x="25" y="0"/>
                    </a:cubicBezTo>
                    <a:cubicBezTo>
                      <a:pt x="25" y="0"/>
                      <a:pt x="26" y="0"/>
                      <a:pt x="26" y="0"/>
                    </a:cubicBezTo>
                    <a:cubicBezTo>
                      <a:pt x="40" y="0"/>
                      <a:pt x="52" y="11"/>
                      <a:pt x="52" y="26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2" name="Полилиния 259">
                <a:extLst>
                  <a:ext uri="{FF2B5EF4-FFF2-40B4-BE49-F238E27FC236}">
                    <a16:creationId xmlns:a16="http://schemas.microsoft.com/office/drawing/2014/main" xmlns="" id="{B64E9334-097C-4CB9-9617-46C8650E4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7763" y="2895601"/>
                <a:ext cx="52388" cy="195263"/>
              </a:xfrm>
              <a:custGeom>
                <a:avLst/>
                <a:gdLst>
                  <a:gd name="T0" fmla="*/ 14 w 14"/>
                  <a:gd name="T1" fmla="*/ 0 h 52"/>
                  <a:gd name="T2" fmla="*/ 14 w 14"/>
                  <a:gd name="T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52">
                    <a:moveTo>
                      <a:pt x="14" y="0"/>
                    </a:moveTo>
                    <a:cubicBezTo>
                      <a:pt x="0" y="15"/>
                      <a:pt x="0" y="34"/>
                      <a:pt x="14" y="52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3" name="Полилиния 260">
                <a:extLst>
                  <a:ext uri="{FF2B5EF4-FFF2-40B4-BE49-F238E27FC236}">
                    <a16:creationId xmlns:a16="http://schemas.microsoft.com/office/drawing/2014/main" xmlns="" id="{B9A1BA9E-445A-47A3-ADC3-32683BF48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088" y="2895601"/>
                <a:ext cx="52388" cy="195263"/>
              </a:xfrm>
              <a:custGeom>
                <a:avLst/>
                <a:gdLst>
                  <a:gd name="T0" fmla="*/ 0 w 14"/>
                  <a:gd name="T1" fmla="*/ 0 h 52"/>
                  <a:gd name="T2" fmla="*/ 0 w 14"/>
                  <a:gd name="T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52">
                    <a:moveTo>
                      <a:pt x="0" y="0"/>
                    </a:moveTo>
                    <a:cubicBezTo>
                      <a:pt x="14" y="15"/>
                      <a:pt x="14" y="34"/>
                      <a:pt x="0" y="52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4" name="Линия 261">
                <a:extLst>
                  <a:ext uri="{FF2B5EF4-FFF2-40B4-BE49-F238E27FC236}">
                    <a16:creationId xmlns:a16="http://schemas.microsoft.com/office/drawing/2014/main" xmlns="" id="{C3A77B5D-68B1-4090-BBC4-B0E5DCEC14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32363" y="3044826"/>
                <a:ext cx="165100" cy="0"/>
              </a:xfrm>
              <a:prstGeom prst="lin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5" name="Линия 262">
                <a:extLst>
                  <a:ext uri="{FF2B5EF4-FFF2-40B4-BE49-F238E27FC236}">
                    <a16:creationId xmlns:a16="http://schemas.microsoft.com/office/drawing/2014/main" xmlns="" id="{1A7BA1EA-CD95-424F-8A0A-F35B3CB9BA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32363" y="2940051"/>
                <a:ext cx="165100" cy="0"/>
              </a:xfrm>
              <a:prstGeom prst="lin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6" name="Линия 263">
                <a:extLst>
                  <a:ext uri="{FF2B5EF4-FFF2-40B4-BE49-F238E27FC236}">
                    <a16:creationId xmlns:a16="http://schemas.microsoft.com/office/drawing/2014/main" xmlns="" id="{31E345C1-BFCC-4770-880A-DBB426F702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16488" y="2992438"/>
                <a:ext cx="195263" cy="0"/>
              </a:xfrm>
              <a:prstGeom prst="lin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7" name="Овал 264">
                <a:extLst>
                  <a:ext uri="{FF2B5EF4-FFF2-40B4-BE49-F238E27FC236}">
                    <a16:creationId xmlns:a16="http://schemas.microsoft.com/office/drawing/2014/main" xmlns="" id="{19215AFA-FCFF-4C23-9FA1-5D129B00D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4100" y="3105151"/>
                <a:ext cx="74613" cy="76200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8" name="Овал 265">
                <a:extLst>
                  <a:ext uri="{FF2B5EF4-FFF2-40B4-BE49-F238E27FC236}">
                    <a16:creationId xmlns:a16="http://schemas.microsoft.com/office/drawing/2014/main" xmlns="" id="{BD2367C6-5620-4A86-9127-9FEB49685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6813" y="3105151"/>
                <a:ext cx="74613" cy="76200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9" name="Овал 266">
                <a:extLst>
                  <a:ext uri="{FF2B5EF4-FFF2-40B4-BE49-F238E27FC236}">
                    <a16:creationId xmlns:a16="http://schemas.microsoft.com/office/drawing/2014/main" xmlns="" id="{DAEB3F93-9D9D-4620-87D0-9DEB1033E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9525" y="3105151"/>
                <a:ext cx="74613" cy="76200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0" name="Полилиния 267">
                <a:extLst>
                  <a:ext uri="{FF2B5EF4-FFF2-40B4-BE49-F238E27FC236}">
                    <a16:creationId xmlns:a16="http://schemas.microsoft.com/office/drawing/2014/main" xmlns="" id="{39E2F49B-9389-47F1-9AD1-A580B79C3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875" y="3181351"/>
                <a:ext cx="344488" cy="60325"/>
              </a:xfrm>
              <a:custGeom>
                <a:avLst/>
                <a:gdLst>
                  <a:gd name="T0" fmla="*/ 76 w 92"/>
                  <a:gd name="T1" fmla="*/ 0 h 16"/>
                  <a:gd name="T2" fmla="*/ 61 w 92"/>
                  <a:gd name="T3" fmla="*/ 11 h 16"/>
                  <a:gd name="T4" fmla="*/ 46 w 92"/>
                  <a:gd name="T5" fmla="*/ 0 h 16"/>
                  <a:gd name="T6" fmla="*/ 31 w 92"/>
                  <a:gd name="T7" fmla="*/ 11 h 16"/>
                  <a:gd name="T8" fmla="*/ 16 w 92"/>
                  <a:gd name="T9" fmla="*/ 0 h 16"/>
                  <a:gd name="T10" fmla="*/ 0 w 92"/>
                  <a:gd name="T11" fmla="*/ 16 h 16"/>
                  <a:gd name="T12" fmla="*/ 92 w 92"/>
                  <a:gd name="T13" fmla="*/ 16 h 16"/>
                  <a:gd name="T14" fmla="*/ 76 w 9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16">
                    <a:moveTo>
                      <a:pt x="76" y="0"/>
                    </a:moveTo>
                    <a:cubicBezTo>
                      <a:pt x="69" y="0"/>
                      <a:pt x="63" y="4"/>
                      <a:pt x="61" y="11"/>
                    </a:cubicBezTo>
                    <a:cubicBezTo>
                      <a:pt x="59" y="4"/>
                      <a:pt x="53" y="0"/>
                      <a:pt x="46" y="0"/>
                    </a:cubicBezTo>
                    <a:cubicBezTo>
                      <a:pt x="39" y="0"/>
                      <a:pt x="33" y="4"/>
                      <a:pt x="31" y="11"/>
                    </a:cubicBezTo>
                    <a:cubicBezTo>
                      <a:pt x="29" y="4"/>
                      <a:pt x="23" y="0"/>
                      <a:pt x="16" y="0"/>
                    </a:cubicBezTo>
                    <a:cubicBezTo>
                      <a:pt x="7" y="0"/>
                      <a:pt x="0" y="8"/>
                      <a:pt x="0" y="16"/>
                    </a:cubicBezTo>
                    <a:cubicBezTo>
                      <a:pt x="92" y="16"/>
                      <a:pt x="92" y="16"/>
                      <a:pt x="92" y="16"/>
                    </a:cubicBezTo>
                    <a:cubicBezTo>
                      <a:pt x="92" y="8"/>
                      <a:pt x="85" y="0"/>
                      <a:pt x="76" y="0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</p:grpSp>
      </p:grpSp>
      <p:sp>
        <p:nvSpPr>
          <p:cNvPr id="53" name="Заголовок 52" hidden="1">
            <a:extLst>
              <a:ext uri="{FF2B5EF4-FFF2-40B4-BE49-F238E27FC236}">
                <a16:creationId xmlns:a16="http://schemas.microsoft.com/office/drawing/2014/main" xmlns="" id="{6BCAF586-A14B-4A3B-A249-655ADDBB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8</a:t>
            </a:r>
            <a:r>
              <a:rPr lang="ru-RU" dirty="0"/>
              <a:t> с информацией о кадрах</a:t>
            </a:r>
          </a:p>
        </p:txBody>
      </p:sp>
      <p:sp>
        <p:nvSpPr>
          <p:cNvPr id="8" name="Надпись 66">
            <a:extLst>
              <a:ext uri="{FF2B5EF4-FFF2-40B4-BE49-F238E27FC236}">
                <a16:creationId xmlns:a16="http://schemas.microsoft.com/office/drawing/2014/main" xmlns="" id="{04705ACC-3D0A-26B3-E820-BBC48B58229D}"/>
              </a:ext>
            </a:extLst>
          </p:cNvPr>
          <p:cNvSpPr txBox="1"/>
          <p:nvPr/>
        </p:nvSpPr>
        <p:spPr>
          <a:xfrm>
            <a:off x="338778" y="286027"/>
            <a:ext cx="656805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ru-RU" dirty="0"/>
              <a:t>СОБСТВЕННАЯ ФИЛОСОФИЯ</a:t>
            </a:r>
          </a:p>
        </p:txBody>
      </p:sp>
      <p:sp>
        <p:nvSpPr>
          <p:cNvPr id="9" name="Надпись 66">
            <a:extLst>
              <a:ext uri="{FF2B5EF4-FFF2-40B4-BE49-F238E27FC236}">
                <a16:creationId xmlns:a16="http://schemas.microsoft.com/office/drawing/2014/main" xmlns="" id="{5F904E3A-2C41-EAAE-9048-174B5150F338}"/>
              </a:ext>
            </a:extLst>
          </p:cNvPr>
          <p:cNvSpPr txBox="1"/>
          <p:nvPr/>
        </p:nvSpPr>
        <p:spPr>
          <a:xfrm>
            <a:off x="338079" y="841363"/>
            <a:ext cx="3754527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ru-RU" sz="2800" dirty="0">
                <a:solidFill>
                  <a:srgbClr val="00BC0D"/>
                </a:solidFill>
              </a:rPr>
              <a:t>ЦЕННОСТИ ОТРЯДА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C2C43564-F4D6-3C59-684F-B8D020C4B910}"/>
              </a:ext>
            </a:extLst>
          </p:cNvPr>
          <p:cNvGrpSpPr/>
          <p:nvPr/>
        </p:nvGrpSpPr>
        <p:grpSpPr>
          <a:xfrm>
            <a:off x="822006" y="1893274"/>
            <a:ext cx="6604446" cy="4534559"/>
            <a:chOff x="822006" y="1715718"/>
            <a:chExt cx="6604446" cy="453455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822006" y="1715718"/>
              <a:ext cx="6084822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22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Внутренняя свобода и индивидуальность</a:t>
              </a:r>
            </a:p>
            <a:p>
              <a:pPr algn="r"/>
              <a:r>
                <a:rPr lang="ru-RU" sz="22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Мы принимаем и уважаем </a:t>
              </a:r>
            </a:p>
            <a:p>
              <a:pPr algn="r"/>
              <a:r>
                <a:rPr lang="ru-RU" sz="22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каждого человека, его выбор и принципы, </a:t>
              </a:r>
            </a:p>
            <a:p>
              <a:pPr algn="r"/>
              <a:r>
                <a:rPr lang="ru-RU" sz="22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а также индивидуальные особенности</a:t>
              </a: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892044" y="3429000"/>
              <a:ext cx="6014784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22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Педагогический оптимизм </a:t>
              </a:r>
            </a:p>
            <a:p>
              <a:pPr algn="r"/>
              <a:r>
                <a:rPr lang="ru-RU" sz="22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Мы искренне верим, </a:t>
              </a:r>
            </a:p>
            <a:p>
              <a:pPr algn="r"/>
              <a:r>
                <a:rPr lang="ru-RU" sz="22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что у каждого человека есть талант </a:t>
              </a:r>
            </a:p>
            <a:p>
              <a:pPr algn="r"/>
              <a:r>
                <a:rPr lang="ru-RU" sz="22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и делаем всё, чтобы раскрыть его </a:t>
              </a:r>
            </a:p>
            <a:p>
              <a:pPr algn="r"/>
              <a:r>
                <a:rPr lang="ru-RU" sz="22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у каждой розочки</a:t>
              </a:r>
            </a:p>
          </p:txBody>
        </p:sp>
        <p:sp>
          <p:nvSpPr>
            <p:cNvPr id="6" name="Прямоугольник: Скругленные углы 5">
              <a:extLst>
                <a:ext uri="{FF2B5EF4-FFF2-40B4-BE49-F238E27FC236}">
                  <a16:creationId xmlns:a16="http://schemas.microsoft.com/office/drawing/2014/main" xmlns="" id="{FFC91C2E-516C-08CD-B26C-94B7FF4FD798}"/>
                </a:ext>
              </a:extLst>
            </p:cNvPr>
            <p:cNvSpPr/>
            <p:nvPr/>
          </p:nvSpPr>
          <p:spPr>
            <a:xfrm>
              <a:off x="7046922" y="3609385"/>
              <a:ext cx="379530" cy="232296"/>
            </a:xfrm>
            <a:prstGeom prst="roundRect">
              <a:avLst>
                <a:gd name="adj" fmla="val 50000"/>
              </a:avLst>
            </a:prstGeom>
            <a:solidFill>
              <a:srgbClr val="76D96B"/>
            </a:solidFill>
            <a:ln>
              <a:solidFill>
                <a:srgbClr val="76D9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800" dirty="0"/>
            </a:p>
          </p:txBody>
        </p:sp>
        <p:sp>
          <p:nvSpPr>
            <p:cNvPr id="7" name="Прямоугольник: Скругленные углы 5">
              <a:extLst>
                <a:ext uri="{FF2B5EF4-FFF2-40B4-BE49-F238E27FC236}">
                  <a16:creationId xmlns:a16="http://schemas.microsoft.com/office/drawing/2014/main" xmlns="" id="{BEB33515-B833-E990-090E-B03A5F2174DF}"/>
                </a:ext>
              </a:extLst>
            </p:cNvPr>
            <p:cNvSpPr/>
            <p:nvPr/>
          </p:nvSpPr>
          <p:spPr>
            <a:xfrm>
              <a:off x="7046922" y="1887373"/>
              <a:ext cx="379530" cy="232296"/>
            </a:xfrm>
            <a:prstGeom prst="roundRect">
              <a:avLst>
                <a:gd name="adj" fmla="val 50000"/>
              </a:avLst>
            </a:prstGeom>
            <a:solidFill>
              <a:srgbClr val="76D96B"/>
            </a:solidFill>
            <a:ln>
              <a:solidFill>
                <a:srgbClr val="76D9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8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F389D7C6-35AE-9956-19DD-1CF305FBE77F}"/>
                </a:ext>
              </a:extLst>
            </p:cNvPr>
            <p:cNvSpPr/>
            <p:nvPr/>
          </p:nvSpPr>
          <p:spPr>
            <a:xfrm>
              <a:off x="892044" y="5480836"/>
              <a:ext cx="601478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22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Связь поколений</a:t>
              </a:r>
            </a:p>
            <a:p>
              <a:pPr algn="r"/>
              <a:r>
                <a:rPr lang="ru-RU" sz="22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Сохраняя традиции, рождаются новые</a:t>
              </a:r>
              <a:endParaRPr lang="ru-RU" sz="2200" b="1" dirty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Прямоугольник: Скругленные углы 5">
              <a:extLst>
                <a:ext uri="{FF2B5EF4-FFF2-40B4-BE49-F238E27FC236}">
                  <a16:creationId xmlns:a16="http://schemas.microsoft.com/office/drawing/2014/main" xmlns="" id="{4B3DB2F4-FF5F-6AB7-9F15-23988E72D144}"/>
                </a:ext>
              </a:extLst>
            </p:cNvPr>
            <p:cNvSpPr/>
            <p:nvPr/>
          </p:nvSpPr>
          <p:spPr>
            <a:xfrm>
              <a:off x="7043242" y="5675298"/>
              <a:ext cx="379530" cy="232296"/>
            </a:xfrm>
            <a:prstGeom prst="roundRect">
              <a:avLst>
                <a:gd name="adj" fmla="val 50000"/>
              </a:avLst>
            </a:prstGeom>
            <a:solidFill>
              <a:srgbClr val="76D96B"/>
            </a:solidFill>
            <a:ln>
              <a:solidFill>
                <a:srgbClr val="76D9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015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E5FA533-50E6-B3D6-6AE5-2F4ED9184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05"/>
            <a:ext cx="4578142" cy="6875209"/>
          </a:xfrm>
          <a:prstGeom prst="rect">
            <a:avLst/>
          </a:prstGeom>
        </p:spPr>
      </p:pic>
      <p:sp>
        <p:nvSpPr>
          <p:cNvPr id="53" name="Заголовок 52" hidden="1">
            <a:extLst>
              <a:ext uri="{FF2B5EF4-FFF2-40B4-BE49-F238E27FC236}">
                <a16:creationId xmlns:a16="http://schemas.microsoft.com/office/drawing/2014/main" xmlns="" id="{6BCAF586-A14B-4A3B-A249-655ADDBB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8</a:t>
            </a:r>
            <a:r>
              <a:rPr lang="ru-RU" dirty="0"/>
              <a:t> с информацией о кадрах</a:t>
            </a:r>
          </a:p>
        </p:txBody>
      </p:sp>
      <p:sp>
        <p:nvSpPr>
          <p:cNvPr id="8" name="Надпись 66">
            <a:extLst>
              <a:ext uri="{FF2B5EF4-FFF2-40B4-BE49-F238E27FC236}">
                <a16:creationId xmlns:a16="http://schemas.microsoft.com/office/drawing/2014/main" xmlns="" id="{04705ACC-3D0A-26B3-E820-BBC48B58229D}"/>
              </a:ext>
            </a:extLst>
          </p:cNvPr>
          <p:cNvSpPr txBox="1"/>
          <p:nvPr/>
        </p:nvSpPr>
        <p:spPr>
          <a:xfrm>
            <a:off x="4947760" y="521154"/>
            <a:ext cx="656805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 rtl="0"/>
            <a:r>
              <a:rPr lang="ru-RU" dirty="0"/>
              <a:t>СОБСТВЕННАЯ ФИЛОСОФИЯ</a:t>
            </a:r>
          </a:p>
        </p:txBody>
      </p:sp>
      <p:sp>
        <p:nvSpPr>
          <p:cNvPr id="9" name="Надпись 66">
            <a:extLst>
              <a:ext uri="{FF2B5EF4-FFF2-40B4-BE49-F238E27FC236}">
                <a16:creationId xmlns:a16="http://schemas.microsoft.com/office/drawing/2014/main" xmlns="" id="{5F904E3A-2C41-EAAE-9048-174B5150F338}"/>
              </a:ext>
            </a:extLst>
          </p:cNvPr>
          <p:cNvSpPr txBox="1"/>
          <p:nvPr/>
        </p:nvSpPr>
        <p:spPr>
          <a:xfrm>
            <a:off x="7761283" y="1033447"/>
            <a:ext cx="3754527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 rtl="0"/>
            <a:r>
              <a:rPr lang="ru-RU" sz="2800" dirty="0">
                <a:solidFill>
                  <a:srgbClr val="C00000"/>
                </a:solidFill>
              </a:rPr>
              <a:t>ЦЕННОСТИ ОТРЯДА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23C41D5E-D29A-9E0E-4155-838704ED8129}"/>
              </a:ext>
            </a:extLst>
          </p:cNvPr>
          <p:cNvGrpSpPr/>
          <p:nvPr/>
        </p:nvGrpSpPr>
        <p:grpSpPr>
          <a:xfrm>
            <a:off x="5453249" y="1884525"/>
            <a:ext cx="5801304" cy="4140734"/>
            <a:chOff x="5714506" y="1884525"/>
            <a:chExt cx="5801304" cy="4140734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C2C43564-F4D6-3C59-684F-B8D020C4B910}"/>
                </a:ext>
              </a:extLst>
            </p:cNvPr>
            <p:cNvGrpSpPr/>
            <p:nvPr/>
          </p:nvGrpSpPr>
          <p:grpSpPr>
            <a:xfrm>
              <a:off x="6154740" y="1884525"/>
              <a:ext cx="5361070" cy="4140734"/>
              <a:chOff x="822006" y="1715718"/>
              <a:chExt cx="6084822" cy="4140734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822006" y="1715718"/>
                <a:ext cx="6084822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2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Вдохновляющая и мотивирующая атмосфера</a:t>
                </a:r>
              </a:p>
              <a:p>
                <a:r>
                  <a:rPr lang="ru-RU" sz="22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Мы создаём условия для развития личности и отряда в целом. Фундамент для самореализации идей, планов, осуществления целей</a:t>
                </a:r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xmlns="" id="{F389D7C6-35AE-9956-19DD-1CF305FBE77F}"/>
                  </a:ext>
                </a:extLst>
              </p:cNvPr>
              <p:cNvSpPr/>
              <p:nvPr/>
            </p:nvSpPr>
            <p:spPr>
              <a:xfrm>
                <a:off x="822006" y="4071348"/>
                <a:ext cx="6014784" cy="1785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2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Территория доверия</a:t>
                </a:r>
              </a:p>
              <a:p>
                <a:r>
                  <a:rPr lang="ru-RU" sz="22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Мы стараемся слушать и слышать друг друга, соблюдать личные границы, а также уверены, что тот, кто доверяет, тот получает доверие в ответ</a:t>
                </a:r>
                <a:endParaRPr lang="ru-RU" sz="2200" b="1" dirty="0">
                  <a:solidFill>
                    <a:srgbClr val="002060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Прямоугольник: Скругленные углы 5">
              <a:extLst>
                <a:ext uri="{FF2B5EF4-FFF2-40B4-BE49-F238E27FC236}">
                  <a16:creationId xmlns:a16="http://schemas.microsoft.com/office/drawing/2014/main" xmlns="" id="{7F3DE8C9-FBB3-3027-06A7-A368DA8731F9}"/>
                </a:ext>
              </a:extLst>
            </p:cNvPr>
            <p:cNvSpPr/>
            <p:nvPr/>
          </p:nvSpPr>
          <p:spPr>
            <a:xfrm>
              <a:off x="5714871" y="4457891"/>
              <a:ext cx="379530" cy="232296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/>
              <a:endParaRPr lang="ru-RU" sz="2800" dirty="0"/>
            </a:p>
          </p:txBody>
        </p:sp>
        <p:sp>
          <p:nvSpPr>
            <p:cNvPr id="3" name="Прямоугольник: Скругленные углы 5">
              <a:extLst>
                <a:ext uri="{FF2B5EF4-FFF2-40B4-BE49-F238E27FC236}">
                  <a16:creationId xmlns:a16="http://schemas.microsoft.com/office/drawing/2014/main" xmlns="" id="{E62FAC88-A266-DE67-1C23-936BFB1C9EB9}"/>
                </a:ext>
              </a:extLst>
            </p:cNvPr>
            <p:cNvSpPr/>
            <p:nvPr/>
          </p:nvSpPr>
          <p:spPr>
            <a:xfrm>
              <a:off x="5714506" y="2091053"/>
              <a:ext cx="379530" cy="232296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/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72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араллелограмм 3">
            <a:extLst>
              <a:ext uri="{FF2B5EF4-FFF2-40B4-BE49-F238E27FC236}">
                <a16:creationId xmlns:a16="http://schemas.microsoft.com/office/drawing/2014/main" xmlns="" id="{0673CE77-1414-7B15-F840-F739630E6E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110063" y="2"/>
            <a:ext cx="3961053" cy="6857998"/>
          </a:xfrm>
          <a:prstGeom prst="parallelogram">
            <a:avLst>
              <a:gd name="adj" fmla="val 0"/>
            </a:avLst>
          </a:prstGeom>
          <a:solidFill>
            <a:srgbClr val="FFF8A0">
              <a:alpha val="10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B3EA3328-19C8-037C-170D-A01DF7FF8C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1" r="21055"/>
          <a:stretch/>
        </p:blipFill>
        <p:spPr>
          <a:xfrm>
            <a:off x="-1740" y="-27281"/>
            <a:ext cx="6667088" cy="7017575"/>
          </a:xfrm>
          <a:prstGeom prst="rect">
            <a:avLst/>
          </a:prstGeom>
        </p:spPr>
      </p:pic>
      <p:sp>
        <p:nvSpPr>
          <p:cNvPr id="107" name="Надпись 106">
            <a:extLst>
              <a:ext uri="{FF2B5EF4-FFF2-40B4-BE49-F238E27FC236}">
                <a16:creationId xmlns:a16="http://schemas.microsoft.com/office/drawing/2014/main" xmlns="" id="{54EA7ED5-6E34-4D47-91B6-F78F5F8B4C6E}"/>
              </a:ext>
            </a:extLst>
          </p:cNvPr>
          <p:cNvSpPr txBox="1"/>
          <p:nvPr/>
        </p:nvSpPr>
        <p:spPr>
          <a:xfrm>
            <a:off x="7313768" y="363650"/>
            <a:ext cx="3841912" cy="1503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>
              <a:lnSpc>
                <a:spcPts val="4000"/>
              </a:lnSpc>
            </a:pPr>
            <a:r>
              <a:rPr lang="ru-RU" sz="3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ПРОЕКТОВ, РЕАЛИЗОВАННЫХ ОТРЯДОМ </a:t>
            </a:r>
          </a:p>
        </p:txBody>
      </p: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xmlns="" id="{6D08E99A-0644-4757-9F3A-BBA1A4F390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6751014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Прямоугольник: Скругленные углы 117">
            <a:extLst>
              <a:ext uri="{FF2B5EF4-FFF2-40B4-BE49-F238E27FC236}">
                <a16:creationId xmlns:a16="http://schemas.microsoft.com/office/drawing/2014/main" xmlns="" id="{A21B85DB-181D-46E7-A9DF-F92B1DF032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529218" y="2798158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4" name="Овал 123">
            <a:extLst>
              <a:ext uri="{FF2B5EF4-FFF2-40B4-BE49-F238E27FC236}">
                <a16:creationId xmlns:a16="http://schemas.microsoft.com/office/drawing/2014/main" xmlns="" id="{0B8C9A86-3574-4A2E-BC62-481A2BE7FB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724637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4" name="Заголовок 3" hidden="1">
            <a:extLst>
              <a:ext uri="{FF2B5EF4-FFF2-40B4-BE49-F238E27FC236}">
                <a16:creationId xmlns:a16="http://schemas.microsoft.com/office/drawing/2014/main" xmlns="" id="{2784E464-B64A-4614-9350-2C88DBD46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5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993" y="1968895"/>
            <a:ext cx="2204895" cy="1835152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C20322DC-5990-57D1-ACD2-15201F53DC90}"/>
              </a:ext>
            </a:extLst>
          </p:cNvPr>
          <p:cNvSpPr/>
          <p:nvPr/>
        </p:nvSpPr>
        <p:spPr>
          <a:xfrm>
            <a:off x="7278256" y="1935332"/>
            <a:ext cx="3623521" cy="45719"/>
          </a:xfrm>
          <a:prstGeom prst="rect">
            <a:avLst/>
          </a:prstGeom>
          <a:solidFill>
            <a:srgbClr val="FFF8A0"/>
          </a:solidFill>
          <a:ln>
            <a:solidFill>
              <a:srgbClr val="FFF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xmlns="" id="{80F4EEC6-F407-4E25-BBB6-C506B28F5A4C}"/>
              </a:ext>
            </a:extLst>
          </p:cNvPr>
          <p:cNvSpPr/>
          <p:nvPr/>
        </p:nvSpPr>
        <p:spPr>
          <a:xfrm>
            <a:off x="7702998" y="3474487"/>
            <a:ext cx="2775184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b="1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«МАСТЕРСКАЯ ДЕДА МОРОЗА»</a:t>
            </a:r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xmlns="" id="{80F4EEC6-F407-4E25-BBB6-C506B28F5A4C}"/>
              </a:ext>
            </a:extLst>
          </p:cNvPr>
          <p:cNvSpPr/>
          <p:nvPr/>
        </p:nvSpPr>
        <p:spPr>
          <a:xfrm>
            <a:off x="7699537" y="5120681"/>
            <a:ext cx="2488295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b="1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«ИМИ ГОРДИТСЯ ДОНБАСС»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99D312DF-DDC9-CAC9-9A87-1870938135E3}"/>
              </a:ext>
            </a:extLst>
          </p:cNvPr>
          <p:cNvGrpSpPr/>
          <p:nvPr/>
        </p:nvGrpSpPr>
        <p:grpSpPr>
          <a:xfrm>
            <a:off x="7313769" y="2134400"/>
            <a:ext cx="2560312" cy="280795"/>
            <a:chOff x="7313769" y="2232054"/>
            <a:chExt cx="2560312" cy="280795"/>
          </a:xfrm>
        </p:grpSpPr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xmlns="" id="{80F4EEC6-F407-4E25-BBB6-C506B28F5A4C}"/>
                </a:ext>
              </a:extLst>
            </p:cNvPr>
            <p:cNvSpPr/>
            <p:nvPr/>
          </p:nvSpPr>
          <p:spPr>
            <a:xfrm>
              <a:off x="7699537" y="2243258"/>
              <a:ext cx="2174544" cy="24622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rtl="0"/>
              <a:r>
                <a:rPr lang="ru-RU" sz="1600" b="1" i="1" dirty="0">
                  <a:solidFill>
                    <a:srgbClr val="002060"/>
                  </a:solidFill>
                  <a:latin typeface="+mj-lt"/>
                  <a:cs typeface="Segoe UI" panose="020B0502040204020203" pitchFamily="34" charset="0"/>
                </a:rPr>
                <a:t>«ТЕРРИТОРИЯ ДЕТСТВА»</a:t>
              </a:r>
            </a:p>
          </p:txBody>
        </p:sp>
        <p:sp>
          <p:nvSpPr>
            <p:cNvPr id="117" name="Овал 26" descr="Это изображение содержит значок с одним человеком, который взаимодействует с тремя людьми.">
              <a:extLst>
                <a:ext uri="{FF2B5EF4-FFF2-40B4-BE49-F238E27FC236}">
                  <a16:creationId xmlns:a16="http://schemas.microsoft.com/office/drawing/2014/main" xmlns="" id="{FBD1C069-BF74-4E4D-8790-D34807934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3769" y="2232054"/>
              <a:ext cx="313027" cy="280795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15" name="Овал 26" descr="Это изображение содержит значок с одним человеком, который взаимодействует с тремя людьми.">
            <a:extLst>
              <a:ext uri="{FF2B5EF4-FFF2-40B4-BE49-F238E27FC236}">
                <a16:creationId xmlns:a16="http://schemas.microsoft.com/office/drawing/2014/main" xmlns="" id="{F77D80FD-4050-3A6B-6065-1CF5F209E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3768" y="3461162"/>
            <a:ext cx="313027" cy="280795"/>
          </a:xfrm>
          <a:prstGeom prst="ellipse">
            <a:avLst/>
          </a:prstGeom>
          <a:solidFill>
            <a:srgbClr val="FFF8A0"/>
          </a:solidFill>
          <a:ln w="12700" cap="flat">
            <a:solidFill>
              <a:srgbClr val="FFF8A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CA5D60F7-393D-416A-B7BA-877262015D72}"/>
              </a:ext>
            </a:extLst>
          </p:cNvPr>
          <p:cNvSpPr/>
          <p:nvPr/>
        </p:nvSpPr>
        <p:spPr>
          <a:xfrm>
            <a:off x="8337720" y="3744677"/>
            <a:ext cx="948349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2018-2019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0BBEBBE-51B9-CDE4-2B71-379D7035B6EB}"/>
              </a:ext>
            </a:extLst>
          </p:cNvPr>
          <p:cNvSpPr/>
          <p:nvPr/>
        </p:nvSpPr>
        <p:spPr>
          <a:xfrm>
            <a:off x="8582691" y="4028950"/>
            <a:ext cx="948349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2019-2020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89C8530B-9EEE-489B-9D11-C931AC35574A}"/>
              </a:ext>
            </a:extLst>
          </p:cNvPr>
          <p:cNvSpPr/>
          <p:nvPr/>
        </p:nvSpPr>
        <p:spPr>
          <a:xfrm>
            <a:off x="8861602" y="4309561"/>
            <a:ext cx="948349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2021-2022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DF7C9806-3090-A914-14E1-3E8EDBC2E4C6}"/>
              </a:ext>
            </a:extLst>
          </p:cNvPr>
          <p:cNvSpPr/>
          <p:nvPr/>
        </p:nvSpPr>
        <p:spPr>
          <a:xfrm>
            <a:off x="8337720" y="2406114"/>
            <a:ext cx="948349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2018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C6C10DA-C2BE-0EA0-4E32-65A9EB4DD1FA}"/>
              </a:ext>
            </a:extLst>
          </p:cNvPr>
          <p:cNvSpPr/>
          <p:nvPr/>
        </p:nvSpPr>
        <p:spPr>
          <a:xfrm>
            <a:off x="8582691" y="2690387"/>
            <a:ext cx="948349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2019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3E65C4AB-1834-E0BB-1574-2491CC45113B}"/>
              </a:ext>
            </a:extLst>
          </p:cNvPr>
          <p:cNvSpPr/>
          <p:nvPr/>
        </p:nvSpPr>
        <p:spPr>
          <a:xfrm>
            <a:off x="8861602" y="2970998"/>
            <a:ext cx="948349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2020-2021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269B868-CA23-303F-BC5F-F2E783143A1F}"/>
              </a:ext>
            </a:extLst>
          </p:cNvPr>
          <p:cNvSpPr/>
          <p:nvPr/>
        </p:nvSpPr>
        <p:spPr>
          <a:xfrm>
            <a:off x="8312634" y="5382442"/>
            <a:ext cx="948349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2020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6733C3F-B665-4DC1-009E-36B128F13453}"/>
              </a:ext>
            </a:extLst>
          </p:cNvPr>
          <p:cNvSpPr/>
          <p:nvPr/>
        </p:nvSpPr>
        <p:spPr>
          <a:xfrm>
            <a:off x="9017777" y="4592490"/>
            <a:ext cx="948349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2022-2023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A2F383E-36BC-83F5-F5B7-E546F426268D}"/>
              </a:ext>
            </a:extLst>
          </p:cNvPr>
          <p:cNvSpPr/>
          <p:nvPr/>
        </p:nvSpPr>
        <p:spPr>
          <a:xfrm>
            <a:off x="7699537" y="5826862"/>
            <a:ext cx="3047395" cy="49244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b="1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«НОВОГОДНИЧЕ ЧУДЕСА </a:t>
            </a:r>
          </a:p>
          <a:p>
            <a:pPr rtl="0"/>
            <a:r>
              <a:rPr lang="ru-RU" sz="1600" b="1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ДЕДА МОРОЗА И ЕГО ДРУЗЕЙ»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5452BA8D-8CAB-5D18-06A3-1A1F88C3E09C}"/>
              </a:ext>
            </a:extLst>
          </p:cNvPr>
          <p:cNvSpPr/>
          <p:nvPr/>
        </p:nvSpPr>
        <p:spPr>
          <a:xfrm>
            <a:off x="8312634" y="6349242"/>
            <a:ext cx="948349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2020-2021</a:t>
            </a:r>
          </a:p>
        </p:txBody>
      </p:sp>
      <p:sp>
        <p:nvSpPr>
          <p:cNvPr id="125" name="Овал 26" descr="Это изображение содержит значок с одним человеком, который взаимодействует с тремя людьми.">
            <a:extLst>
              <a:ext uri="{FF2B5EF4-FFF2-40B4-BE49-F238E27FC236}">
                <a16:creationId xmlns:a16="http://schemas.microsoft.com/office/drawing/2014/main" xmlns="" id="{BEB70E4A-9BB4-D6A1-5177-325A417BC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3768" y="5792288"/>
            <a:ext cx="313027" cy="280795"/>
          </a:xfrm>
          <a:prstGeom prst="ellipse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cxnSp>
        <p:nvCxnSpPr>
          <p:cNvPr id="130" name="Прямая соединительная линия 129">
            <a:extLst>
              <a:ext uri="{FF2B5EF4-FFF2-40B4-BE49-F238E27FC236}">
                <a16:creationId xmlns:a16="http://schemas.microsoft.com/office/drawing/2014/main" xmlns="" id="{CA2B1670-DCB8-1FE3-77FC-015ADDCE3668}"/>
              </a:ext>
            </a:extLst>
          </p:cNvPr>
          <p:cNvCxnSpPr/>
          <p:nvPr/>
        </p:nvCxnSpPr>
        <p:spPr>
          <a:xfrm>
            <a:off x="7700718" y="3309938"/>
            <a:ext cx="2566987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xmlns="" id="{2F464737-83C7-8E59-8A0A-A99E99F1B2AE}"/>
              </a:ext>
            </a:extLst>
          </p:cNvPr>
          <p:cNvCxnSpPr/>
          <p:nvPr/>
        </p:nvCxnSpPr>
        <p:spPr>
          <a:xfrm>
            <a:off x="7700718" y="4995881"/>
            <a:ext cx="2566987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xmlns="" id="{2CAA771F-790F-3E3A-DA4F-E98FEFADA3A8}"/>
              </a:ext>
            </a:extLst>
          </p:cNvPr>
          <p:cNvCxnSpPr/>
          <p:nvPr/>
        </p:nvCxnSpPr>
        <p:spPr>
          <a:xfrm>
            <a:off x="7700718" y="5744708"/>
            <a:ext cx="2566987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Овал 26" descr="Это изображение содержит значок с одним человеком, который взаимодействует с тремя людьми.">
            <a:extLst>
              <a:ext uri="{FF2B5EF4-FFF2-40B4-BE49-F238E27FC236}">
                <a16:creationId xmlns:a16="http://schemas.microsoft.com/office/drawing/2014/main" xmlns="" id="{EDFE61D5-8947-2B02-8E70-8422439D3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6365" y="5102587"/>
            <a:ext cx="313027" cy="280795"/>
          </a:xfrm>
          <a:prstGeom prst="ellipse">
            <a:avLst/>
          </a:prstGeom>
          <a:solidFill>
            <a:srgbClr val="76D96B"/>
          </a:solidFill>
          <a:ln w="12700" cap="flat">
            <a:solidFill>
              <a:srgbClr val="C2ECA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EEFE8A94-EDD3-0B83-47FF-094BB9ACD692}"/>
              </a:ext>
            </a:extLst>
          </p:cNvPr>
          <p:cNvSpPr/>
          <p:nvPr/>
        </p:nvSpPr>
        <p:spPr>
          <a:xfrm>
            <a:off x="9570271" y="4799143"/>
            <a:ext cx="948349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2023-2024</a:t>
            </a:r>
          </a:p>
        </p:txBody>
      </p:sp>
    </p:spTree>
    <p:extLst>
      <p:ext uri="{BB962C8B-B14F-4D97-AF65-F5344CB8AC3E}">
        <p14:creationId xmlns:p14="http://schemas.microsoft.com/office/powerpoint/2010/main" val="374002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FB9B8DC-420D-C960-AF88-D859597FB6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8" r="5997"/>
          <a:stretch/>
        </p:blipFill>
        <p:spPr>
          <a:xfrm>
            <a:off x="8607851" y="4125101"/>
            <a:ext cx="2444848" cy="2466734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B38D4B56-7D6C-4345-912F-B3BA9A014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: Скругленные углы 5">
            <a:extLst>
              <a:ext uri="{FF2B5EF4-FFF2-40B4-BE49-F238E27FC236}">
                <a16:creationId xmlns:a16="http://schemas.microsoft.com/office/drawing/2014/main" xmlns="" id="{6BFCD1AA-E1CA-41D6-8605-56AFEBE4EEE3}"/>
              </a:ext>
            </a:extLst>
          </p:cNvPr>
          <p:cNvSpPr/>
          <p:nvPr/>
        </p:nvSpPr>
        <p:spPr>
          <a:xfrm>
            <a:off x="655260" y="3061639"/>
            <a:ext cx="379530" cy="232296"/>
          </a:xfrm>
          <a:prstGeom prst="roundRect">
            <a:avLst>
              <a:gd name="adj" fmla="val 50000"/>
            </a:avLst>
          </a:prstGeom>
          <a:solidFill>
            <a:srgbClr val="76D96B"/>
          </a:solidFill>
          <a:ln>
            <a:solidFill>
              <a:srgbClr val="76D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280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E7D1D117-BC5C-430A-9FEB-B231E69151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2577E8EA-5E95-41C5-8BE8-EE647DE261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5" name="Заголовок 14" hidden="1">
            <a:extLst>
              <a:ext uri="{FF2B5EF4-FFF2-40B4-BE49-F238E27FC236}">
                <a16:creationId xmlns:a16="http://schemas.microsoft.com/office/drawing/2014/main" xmlns="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2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sp>
        <p:nvSpPr>
          <p:cNvPr id="37" name="TextBox 36"/>
          <p:cNvSpPr txBox="1"/>
          <p:nvPr/>
        </p:nvSpPr>
        <p:spPr>
          <a:xfrm>
            <a:off x="1199116" y="1379372"/>
            <a:ext cx="5806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9A0000"/>
                </a:solidFill>
                <a:latin typeface="Franklin Gothic Demi" panose="020B0703020102020204" pitchFamily="34" charset="0"/>
              </a:rPr>
              <a:t>«ТЕРРИТОРИЯ ДЕТСТВА» (2020-2021)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C77E89D-78B2-2AE9-34B0-06753DBDD7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r="7859"/>
          <a:stretch/>
        </p:blipFill>
        <p:spPr>
          <a:xfrm>
            <a:off x="8001196" y="892772"/>
            <a:ext cx="3535544" cy="336746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7" y="173024"/>
            <a:ext cx="1050130" cy="874032"/>
          </a:xfrm>
          <a:prstGeom prst="rect">
            <a:avLst/>
          </a:prstGeom>
        </p:spPr>
      </p:pic>
      <p:sp>
        <p:nvSpPr>
          <p:cNvPr id="2" name="Надпись 1">
            <a:extLst>
              <a:ext uri="{FF2B5EF4-FFF2-40B4-BE49-F238E27FC236}">
                <a16:creationId xmlns:a16="http://schemas.microsoft.com/office/drawing/2014/main" xmlns="" id="{D815E537-4AB4-4445-A3AC-40D738EDF3DC}"/>
              </a:ext>
            </a:extLst>
          </p:cNvPr>
          <p:cNvSpPr txBox="1"/>
          <p:nvPr/>
        </p:nvSpPr>
        <p:spPr>
          <a:xfrm>
            <a:off x="1199116" y="948817"/>
            <a:ext cx="624036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СОЦИАЛЬНО-ЗНАЧИМЫЙ ПРОЕКТ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00C2221-E8A7-47E0-B2B2-5A6A32F96791}"/>
              </a:ext>
            </a:extLst>
          </p:cNvPr>
          <p:cNvSpPr/>
          <p:nvPr/>
        </p:nvSpPr>
        <p:spPr>
          <a:xfrm>
            <a:off x="1199693" y="2923681"/>
            <a:ext cx="6239789" cy="221599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2400" i="1" dirty="0">
                <a:solidFill>
                  <a:srgbClr val="002060"/>
                </a:solidFill>
                <a:cs typeface="Times New Roman" panose="02020603050405020304" pitchFamily="18" charset="0"/>
              </a:rPr>
              <a:t>В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2020 году </a:t>
            </a:r>
            <a:r>
              <a:rPr lang="ru-RU" sz="2400" i="1" dirty="0">
                <a:solidFill>
                  <a:srgbClr val="002060"/>
                </a:solidFill>
                <a:cs typeface="Times New Roman" panose="02020603050405020304" pitchFamily="18" charset="0"/>
              </a:rPr>
              <a:t>СПО «Розы Донбасса» </a:t>
            </a:r>
          </a:p>
          <a:p>
            <a:pPr rtl="0"/>
            <a:r>
              <a:rPr lang="ru-RU" sz="2400" i="1" dirty="0">
                <a:solidFill>
                  <a:srgbClr val="002060"/>
                </a:solidFill>
                <a:cs typeface="Times New Roman" panose="02020603050405020304" pitchFamily="18" charset="0"/>
              </a:rPr>
              <a:t>принял участие во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Всероссийском конкурсе молодежных проектов среди физических лиц </a:t>
            </a:r>
            <a:r>
              <a:rPr lang="ru-RU" sz="2400" i="1" dirty="0">
                <a:solidFill>
                  <a:srgbClr val="002060"/>
                </a:solidFill>
                <a:cs typeface="Times New Roman" panose="02020603050405020304" pitchFamily="18" charset="0"/>
              </a:rPr>
              <a:t>с проектом «Территория детства» </a:t>
            </a:r>
          </a:p>
          <a:p>
            <a:pPr rtl="0"/>
            <a:r>
              <a:rPr lang="ru-RU" sz="2400" i="1" dirty="0">
                <a:solidFill>
                  <a:srgbClr val="002060"/>
                </a:solidFill>
                <a:cs typeface="Times New Roman" panose="02020603050405020304" pitchFamily="18" charset="0"/>
              </a:rPr>
              <a:t>и одержал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грантовую</a:t>
            </a:r>
            <a:r>
              <a:rPr lang="ru-RU" sz="2400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поддержку</a:t>
            </a:r>
            <a:r>
              <a:rPr lang="ru-RU" sz="2400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rtl="0"/>
            <a:r>
              <a:rPr lang="ru-RU" sz="2400" i="1" dirty="0">
                <a:solidFill>
                  <a:srgbClr val="002060"/>
                </a:solidFill>
                <a:cs typeface="Times New Roman" panose="02020603050405020304" pitchFamily="18" charset="0"/>
              </a:rPr>
              <a:t>от Росмолодежь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C3FCA36F-DDB0-5787-2DED-75C03ACE0FEB}"/>
              </a:ext>
            </a:extLst>
          </p:cNvPr>
          <p:cNvCxnSpPr/>
          <p:nvPr/>
        </p:nvCxnSpPr>
        <p:spPr>
          <a:xfrm>
            <a:off x="8264434" y="809897"/>
            <a:ext cx="305670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F1AB174B-5D4E-90F8-2A00-9F28CA4D3376}"/>
              </a:ext>
            </a:extLst>
          </p:cNvPr>
          <p:cNvCxnSpPr/>
          <p:nvPr/>
        </p:nvCxnSpPr>
        <p:spPr>
          <a:xfrm>
            <a:off x="8264434" y="5973686"/>
            <a:ext cx="305670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08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>
            <a:extLst>
              <a:ext uri="{FF2B5EF4-FFF2-40B4-BE49-F238E27FC236}">
                <a16:creationId xmlns:a16="http://schemas.microsoft.com/office/drawing/2014/main" xmlns="" id="{3BFEB6B7-682E-354E-F42B-90BBED63F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364" y="1773535"/>
            <a:ext cx="1667779" cy="24406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xmlns="" id="{1CB5CD47-01EA-4DAD-CAF3-37BF55C19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862" y="3872432"/>
            <a:ext cx="2034797" cy="20462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B38D4B56-7D6C-4345-912F-B3BA9A014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: Скругленные углы 5">
            <a:extLst>
              <a:ext uri="{FF2B5EF4-FFF2-40B4-BE49-F238E27FC236}">
                <a16:creationId xmlns:a16="http://schemas.microsoft.com/office/drawing/2014/main" xmlns="" id="{6BFCD1AA-E1CA-41D6-8605-56AFEBE4EEE3}"/>
              </a:ext>
            </a:extLst>
          </p:cNvPr>
          <p:cNvSpPr/>
          <p:nvPr/>
        </p:nvSpPr>
        <p:spPr>
          <a:xfrm>
            <a:off x="655260" y="3061639"/>
            <a:ext cx="379530" cy="232296"/>
          </a:xfrm>
          <a:prstGeom prst="roundRect">
            <a:avLst>
              <a:gd name="adj" fmla="val 50000"/>
            </a:avLst>
          </a:prstGeom>
          <a:solidFill>
            <a:srgbClr val="76D96B"/>
          </a:solidFill>
          <a:ln>
            <a:solidFill>
              <a:srgbClr val="76D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280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E7D1D117-BC5C-430A-9FEB-B231E69151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2577E8EA-5E95-41C5-8BE8-EE647DE261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5" name="Заголовок 14" hidden="1">
            <a:extLst>
              <a:ext uri="{FF2B5EF4-FFF2-40B4-BE49-F238E27FC236}">
                <a16:creationId xmlns:a16="http://schemas.microsoft.com/office/drawing/2014/main" xmlns="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/>
              <a:t>2</a:t>
            </a:r>
            <a:r>
              <a:rPr lang="ru-RU" dirty="0"/>
              <a:t> с информацией о кадрах</a:t>
            </a:r>
            <a:endParaRPr lang="ru" dirty="0"/>
          </a:p>
        </p:txBody>
      </p:sp>
      <p:sp>
        <p:nvSpPr>
          <p:cNvPr id="37" name="TextBox 36"/>
          <p:cNvSpPr txBox="1"/>
          <p:nvPr/>
        </p:nvSpPr>
        <p:spPr>
          <a:xfrm>
            <a:off x="1092581" y="841979"/>
            <a:ext cx="6275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9A0000"/>
                </a:solidFill>
                <a:latin typeface="Franklin Gothic Demi" panose="020B0703020102020204" pitchFamily="34" charset="0"/>
              </a:rPr>
              <a:t>«МАСТЕРСКАЯ ДЕДА МОРОЗА» (2022-2023)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7" y="173024"/>
            <a:ext cx="1050130" cy="874032"/>
          </a:xfrm>
          <a:prstGeom prst="rect">
            <a:avLst/>
          </a:prstGeom>
        </p:spPr>
      </p:pic>
      <p:sp>
        <p:nvSpPr>
          <p:cNvPr id="2" name="Надпись 1">
            <a:extLst>
              <a:ext uri="{FF2B5EF4-FFF2-40B4-BE49-F238E27FC236}">
                <a16:creationId xmlns:a16="http://schemas.microsoft.com/office/drawing/2014/main" xmlns="" id="{D815E537-4AB4-4445-A3AC-40D738EDF3DC}"/>
              </a:ext>
            </a:extLst>
          </p:cNvPr>
          <p:cNvSpPr txBox="1"/>
          <p:nvPr/>
        </p:nvSpPr>
        <p:spPr>
          <a:xfrm>
            <a:off x="1199116" y="416158"/>
            <a:ext cx="624036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СОЦИАЛЬНО-ЗНАЧИМЫЙ ПРОЕКТ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00C2221-E8A7-47E0-B2B2-5A6A32F96791}"/>
              </a:ext>
            </a:extLst>
          </p:cNvPr>
          <p:cNvSpPr/>
          <p:nvPr/>
        </p:nvSpPr>
        <p:spPr>
          <a:xfrm>
            <a:off x="1199115" y="1655946"/>
            <a:ext cx="5938529" cy="61555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</a:rPr>
              <a:t>В таком формате проект охватил более </a:t>
            </a:r>
            <a:r>
              <a:rPr lang="ru-RU" sz="2000" b="1" i="1" dirty="0">
                <a:solidFill>
                  <a:srgbClr val="002060"/>
                </a:solidFill>
              </a:rPr>
              <a:t>200 детей </a:t>
            </a:r>
            <a:r>
              <a:rPr lang="ru-RU" sz="2000" i="1" dirty="0">
                <a:solidFill>
                  <a:srgbClr val="002060"/>
                </a:solidFill>
              </a:rPr>
              <a:t>Донецкой Народной Республики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C3FCA36F-DDB0-5787-2DED-75C03ACE0FEB}"/>
              </a:ext>
            </a:extLst>
          </p:cNvPr>
          <p:cNvCxnSpPr/>
          <p:nvPr/>
        </p:nvCxnSpPr>
        <p:spPr>
          <a:xfrm>
            <a:off x="8264434" y="809897"/>
            <a:ext cx="305670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F1AB174B-5D4E-90F8-2A00-9F28CA4D3376}"/>
              </a:ext>
            </a:extLst>
          </p:cNvPr>
          <p:cNvCxnSpPr/>
          <p:nvPr/>
        </p:nvCxnSpPr>
        <p:spPr>
          <a:xfrm>
            <a:off x="8264434" y="5973686"/>
            <a:ext cx="305670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ED579B-7931-0B52-D55F-B07BF478AFC7}"/>
              </a:ext>
            </a:extLst>
          </p:cNvPr>
          <p:cNvSpPr txBox="1"/>
          <p:nvPr/>
        </p:nvSpPr>
        <p:spPr>
          <a:xfrm>
            <a:off x="1127515" y="1280372"/>
            <a:ext cx="6240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00BC0D"/>
                </a:solidFill>
                <a:latin typeface="Franklin Gothic Demi" panose="020B0703020102020204" pitchFamily="34" charset="0"/>
              </a:rPr>
              <a:t>ОНЛАЙН ФОРМАТ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59E3A4E-34AB-F191-44B9-43E9766E8419}"/>
              </a:ext>
            </a:extLst>
          </p:cNvPr>
          <p:cNvSpPr/>
          <p:nvPr/>
        </p:nvSpPr>
        <p:spPr>
          <a:xfrm>
            <a:off x="1172481" y="2520988"/>
            <a:ext cx="6275165" cy="369331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Clr>
                <a:srgbClr val="00BC0D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</a:rPr>
              <a:t>Сказки на ночь;</a:t>
            </a:r>
          </a:p>
          <a:p>
            <a:pPr marL="342900" indent="-342900">
              <a:buClr>
                <a:srgbClr val="00BC0D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</a:rPr>
              <a:t>Просмотр новогодних мультфильмов и фильмов;</a:t>
            </a:r>
          </a:p>
          <a:p>
            <a:pPr marL="342900" indent="-342900">
              <a:buClr>
                <a:srgbClr val="00BC0D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</a:rPr>
              <a:t>Проведение тематических викторин: «День Святого Николая», «Мультфильмы»;</a:t>
            </a:r>
          </a:p>
          <a:p>
            <a:pPr marL="342900" indent="-342900">
              <a:buClr>
                <a:srgbClr val="00BC0D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</a:rPr>
              <a:t>Фото-эстафеты;</a:t>
            </a:r>
          </a:p>
          <a:p>
            <a:pPr marL="342900" indent="-342900">
              <a:buClr>
                <a:srgbClr val="00BC0D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</a:rPr>
              <a:t>Мастер-классы по изготовлению новогодних игрушек;</a:t>
            </a:r>
          </a:p>
          <a:p>
            <a:pPr marL="342900" indent="-342900">
              <a:buClr>
                <a:srgbClr val="00BC0D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</a:rPr>
              <a:t>Игра «Новогодний крокодил»;</a:t>
            </a:r>
          </a:p>
          <a:p>
            <a:pPr marL="342900" indent="-342900">
              <a:buClr>
                <a:srgbClr val="00BC0D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</a:rPr>
              <a:t>Конкурс «Сохрани ёлочку»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3AD4E370-9071-342F-65B2-5FED3A12BB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164" y="81119"/>
            <a:ext cx="1521719" cy="1521719"/>
          </a:xfrm>
          <a:prstGeom prst="rect">
            <a:avLst/>
          </a:prstGeom>
          <a:effectLst/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DFF59D87-63AE-5584-5AF3-5766E41FA856}"/>
              </a:ext>
            </a:extLst>
          </p:cNvPr>
          <p:cNvSpPr/>
          <p:nvPr/>
        </p:nvSpPr>
        <p:spPr>
          <a:xfrm>
            <a:off x="5463858" y="6083608"/>
            <a:ext cx="6370977" cy="61555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2000" i="1" dirty="0">
                <a:solidFill>
                  <a:srgbClr val="002060"/>
                </a:solidFill>
              </a:rPr>
              <a:t>Самое яркое и необычное – поздравление по телефону от </a:t>
            </a:r>
            <a:r>
              <a:rPr lang="ru-RU" sz="2000" b="1" i="1" dirty="0">
                <a:solidFill>
                  <a:srgbClr val="002060"/>
                </a:solidFill>
              </a:rPr>
              <a:t>Дедушки Мороза </a:t>
            </a:r>
            <a:r>
              <a:rPr lang="ru-RU" sz="2000" i="1" dirty="0">
                <a:solidFill>
                  <a:srgbClr val="002060"/>
                </a:solidFill>
              </a:rPr>
              <a:t>и </a:t>
            </a:r>
            <a:r>
              <a:rPr lang="ru-RU" sz="2000" b="1" i="1" dirty="0">
                <a:solidFill>
                  <a:srgbClr val="002060"/>
                </a:solidFill>
              </a:rPr>
              <a:t>Снегурочки</a:t>
            </a:r>
            <a:r>
              <a:rPr lang="ru-RU" sz="2000" i="1" dirty="0">
                <a:solidFill>
                  <a:srgbClr val="002060"/>
                </a:solidFill>
              </a:rPr>
              <a:t>! </a:t>
            </a: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xmlns="" id="{54194C6B-42A2-634D-2F63-6C566A4C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97" y="3710341"/>
            <a:ext cx="2405087" cy="18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1B62F63B-69E9-1488-7B55-4C3D5689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383" y="425371"/>
            <a:ext cx="1563456" cy="289061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5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0740524_TF33668227.potx" id="{B65CD55F-C674-4D94-A054-112C1C8B0BA1}" vid="{823553B5-3B0A-463E-A0F4-6ACAF817F3B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Управление персоналом, от 24Slides</Template>
  <TotalTime>0</TotalTime>
  <Words>894</Words>
  <Application>Microsoft Office PowerPoint</Application>
  <PresentationFormat>Произвольный</PresentationFormat>
  <Paragraphs>189</Paragraphs>
  <Slides>17</Slides>
  <Notes>17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 с информацией о кадрах</vt:lpstr>
      <vt:lpstr>Слайд 2 с информацией о кадрах</vt:lpstr>
      <vt:lpstr>Слайд 3 с информацией о кадрах</vt:lpstr>
      <vt:lpstr>Слайд 9 с информацией о кадрах</vt:lpstr>
      <vt:lpstr>Слайд 8 с информацией о кадрах</vt:lpstr>
      <vt:lpstr>Слайд 8 с информацией о кадрах</vt:lpstr>
      <vt:lpstr>Слайд 5 с информацией о кадрах</vt:lpstr>
      <vt:lpstr>Слайд 2 с информацией о кадрах</vt:lpstr>
      <vt:lpstr>Слайд 2 с информацией о кадрах</vt:lpstr>
      <vt:lpstr>Слайд 3 с информацией о кадрах</vt:lpstr>
      <vt:lpstr>Слайд 4 с информацией о кадрах</vt:lpstr>
      <vt:lpstr>Слайд 3 с информацией о кадрах</vt:lpstr>
      <vt:lpstr>Слайд 4 с информацией о кадрах</vt:lpstr>
      <vt:lpstr>Слайд 4 с информацией о кадрах</vt:lpstr>
      <vt:lpstr>Слайд 9 с информацией о кадрах</vt:lpstr>
      <vt:lpstr>Слайд 8 с информацией о кадрах</vt:lpstr>
      <vt:lpstr>Слайд 1 с информацией о кадрах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2022-02-01T17:07:18Z</dcterms:created>
  <dcterms:modified xsi:type="dcterms:W3CDTF">2024-10-26T09:09:56Z</dcterms:modified>
</cp:coreProperties>
</file>