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6"/>
  </p:notesMasterIdLst>
  <p:sldIdLst>
    <p:sldId id="256" r:id="rId2"/>
    <p:sldId id="283" r:id="rId3"/>
    <p:sldId id="257" r:id="rId4"/>
    <p:sldId id="258" r:id="rId5"/>
    <p:sldId id="259" r:id="rId6"/>
    <p:sldId id="267" r:id="rId7"/>
    <p:sldId id="268" r:id="rId8"/>
    <p:sldId id="277" r:id="rId9"/>
    <p:sldId id="279" r:id="rId10"/>
    <p:sldId id="280" r:id="rId11"/>
    <p:sldId id="285" r:id="rId12"/>
    <p:sldId id="275" r:id="rId13"/>
    <p:sldId id="278" r:id="rId14"/>
    <p:sldId id="265" r:id="rId15"/>
  </p:sldIdLst>
  <p:sldSz cx="9144000" cy="5143500" type="screen16x9"/>
  <p:notesSz cx="6858000" cy="9144000"/>
  <p:embeddedFontLst>
    <p:embeddedFont>
      <p:font typeface="Segoe UI Semilight" panose="020B0402040204020203" pitchFamily="34" charset="0"/>
      <p:regular r:id="rId17"/>
      <p:italic r:id="rId18"/>
    </p:embeddedFont>
    <p:embeddedFont>
      <p:font typeface="Merriweather" panose="020B0604020202020204" charset="-52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gmc-6" initials="t" lastIdx="1" clrIdx="0">
    <p:extLst>
      <p:ext uri="{19B8F6BF-5375-455C-9EA6-DF929625EA0E}">
        <p15:presenceInfo xmlns:p15="http://schemas.microsoft.com/office/powerpoint/2012/main" userId="tgmc-6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E13"/>
    <a:srgbClr val="3A751D"/>
    <a:srgbClr val="E1EAD4"/>
    <a:srgbClr val="2D5A16"/>
    <a:srgbClr val="356C1A"/>
    <a:srgbClr val="A9D18E"/>
    <a:srgbClr val="CC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EC1755-006B-45FA-89DD-6FCCF8036758}">
  <a:tblStyle styleId="{15EC1755-006B-45FA-89DD-6FCCF80367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Подростки от 14 до 18 лет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rgbClr val="2D5A1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4577</c:v>
                </c:pt>
                <c:pt idx="1">
                  <c:v>4558</c:v>
                </c:pt>
                <c:pt idx="2">
                  <c:v>4725</c:v>
                </c:pt>
                <c:pt idx="3">
                  <c:v>4755</c:v>
                </c:pt>
                <c:pt idx="4">
                  <c:v>5036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C-4F12-86A0-38F0BBC57F8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Молодёжь от 18 до 35 лет</c:v>
                </c:pt>
              </c:strCache>
            </c:strRef>
          </c:tx>
          <c:spPr>
            <a:solidFill>
              <a:srgbClr val="3A751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rgbClr val="2D5A1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110</c:v>
                </c:pt>
                <c:pt idx="1">
                  <c:v>87</c:v>
                </c:pt>
                <c:pt idx="2">
                  <c:v>90</c:v>
                </c:pt>
                <c:pt idx="3">
                  <c:v>87</c:v>
                </c:pt>
                <c:pt idx="4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8C-4F12-86A0-38F0BBC57F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22156248"/>
        <c:axId val="622156576"/>
      </c:barChart>
      <c:catAx>
        <c:axId val="622156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rgbClr val="2D5A1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2156576"/>
        <c:crosses val="autoZero"/>
        <c:auto val="1"/>
        <c:lblAlgn val="ctr"/>
        <c:lblOffset val="100"/>
        <c:noMultiLvlLbl val="0"/>
      </c:catAx>
      <c:valAx>
        <c:axId val="62215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rgbClr val="2D5A1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2156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rgbClr val="2D5A16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 baseline="0">
          <a:solidFill>
            <a:srgbClr val="2D5A16"/>
          </a:solidFill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46888d9dd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3346888d9dd_2_34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91" name="Google Shape;91;g3346888d9dd_2_34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1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46888d9dd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3346888d9dd_2_134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11" name="Google Shape;211;g3346888d9dd_2_134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sz="1100"/>
          </a:p>
        </p:txBody>
      </p:sp>
    </p:spTree>
    <p:extLst>
      <p:ext uri="{BB962C8B-B14F-4D97-AF65-F5344CB8AC3E}">
        <p14:creationId xmlns:p14="http://schemas.microsoft.com/office/powerpoint/2010/main" val="2202483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46888d9dd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3346888d9dd_2_134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11" name="Google Shape;211;g3346888d9dd_2_134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809112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46888d9dd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3346888d9dd_2_80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52" name="Google Shape;152;g3346888d9dd_2_80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sz="1100"/>
          </a:p>
        </p:txBody>
      </p:sp>
    </p:spTree>
    <p:extLst>
      <p:ext uri="{BB962C8B-B14F-4D97-AF65-F5344CB8AC3E}">
        <p14:creationId xmlns:p14="http://schemas.microsoft.com/office/powerpoint/2010/main" val="3653588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46888d9dd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3346888d9dd_2_134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11" name="Google Shape;211;g3346888d9dd_2_134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sz="1100"/>
          </a:p>
        </p:txBody>
      </p:sp>
    </p:spTree>
    <p:extLst>
      <p:ext uri="{BB962C8B-B14F-4D97-AF65-F5344CB8AC3E}">
        <p14:creationId xmlns:p14="http://schemas.microsoft.com/office/powerpoint/2010/main" val="2520756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46888d9d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346888d9d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346888d9dd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3346888d9dd_2_45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05" name="Google Shape;105;g3346888d9dd_2_45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100"/>
          </a:p>
        </p:txBody>
      </p:sp>
    </p:spTree>
    <p:extLst>
      <p:ext uri="{BB962C8B-B14F-4D97-AF65-F5344CB8AC3E}">
        <p14:creationId xmlns:p14="http://schemas.microsoft.com/office/powerpoint/2010/main" val="254364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346888d9dd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3346888d9dd_2_45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05" name="Google Shape;105;g3346888d9dd_2_45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346888d9dd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3346888d9dd_2_67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34" name="Google Shape;134;g3346888d9dd_2_67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sz="11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46888d9dd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3346888d9dd_2_80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52" name="Google Shape;152;g3346888d9dd_2_80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1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46888d9dd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3346888d9dd_2_80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52" name="Google Shape;152;g3346888d9dd_2_80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sz="1100"/>
          </a:p>
        </p:txBody>
      </p:sp>
    </p:spTree>
    <p:extLst>
      <p:ext uri="{BB962C8B-B14F-4D97-AF65-F5344CB8AC3E}">
        <p14:creationId xmlns:p14="http://schemas.microsoft.com/office/powerpoint/2010/main" val="3882876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46888d9dd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3346888d9dd_2_80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52" name="Google Shape;152;g3346888d9dd_2_80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84487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46888d9dd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3346888d9dd_2_134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11" name="Google Shape;211;g3346888d9dd_2_134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sz="1100"/>
          </a:p>
        </p:txBody>
      </p:sp>
    </p:spTree>
    <p:extLst>
      <p:ext uri="{BB962C8B-B14F-4D97-AF65-F5344CB8AC3E}">
        <p14:creationId xmlns:p14="http://schemas.microsoft.com/office/powerpoint/2010/main" val="268238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46888d9dd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3346888d9dd_2_134:notes"/>
          <p:cNvSpPr txBox="1">
            <a:spLocks noGrp="1"/>
          </p:cNvSpPr>
          <p:nvPr>
            <p:ph type="body" idx="1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11" name="Google Shape;211;g3346888d9dd_2_134:notes"/>
          <p:cNvSpPr txBox="1">
            <a:spLocks noGrp="1"/>
          </p:cNvSpPr>
          <p:nvPr>
            <p:ph type="sldNum" idx="12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100"/>
          </a:p>
        </p:txBody>
      </p:sp>
    </p:spTree>
    <p:extLst>
      <p:ext uri="{BB962C8B-B14F-4D97-AF65-F5344CB8AC3E}">
        <p14:creationId xmlns:p14="http://schemas.microsoft.com/office/powerpoint/2010/main" val="53209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CFF66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1" r:id="rId12"/>
    <p:sldLayoutId id="2147483672" r:id="rId13"/>
    <p:sldLayoutId id="2147483673" r:id="rId14"/>
    <p:sldLayoutId id="2147483674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9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10" Type="http://schemas.openxmlformats.org/officeDocument/2006/relationships/image" Target="../media/image27.jpg"/><Relationship Id="rId4" Type="http://schemas.openxmlformats.org/officeDocument/2006/relationships/image" Target="../media/image22.jpeg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/>
          <p:nvPr/>
        </p:nvSpPr>
        <p:spPr>
          <a:xfrm>
            <a:off x="3968875" y="1331056"/>
            <a:ext cx="46353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42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3000"/>
              <a:buFont typeface="Merriweather"/>
              <a:buNone/>
            </a:pPr>
            <a:r>
              <a:rPr lang="ru" sz="3000" b="0" i="0" u="none" strike="noStrike" cap="none" dirty="0">
                <a:solidFill>
                  <a:srgbClr val="38761D"/>
                </a:solidFill>
                <a:latin typeface="Merriweather"/>
                <a:ea typeface="Merriweather"/>
                <a:cs typeface="Merriweather"/>
                <a:sym typeface="Merriweather"/>
              </a:rPr>
              <a:t>ОТРЯДЫ МЭРА-2</a:t>
            </a:r>
            <a:r>
              <a:rPr lang="ru" sz="3000" dirty="0">
                <a:solidFill>
                  <a:srgbClr val="38761D"/>
                </a:solidFill>
                <a:latin typeface="Merriweather"/>
                <a:ea typeface="Merriweather"/>
                <a:cs typeface="Merriweather"/>
                <a:sym typeface="Merriweather"/>
              </a:rPr>
              <a:t>025</a:t>
            </a:r>
            <a:endParaRPr sz="3000" b="0" i="0" u="none" strike="noStrike" cap="none" dirty="0">
              <a:solidFill>
                <a:srgbClr val="38761D"/>
              </a:solidFill>
            </a:endParaRPr>
          </a:p>
        </p:txBody>
      </p:sp>
      <p:sp>
        <p:nvSpPr>
          <p:cNvPr id="94" name="Google Shape;94;p24"/>
          <p:cNvSpPr/>
          <p:nvPr/>
        </p:nvSpPr>
        <p:spPr>
          <a:xfrm>
            <a:off x="3968875" y="1861456"/>
            <a:ext cx="4635300" cy="161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r>
              <a:rPr lang="ru" sz="1200" dirty="0">
                <a:solidFill>
                  <a:srgbClr val="274E13"/>
                </a:solidFill>
                <a:latin typeface="Merriweather"/>
                <a:ea typeface="Merriweather"/>
                <a:cs typeface="Merriweather"/>
                <a:sym typeface="Merriweather"/>
              </a:rPr>
              <a:t>Комплекс мероприятий по временному трудоустройству несовершеннолетних граждан в возрасте от 14 до 18 лет и молодежи в свободное от учебы время, в летний каникулярный период</a:t>
            </a:r>
            <a:endParaRPr sz="1200" dirty="0">
              <a:solidFill>
                <a:srgbClr val="274E1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7" name="Google Shape;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7525" y="582800"/>
            <a:ext cx="547451" cy="39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7929" y="563075"/>
            <a:ext cx="424872" cy="4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7637" y="632660"/>
            <a:ext cx="719700" cy="29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215845" cy="514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950" y="193559"/>
            <a:ext cx="3019117" cy="476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75" y="539837"/>
            <a:ext cx="360569" cy="4835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18" y="2594054"/>
            <a:ext cx="1051332" cy="1909731"/>
          </a:xfrm>
          <a:prstGeom prst="rect">
            <a:avLst/>
          </a:prstGeom>
        </p:spPr>
      </p:pic>
      <p:sp>
        <p:nvSpPr>
          <p:cNvPr id="11" name="Google Shape;94;p24"/>
          <p:cNvSpPr/>
          <p:nvPr/>
        </p:nvSpPr>
        <p:spPr>
          <a:xfrm>
            <a:off x="3832583" y="4148697"/>
            <a:ext cx="4635300" cy="161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r>
              <a:rPr lang="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Merriweather"/>
                <a:cs typeface="Segoe UI Semilight" panose="020B0402040204020203" pitchFamily="34" charset="0"/>
                <a:sym typeface="Merriweather"/>
              </a:rPr>
              <a:t>Во имя подвигов наших прадедов</a:t>
            </a:r>
            <a:r>
              <a:rPr lang="ru" sz="2000" b="1" i="1" dirty="0">
                <a:solidFill>
                  <a:srgbClr val="FF0000"/>
                </a:solidFill>
                <a:latin typeface="Segoe UI Semilight" panose="020B0402040204020203" pitchFamily="34" charset="0"/>
                <a:ea typeface="Merriweather"/>
                <a:cs typeface="Segoe UI Semilight" panose="020B0402040204020203" pitchFamily="34" charset="0"/>
                <a:sym typeface="Merriweather"/>
              </a:rPr>
              <a:t>!</a:t>
            </a:r>
            <a:endParaRPr sz="2000" b="1" i="1" dirty="0">
              <a:solidFill>
                <a:srgbClr val="FF0000"/>
              </a:solidFill>
              <a:latin typeface="Segoe UI Semilight" panose="020B0402040204020203" pitchFamily="34" charset="0"/>
              <a:ea typeface="Merriweather"/>
              <a:cs typeface="Segoe UI Semilight" panose="020B0402040204020203" pitchFamily="34" charset="0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/>
          <p:nvPr/>
        </p:nvSpPr>
        <p:spPr>
          <a:xfrm>
            <a:off x="3302273" y="3750915"/>
            <a:ext cx="2539454" cy="73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526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endParaRPr sz="1200" b="0" i="0" u="none" strike="noStrike" cap="none">
              <a:solidFill>
                <a:srgbClr val="38761D"/>
              </a:solidFill>
            </a:endParaRPr>
          </a:p>
        </p:txBody>
      </p:sp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2405" y="0"/>
            <a:ext cx="250159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" y="3750129"/>
            <a:ext cx="9144000" cy="13933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1402" y="182392"/>
            <a:ext cx="793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Фирменный</a:t>
            </a:r>
            <a:r>
              <a:rPr lang="ru-RU" sz="20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 </a:t>
            </a:r>
            <a:r>
              <a:rPr lang="ru-RU" sz="24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стиль «Отрядов мэра-2025»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97398" y="1423458"/>
            <a:ext cx="7723082" cy="45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43025" y="1149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6" b="19013"/>
          <a:stretch/>
        </p:blipFill>
        <p:spPr>
          <a:xfrm>
            <a:off x="973883" y="981335"/>
            <a:ext cx="7243141" cy="3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18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9" y="868142"/>
            <a:ext cx="6601034" cy="4172102"/>
          </a:xfrm>
          <a:prstGeom prst="rect">
            <a:avLst/>
          </a:prstGeom>
        </p:spPr>
      </p:pic>
      <p:sp>
        <p:nvSpPr>
          <p:cNvPr id="215" name="Google Shape;215;p31"/>
          <p:cNvSpPr/>
          <p:nvPr/>
        </p:nvSpPr>
        <p:spPr>
          <a:xfrm>
            <a:off x="3302273" y="3750915"/>
            <a:ext cx="2539454" cy="73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526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endParaRPr sz="1200" b="0" i="0" u="none" strike="noStrike" cap="none">
              <a:solidFill>
                <a:srgbClr val="38761D"/>
              </a:solidFill>
            </a:endParaRPr>
          </a:p>
        </p:txBody>
      </p:sp>
      <p:pic>
        <p:nvPicPr>
          <p:cNvPr id="218" name="Google Shape;21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405" y="0"/>
            <a:ext cx="250159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" y="3750129"/>
            <a:ext cx="9144000" cy="13933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1402" y="160256"/>
            <a:ext cx="793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Фирменный стиль «Отрядов мэра-2025» </a:t>
            </a:r>
          </a:p>
          <a:p>
            <a:pPr algn="ctr"/>
            <a:r>
              <a:rPr lang="ru-RU" sz="20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с символикой 80-летия Победы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97398" y="1423458"/>
            <a:ext cx="7723082" cy="45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43025" y="1149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55790" y="681457"/>
            <a:ext cx="974470" cy="459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360" y="2735283"/>
            <a:ext cx="1051332" cy="19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73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84933"/>
            <a:ext cx="9144000" cy="155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s://lh7-rt.googleusercontent.com/slidesz/AGV_vUdKovjWtr4RxBWaqVeJy5E5oqIUuMtcZYBUQADUtFPfiJaVhPR0K4rC1EBaX7x7xQ8BUQrH4DVbT8wwSl92uyX7UOHoBHAzIxuhduQMpCvUIf8xmTeQ5IVvKsr0Ud1WNgMx-YQLzg=s2048?key=6Rf3C8E17uegcOI4YOzZ7uHv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3" r="10185"/>
          <a:stretch/>
        </p:blipFill>
        <p:spPr bwMode="auto">
          <a:xfrm>
            <a:off x="153511" y="2926558"/>
            <a:ext cx="2867983" cy="191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7-rt.googleusercontent.com/slidesz/AGV_vUcTlJylnJs-CNKS7qoC6C7ikU5kgWKCy4A1fXtAjv0sbTjANZa6YkwtLvGY_ATRwqQ1O1JtQh9hdS1-Ff1cWhJSCEsj1G8FuLByQInCsSJHqRMKFnEE0eSzVICsGOPejQNH7UPapw=s2048?key=6Rf3C8E17uegcOI4YOzZ7uHv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" r="12752"/>
          <a:stretch/>
        </p:blipFill>
        <p:spPr bwMode="auto">
          <a:xfrm>
            <a:off x="153511" y="845389"/>
            <a:ext cx="2867983" cy="196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Google Shape;154;p27"/>
          <p:cNvSpPr/>
          <p:nvPr/>
        </p:nvSpPr>
        <p:spPr>
          <a:xfrm>
            <a:off x="476100" y="2183379"/>
            <a:ext cx="819180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82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2700"/>
              <a:buFont typeface="Merriweather"/>
              <a:buNone/>
            </a:pPr>
            <a:endParaRPr sz="2700" b="0" i="0" u="none" strike="noStrike" cap="none" dirty="0">
              <a:solidFill>
                <a:srgbClr val="38761D"/>
              </a:solidFill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3228221" y="1463678"/>
            <a:ext cx="5573547" cy="119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60800" marR="288000" lvl="0" indent="-305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100000"/>
              <a:buChar char="❖"/>
            </a:pPr>
            <a:endParaRPr dirty="0">
              <a:solidFill>
                <a:srgbClr val="274E1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3854" y="380444"/>
            <a:ext cx="5364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Участники программы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98140482"/>
              </p:ext>
            </p:extLst>
          </p:nvPr>
        </p:nvGraphicFramePr>
        <p:xfrm>
          <a:off x="3228221" y="894558"/>
          <a:ext cx="582866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77518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/>
          <p:nvPr/>
        </p:nvSpPr>
        <p:spPr>
          <a:xfrm>
            <a:off x="481490" y="461440"/>
            <a:ext cx="8076009" cy="799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3000"/>
              <a:buFont typeface="Merriweather"/>
              <a:buNone/>
            </a:pPr>
            <a:r>
              <a:rPr lang="ru" sz="32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Точки роста</a:t>
            </a:r>
            <a:endParaRPr sz="3200" i="0" u="none" strike="noStrike" cap="none" dirty="0">
              <a:solidFill>
                <a:srgbClr val="3A75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" name="Google Shape;215;p31"/>
          <p:cNvSpPr/>
          <p:nvPr/>
        </p:nvSpPr>
        <p:spPr>
          <a:xfrm>
            <a:off x="3302273" y="3750915"/>
            <a:ext cx="2539454" cy="73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526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endParaRPr sz="1200" b="0" i="0" u="none" strike="noStrike" cap="none">
              <a:solidFill>
                <a:srgbClr val="38761D"/>
              </a:solidFill>
            </a:endParaRPr>
          </a:p>
        </p:txBody>
      </p:sp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982" y="0"/>
            <a:ext cx="250159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37" y="3886832"/>
            <a:ext cx="9144000" cy="13933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B906FB-C7FA-4601-AA86-5A63DF4E4976}"/>
              </a:ext>
            </a:extLst>
          </p:cNvPr>
          <p:cNvSpPr/>
          <p:nvPr/>
        </p:nvSpPr>
        <p:spPr>
          <a:xfrm>
            <a:off x="6616894" y="1576329"/>
            <a:ext cx="2501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defRPr/>
            </a:pPr>
            <a:r>
              <a:rPr lang="ru-RU" sz="1200" dirty="0" err="1">
                <a:solidFill>
                  <a:srgbClr val="274E13"/>
                </a:solidFill>
                <a:latin typeface="Merriweather" panose="020B0604020202020204" charset="-52"/>
              </a:rPr>
              <a:t>Кибертурнир</a:t>
            </a:r>
            <a:r>
              <a:rPr lang="ru-RU" sz="1200" dirty="0">
                <a:solidFill>
                  <a:srgbClr val="274E13"/>
                </a:solidFill>
                <a:latin typeface="Merriweather" panose="020B0604020202020204" charset="-52"/>
              </a:rPr>
              <a:t> трудовых отрядов </a:t>
            </a:r>
            <a:r>
              <a:rPr lang="ru-RU" sz="1200" dirty="0" err="1">
                <a:solidFill>
                  <a:srgbClr val="274E13"/>
                </a:solidFill>
                <a:latin typeface="Merriweather" panose="020B0604020202020204" charset="-52"/>
              </a:rPr>
              <a:t>г.Тюмени</a:t>
            </a:r>
            <a:r>
              <a:rPr lang="ru-RU" sz="1200" dirty="0">
                <a:solidFill>
                  <a:srgbClr val="274E13"/>
                </a:solidFill>
                <a:latin typeface="Merriweather" panose="020B0604020202020204" charset="-52"/>
              </a:rPr>
              <a:t>, </a:t>
            </a:r>
          </a:p>
          <a:p>
            <a:pPr lvl="0" fontAlgn="t">
              <a:defRPr/>
            </a:pPr>
            <a:r>
              <a:rPr lang="ru-RU" sz="1200" dirty="0">
                <a:solidFill>
                  <a:srgbClr val="274E13"/>
                </a:solidFill>
                <a:latin typeface="Merriweather" panose="020B0604020202020204" charset="-52"/>
              </a:rPr>
              <a:t>г. Екатеринбурга, </a:t>
            </a:r>
          </a:p>
          <a:p>
            <a:pPr lvl="0" fontAlgn="t">
              <a:defRPr/>
            </a:pPr>
            <a:r>
              <a:rPr lang="ru-RU" sz="1200" dirty="0">
                <a:solidFill>
                  <a:srgbClr val="274E13"/>
                </a:solidFill>
                <a:latin typeface="Merriweather" panose="020B0604020202020204" charset="-52"/>
              </a:rPr>
              <a:t>г. Красноярска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50C494-65EB-4082-9E6F-F50BD1C838DD}"/>
              </a:ext>
            </a:extLst>
          </p:cNvPr>
          <p:cNvSpPr/>
          <p:nvPr/>
        </p:nvSpPr>
        <p:spPr>
          <a:xfrm>
            <a:off x="4025675" y="1240978"/>
            <a:ext cx="27726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defRPr/>
            </a:pPr>
            <a:r>
              <a:rPr lang="ru-RU" sz="1200" dirty="0" err="1">
                <a:solidFill>
                  <a:srgbClr val="274E13"/>
                </a:solidFill>
                <a:latin typeface="Merriweather" panose="020B0604020202020204" charset="-52"/>
              </a:rPr>
              <a:t>Фиджитал</a:t>
            </a:r>
            <a:r>
              <a:rPr lang="ru-RU" sz="1200" dirty="0">
                <a:solidFill>
                  <a:srgbClr val="274E13"/>
                </a:solidFill>
                <a:latin typeface="Merriweather" panose="020B0604020202020204" charset="-52"/>
              </a:rPr>
              <a:t>-турнир между бригадами «Отрядов мэра»</a:t>
            </a:r>
          </a:p>
          <a:p>
            <a:pPr lvl="0" fontAlgn="t">
              <a:defRPr/>
            </a:pPr>
            <a:endParaRPr lang="ru-RU" dirty="0">
              <a:solidFill>
                <a:srgbClr val="274E13"/>
              </a:solidFill>
              <a:latin typeface="Merriweather" panose="020B0604020202020204" charset="-52"/>
            </a:endParaRPr>
          </a:p>
          <a:p>
            <a:pPr lvl="0" fontAlgn="t">
              <a:defRPr/>
            </a:pPr>
            <a:endParaRPr lang="ru-RU" dirty="0">
              <a:solidFill>
                <a:srgbClr val="274E13"/>
              </a:solidFill>
              <a:latin typeface="Merriweather" panose="020B0604020202020204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B803CE3-6473-4BCC-A16D-DF2BE1C4C4AA}"/>
              </a:ext>
            </a:extLst>
          </p:cNvPr>
          <p:cNvSpPr/>
          <p:nvPr/>
        </p:nvSpPr>
        <p:spPr>
          <a:xfrm>
            <a:off x="275321" y="1428522"/>
            <a:ext cx="2005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defRPr/>
            </a:pPr>
            <a:r>
              <a:rPr lang="ru-RU" sz="1200" dirty="0">
                <a:solidFill>
                  <a:srgbClr val="274E13"/>
                </a:solidFill>
                <a:latin typeface="Merriweather" panose="020B0604020202020204" charset="-52"/>
              </a:rPr>
              <a:t>Межрегиональное сотрудничество трудовых отрядов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33108" r="28131" b="27600"/>
          <a:stretch/>
        </p:blipFill>
        <p:spPr>
          <a:xfrm>
            <a:off x="6492103" y="2363824"/>
            <a:ext cx="2065396" cy="1414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4" t="30454" r="21400" b="30048"/>
          <a:stretch/>
        </p:blipFill>
        <p:spPr>
          <a:xfrm>
            <a:off x="2535714" y="2341933"/>
            <a:ext cx="1578709" cy="1398467"/>
          </a:xfrm>
          <a:prstGeom prst="rect">
            <a:avLst/>
          </a:prstGeom>
        </p:spPr>
      </p:pic>
      <p:pic>
        <p:nvPicPr>
          <p:cNvPr id="1026" name="Picture 2" descr="https://lh7-rt.googleusercontent.com/slidesz/AGV_vUfp-fOgETkZnn54SXsEGcNFtJsRAwDpvgcz6H0pLXWeBHyTKw66qjkLttdKL2CQIm1gyqJ9tJqAQGVgf5RLYGEE4_tWpDB5TZ7kfcppk0vcRUx8Dx2gcoIfbFbRdBpuSNj0ZaVp=s2048?key=6Rf3C8E17uegcOI4YOzZ7uHv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6" t="18843" b="30646"/>
          <a:stretch/>
        </p:blipFill>
        <p:spPr bwMode="auto">
          <a:xfrm>
            <a:off x="4255847" y="2326763"/>
            <a:ext cx="1938300" cy="14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9402" y="1760996"/>
            <a:ext cx="246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2D5A16"/>
                </a:solidFill>
                <a:latin typeface="Merriweather" panose="020B0604020202020204" charset="-52"/>
              </a:rPr>
              <a:t>Обмен опытом между городами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1" y="2337250"/>
            <a:ext cx="2152298" cy="14376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0ECD13-2C99-4FA8-BB54-B789E1FFB7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9456" y="324700"/>
            <a:ext cx="618357" cy="63625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803CE3-6473-4BCC-A16D-DF2BE1C4C4AA}"/>
              </a:ext>
            </a:extLst>
          </p:cNvPr>
          <p:cNvSpPr/>
          <p:nvPr/>
        </p:nvSpPr>
        <p:spPr>
          <a:xfrm>
            <a:off x="360420" y="3824461"/>
            <a:ext cx="16969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fontAlgn="t">
              <a:buFont typeface="Arial" panose="020B0604020202020204" pitchFamily="34" charset="0"/>
              <a:buChar char="•"/>
              <a:defRPr/>
            </a:pPr>
            <a:r>
              <a:rPr lang="ru-RU" sz="900" i="1" dirty="0">
                <a:solidFill>
                  <a:srgbClr val="274E13"/>
                </a:solidFill>
                <a:latin typeface="Merriweather" panose="020B0604020202020204" charset="-52"/>
              </a:rPr>
              <a:t>Первая встреча представителей российских трудовых отрядов прошла в Красноярске.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  <a:defRPr/>
            </a:pPr>
            <a:r>
              <a:rPr lang="ru-RU" sz="900" i="1" dirty="0">
                <a:solidFill>
                  <a:srgbClr val="274E13"/>
                </a:solidFill>
                <a:latin typeface="Merriweather" panose="020B0604020202020204" charset="-52"/>
              </a:rPr>
              <a:t>В планах организация подобного слета в Тюмени.</a:t>
            </a:r>
          </a:p>
          <a:p>
            <a:pPr lvl="0" fontAlgn="t">
              <a:defRPr/>
            </a:pPr>
            <a:endParaRPr lang="ru-RU" sz="1000" i="1" dirty="0">
              <a:solidFill>
                <a:srgbClr val="274E13"/>
              </a:solidFill>
              <a:latin typeface="Merriweather" panose="020B0604020202020204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B803CE3-6473-4BCC-A16D-DF2BE1C4C4AA}"/>
              </a:ext>
            </a:extLst>
          </p:cNvPr>
          <p:cNvSpPr/>
          <p:nvPr/>
        </p:nvSpPr>
        <p:spPr>
          <a:xfrm>
            <a:off x="2439087" y="3936728"/>
            <a:ext cx="190660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fontAlgn="t">
              <a:buFont typeface="Arial" panose="020B0604020202020204" pitchFamily="34" charset="0"/>
              <a:buChar char="•"/>
              <a:defRPr/>
            </a:pPr>
            <a:r>
              <a:rPr lang="ru-RU" sz="900" i="1" dirty="0">
                <a:solidFill>
                  <a:srgbClr val="274E13"/>
                </a:solidFill>
                <a:latin typeface="Merriweather" panose="020B0604020202020204" charset="-52"/>
              </a:rPr>
              <a:t>В 2024 году подписано соглашение о сотрудничестве с </a:t>
            </a:r>
            <a:r>
              <a:rPr lang="ru-RU" sz="900" i="1" dirty="0" err="1">
                <a:solidFill>
                  <a:srgbClr val="274E13"/>
                </a:solidFill>
                <a:latin typeface="Merriweather" panose="020B0604020202020204" charset="-52"/>
              </a:rPr>
              <a:t>г.Екатеринбург</a:t>
            </a:r>
            <a:r>
              <a:rPr lang="ru-RU" sz="900" i="1" dirty="0">
                <a:solidFill>
                  <a:srgbClr val="274E13"/>
                </a:solidFill>
                <a:latin typeface="Merriweather" panose="020B0604020202020204" charset="-52"/>
              </a:rPr>
              <a:t>.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  <a:defRPr/>
            </a:pPr>
            <a:r>
              <a:rPr lang="ru-RU" sz="900" i="1" dirty="0">
                <a:solidFill>
                  <a:srgbClr val="274E13"/>
                </a:solidFill>
                <a:latin typeface="Merriweather" panose="020B0604020202020204" charset="-52"/>
              </a:rPr>
              <a:t>В планах посещение отрядов соседнего региона для обмена лучшими практиками.</a:t>
            </a:r>
          </a:p>
          <a:p>
            <a:pPr lvl="0" fontAlgn="t">
              <a:defRPr/>
            </a:pPr>
            <a:endParaRPr lang="ru-RU" sz="1000" i="1" dirty="0">
              <a:solidFill>
                <a:srgbClr val="274E13"/>
              </a:solidFill>
              <a:latin typeface="Merriweather" panose="020B0604020202020204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B803CE3-6473-4BCC-A16D-DF2BE1C4C4AA}"/>
              </a:ext>
            </a:extLst>
          </p:cNvPr>
          <p:cNvSpPr/>
          <p:nvPr/>
        </p:nvSpPr>
        <p:spPr>
          <a:xfrm>
            <a:off x="6611917" y="3948641"/>
            <a:ext cx="19066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fontAlgn="t">
              <a:buFont typeface="Arial" panose="020B0604020202020204" pitchFamily="34" charset="0"/>
              <a:buChar char="•"/>
              <a:defRPr/>
            </a:pPr>
            <a:r>
              <a:rPr lang="ru-RU" sz="1000" i="1" dirty="0">
                <a:solidFill>
                  <a:srgbClr val="274E13"/>
                </a:solidFill>
                <a:latin typeface="Merriweather" panose="020B0604020202020204" charset="-52"/>
              </a:rPr>
              <a:t>В 2025 году пройдет третий турнир с ребятами трудовых отрядов других регионов.</a:t>
            </a:r>
          </a:p>
          <a:p>
            <a:pPr lvl="0" fontAlgn="t">
              <a:defRPr/>
            </a:pPr>
            <a:endParaRPr lang="ru-RU" sz="1000" i="1" dirty="0">
              <a:solidFill>
                <a:srgbClr val="274E13"/>
              </a:solidFill>
              <a:latin typeface="Merriweather" panose="020B0604020202020204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B803CE3-6473-4BCC-A16D-DF2BE1C4C4AA}"/>
              </a:ext>
            </a:extLst>
          </p:cNvPr>
          <p:cNvSpPr/>
          <p:nvPr/>
        </p:nvSpPr>
        <p:spPr>
          <a:xfrm>
            <a:off x="4395321" y="3986399"/>
            <a:ext cx="19066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fontAlgn="t">
              <a:buFont typeface="Arial" panose="020B0604020202020204" pitchFamily="34" charset="0"/>
              <a:buChar char="•"/>
              <a:defRPr/>
            </a:pPr>
            <a:r>
              <a:rPr lang="ru-RU" sz="1000" i="1" dirty="0">
                <a:solidFill>
                  <a:srgbClr val="274E13"/>
                </a:solidFill>
                <a:latin typeface="Merriweather" panose="020B0604020202020204" charset="-52"/>
              </a:rPr>
              <a:t>В 2025 году пройдет первый турнир – знакомство с </a:t>
            </a:r>
            <a:r>
              <a:rPr lang="ru-RU" sz="1000" i="1" dirty="0" err="1">
                <a:solidFill>
                  <a:srgbClr val="274E13"/>
                </a:solidFill>
                <a:latin typeface="Merriweather" panose="020B0604020202020204" charset="-52"/>
              </a:rPr>
              <a:t>фиджитал</a:t>
            </a:r>
            <a:r>
              <a:rPr lang="ru-RU" sz="1000" i="1" dirty="0">
                <a:solidFill>
                  <a:srgbClr val="274E13"/>
                </a:solidFill>
                <a:latin typeface="Merriweather" panose="020B0604020202020204" charset="-52"/>
              </a:rPr>
              <a:t>-спортом среди бригад.</a:t>
            </a:r>
          </a:p>
          <a:p>
            <a:pPr lvl="0" fontAlgn="t">
              <a:defRPr/>
            </a:pPr>
            <a:endParaRPr lang="ru-RU" sz="1000" i="1" dirty="0">
              <a:solidFill>
                <a:srgbClr val="274E13"/>
              </a:solidFill>
              <a:latin typeface="Merriweathe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62609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5"/>
            <a:ext cx="9144000" cy="514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3"/>
          <p:cNvSpPr txBox="1"/>
          <p:nvPr/>
        </p:nvSpPr>
        <p:spPr>
          <a:xfrm>
            <a:off x="784487" y="671819"/>
            <a:ext cx="72342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«Отряды мэра» в сети:</a:t>
            </a:r>
            <a:endParaRPr sz="28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 panose="020B0604020202020204" charset="-52"/>
            </a:endParaRPr>
          </a:p>
        </p:txBody>
      </p:sp>
      <p:pic>
        <p:nvPicPr>
          <p:cNvPr id="238" name="Google Shape;2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775" y="2078199"/>
            <a:ext cx="2729334" cy="247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558" y="2093631"/>
            <a:ext cx="2378464" cy="2378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530" y="1804603"/>
            <a:ext cx="3167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4E13"/>
                </a:solidFill>
                <a:latin typeface="Merriweather" panose="020B0604020202020204" charset="-52"/>
              </a:rPr>
              <a:t>https://</a:t>
            </a:r>
            <a:r>
              <a:rPr lang="ru-RU" dirty="0">
                <a:solidFill>
                  <a:srgbClr val="274E13"/>
                </a:solidFill>
                <a:latin typeface="Merriweather" panose="020B0604020202020204" charset="-52"/>
              </a:rPr>
              <a:t>отряды-</a:t>
            </a:r>
            <a:r>
              <a:rPr lang="ru-RU" dirty="0" err="1">
                <a:solidFill>
                  <a:srgbClr val="274E13"/>
                </a:solidFill>
                <a:latin typeface="Merriweather" panose="020B0604020202020204" charset="-52"/>
              </a:rPr>
              <a:t>мэра.рф</a:t>
            </a:r>
            <a:endParaRPr lang="ru-RU" dirty="0">
              <a:solidFill>
                <a:srgbClr val="274E13"/>
              </a:solidFill>
              <a:latin typeface="Merriweather" panose="020B060402020202020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1270" y="1804602"/>
            <a:ext cx="376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4E13"/>
                </a:solidFill>
                <a:latin typeface="Merriweather" panose="020B0604020202020204" charset="-52"/>
              </a:rPr>
              <a:t>https://vk.com/otryady_mera_tyumen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0410" y="4543044"/>
            <a:ext cx="3167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74E13"/>
                </a:solidFill>
                <a:latin typeface="Merriweather" panose="020B0604020202020204" charset="-52"/>
              </a:rPr>
              <a:t>Официальный сайт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2370" y="4500020"/>
            <a:ext cx="3167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74E13"/>
                </a:solidFill>
                <a:latin typeface="Merriweather" panose="020B0604020202020204" charset="-52"/>
              </a:rPr>
              <a:t>Официальная группа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21" y="2505217"/>
            <a:ext cx="1051332" cy="19097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48;p26">
            <a:extLst>
              <a:ext uri="{FF2B5EF4-FFF2-40B4-BE49-F238E27FC236}">
                <a16:creationId xmlns:a16="http://schemas.microsoft.com/office/drawing/2014/main" id="{6331BAC5-56DB-48DB-A433-60967678993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01" y="3750129"/>
            <a:ext cx="9144000" cy="139337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/>
          <p:nvPr/>
        </p:nvSpPr>
        <p:spPr>
          <a:xfrm>
            <a:off x="386719" y="2729594"/>
            <a:ext cx="3214542" cy="33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16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2500"/>
              <a:buFont typeface="Merriweather"/>
              <a:buNone/>
            </a:pPr>
            <a:r>
              <a:rPr lang="ru-RU" sz="1600" b="0" i="0" u="none" strike="noStrike" cap="none" dirty="0">
                <a:solidFill>
                  <a:srgbClr val="356C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Полномочия МАУ «ТГМЦ» </a:t>
            </a:r>
            <a:endParaRPr sz="1600" b="0" i="0" u="none" strike="noStrike" cap="none" dirty="0">
              <a:solidFill>
                <a:srgbClr val="356C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 panose="020B0604020202020204" charset="-52"/>
            </a:endParaRPr>
          </a:p>
        </p:txBody>
      </p:sp>
      <p:sp>
        <p:nvSpPr>
          <p:cNvPr id="109" name="Google Shape;109;p25"/>
          <p:cNvSpPr/>
          <p:nvPr/>
        </p:nvSpPr>
        <p:spPr>
          <a:xfrm>
            <a:off x="3971798" y="1656458"/>
            <a:ext cx="83641" cy="19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00"/>
              <a:buFont typeface="Merriweather"/>
              <a:buNone/>
            </a:pPr>
            <a:endParaRPr sz="1500" b="0" i="0" u="none" strike="noStrike" cap="none" dirty="0"/>
          </a:p>
        </p:txBody>
      </p:sp>
      <p:sp>
        <p:nvSpPr>
          <p:cNvPr id="110" name="Google Shape;110;p25"/>
          <p:cNvSpPr/>
          <p:nvPr/>
        </p:nvSpPr>
        <p:spPr>
          <a:xfrm>
            <a:off x="4295149" y="1650057"/>
            <a:ext cx="1838399" cy="19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endParaRPr sz="1200" b="0" i="0" u="none" strike="noStrike" cap="none" dirty="0">
              <a:solidFill>
                <a:srgbClr val="38761D"/>
              </a:solidFill>
            </a:endParaRPr>
          </a:p>
        </p:txBody>
      </p:sp>
      <p:sp>
        <p:nvSpPr>
          <p:cNvPr id="117" name="Google Shape;117;p25"/>
          <p:cNvSpPr/>
          <p:nvPr/>
        </p:nvSpPr>
        <p:spPr>
          <a:xfrm>
            <a:off x="3961804" y="3316114"/>
            <a:ext cx="106486" cy="19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00"/>
              <a:buFont typeface="Merriweather"/>
              <a:buNone/>
            </a:pPr>
            <a:r>
              <a:rPr lang="ru" sz="1500" dirty="0">
                <a:solidFill>
                  <a:srgbClr val="E2E6E9"/>
                </a:solidFill>
                <a:latin typeface="Merriweather"/>
                <a:sym typeface="Merriweather"/>
              </a:rPr>
              <a:t>2</a:t>
            </a:r>
            <a:endParaRPr sz="1500" b="0" i="0" u="none" strike="noStrike" cap="none" dirty="0"/>
          </a:p>
        </p:txBody>
      </p:sp>
      <p:sp>
        <p:nvSpPr>
          <p:cNvPr id="121" name="Google Shape;121;p25"/>
          <p:cNvSpPr/>
          <p:nvPr/>
        </p:nvSpPr>
        <p:spPr>
          <a:xfrm>
            <a:off x="3968679" y="4225156"/>
            <a:ext cx="122411" cy="19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00"/>
              <a:buFont typeface="Merriweather"/>
              <a:buNone/>
            </a:pPr>
            <a:r>
              <a:rPr lang="ru" sz="1500" dirty="0">
                <a:solidFill>
                  <a:srgbClr val="E2E6E9"/>
                </a:solidFill>
                <a:latin typeface="Merriweather"/>
                <a:sym typeface="Merriweather"/>
              </a:rPr>
              <a:t>3</a:t>
            </a:r>
            <a:endParaRPr sz="1500" b="0" i="0" u="none" strike="noStrike" cap="none" dirty="0"/>
          </a:p>
        </p:txBody>
      </p:sp>
      <p:pic>
        <p:nvPicPr>
          <p:cNvPr id="130" name="Google Shape;13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8860" y="-25492"/>
            <a:ext cx="25015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006" y="2885473"/>
            <a:ext cx="363819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rgbClr val="274E13"/>
              </a:solidFill>
              <a:latin typeface="Merriweather" panose="020B0604020202020204" charset="-52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274E13"/>
                </a:solidFill>
                <a:latin typeface="Merriweather" panose="020B0604020202020204" charset="-52"/>
              </a:rPr>
              <a:t>обеспечение организации и проведения </a:t>
            </a:r>
            <a:r>
              <a:rPr lang="ru-RU" sz="1000" u="sng" dirty="0">
                <a:solidFill>
                  <a:srgbClr val="274E13"/>
                </a:solidFill>
                <a:latin typeface="Merriweather" panose="020B0604020202020204" charset="-52"/>
              </a:rPr>
              <a:t>мероприятий</a:t>
            </a:r>
            <a:r>
              <a:rPr lang="ru-RU" sz="1000" dirty="0">
                <a:solidFill>
                  <a:srgbClr val="274E13"/>
                </a:solidFill>
                <a:latin typeface="Merriweather" panose="020B0604020202020204" charset="-52"/>
              </a:rPr>
              <a:t> по временному трудоустройству несовершеннолетних граждан  в возрасте от 14 до 18 лет  и молодёжи в свободное от учёбы время, в летний каникулярный период;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274E13"/>
                </a:solidFill>
                <a:latin typeface="Merriweather" panose="020B0604020202020204" charset="-52"/>
              </a:rPr>
              <a:t>проведение творческих конкурсов среди трудовых бригад;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274E13"/>
                </a:solidFill>
                <a:latin typeface="Merriweather" panose="020B0604020202020204" charset="-52"/>
              </a:rPr>
              <a:t>страхование жизни и здоровья подростков на период работы;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274E13"/>
                </a:solidFill>
                <a:latin typeface="Merriweather" panose="020B0604020202020204" charset="-52"/>
              </a:rPr>
              <a:t>поощрение лучших подростков по итогам трудовых смен.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7368" y="2729595"/>
            <a:ext cx="3888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Полномочия ГКУ ЦЗН ТО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34588" y="3002994"/>
            <a:ext cx="346784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b="1" dirty="0">
              <a:solidFill>
                <a:srgbClr val="274E13"/>
              </a:solidFill>
              <a:latin typeface="Merriweather" panose="020B0604020202020204" charset="-52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rgbClr val="274E13"/>
                </a:solidFill>
                <a:latin typeface="Merriweather" panose="020B0604020202020204" charset="-52"/>
              </a:rPr>
              <a:t>организация временного трудоустройства несовершеннолетних граждан в возрасте от 14 до 18 лет в свободное от учебы время;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rgbClr val="274E13"/>
                </a:solidFill>
                <a:latin typeface="Merriweather" panose="020B0604020202020204" charset="-52"/>
              </a:rPr>
              <a:t>оказание материальной поддержки несовершеннолетним гражданам, трудоустроенным в «Отрядах мэра».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13"/>
            <a:ext cx="9144000" cy="26860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0ECD13-2C99-4FA8-BB54-B789E1FFB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1262" flipH="1">
            <a:off x="4019349" y="4245477"/>
            <a:ext cx="626028" cy="6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21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/>
          <p:nvPr/>
        </p:nvSpPr>
        <p:spPr>
          <a:xfrm>
            <a:off x="3863193" y="82228"/>
            <a:ext cx="4827984" cy="714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16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2500"/>
              <a:buFont typeface="Merriweather"/>
              <a:buNone/>
            </a:pPr>
            <a:r>
              <a:rPr lang="ru" sz="2000" b="0" i="0" u="none" strike="noStrike" cap="none" dirty="0">
                <a:solidFill>
                  <a:srgbClr val="356C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Цель и задачи программы "ОТРЯДЫ МЭРА"</a:t>
            </a:r>
            <a:endParaRPr sz="2000" b="0" i="0" u="none" strike="noStrike" cap="none" dirty="0">
              <a:solidFill>
                <a:srgbClr val="356C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Google Shape;109;p25"/>
          <p:cNvSpPr/>
          <p:nvPr/>
        </p:nvSpPr>
        <p:spPr>
          <a:xfrm>
            <a:off x="3971798" y="1656458"/>
            <a:ext cx="83641" cy="19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00"/>
              <a:buFont typeface="Merriweather"/>
              <a:buNone/>
            </a:pPr>
            <a:endParaRPr sz="1500" b="0" i="0" u="none" strike="noStrike" cap="none" dirty="0"/>
          </a:p>
        </p:txBody>
      </p:sp>
      <p:sp>
        <p:nvSpPr>
          <p:cNvPr id="110" name="Google Shape;110;p25"/>
          <p:cNvSpPr/>
          <p:nvPr/>
        </p:nvSpPr>
        <p:spPr>
          <a:xfrm>
            <a:off x="4295149" y="1650057"/>
            <a:ext cx="1838399" cy="19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endParaRPr sz="1200" b="0" i="0" u="none" strike="noStrike" cap="none" dirty="0">
              <a:solidFill>
                <a:srgbClr val="38761D"/>
              </a:solidFill>
            </a:endParaRPr>
          </a:p>
        </p:txBody>
      </p:sp>
      <p:sp>
        <p:nvSpPr>
          <p:cNvPr id="112" name="Google Shape;112;p25"/>
          <p:cNvSpPr/>
          <p:nvPr/>
        </p:nvSpPr>
        <p:spPr>
          <a:xfrm>
            <a:off x="3872508" y="2320008"/>
            <a:ext cx="285080" cy="285080"/>
          </a:xfrm>
          <a:prstGeom prst="roundRect">
            <a:avLst>
              <a:gd name="adj" fmla="val 18671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5"/>
          <p:cNvSpPr/>
          <p:nvPr/>
        </p:nvSpPr>
        <p:spPr>
          <a:xfrm>
            <a:off x="3958158" y="2367483"/>
            <a:ext cx="113705" cy="19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00"/>
              <a:buFont typeface="Merriweather"/>
              <a:buNone/>
            </a:pPr>
            <a:r>
              <a:rPr lang="ru" sz="1500" dirty="0">
                <a:solidFill>
                  <a:srgbClr val="E2E6E9"/>
                </a:solidFill>
                <a:latin typeface="Merriweather"/>
                <a:sym typeface="Merriweather"/>
              </a:rPr>
              <a:t>1</a:t>
            </a:r>
            <a:endParaRPr sz="1500" b="0" i="0" u="none" strike="noStrike" cap="none" dirty="0"/>
          </a:p>
        </p:txBody>
      </p:sp>
      <p:sp>
        <p:nvSpPr>
          <p:cNvPr id="114" name="Google Shape;114;p25"/>
          <p:cNvSpPr/>
          <p:nvPr/>
        </p:nvSpPr>
        <p:spPr>
          <a:xfrm>
            <a:off x="4284315" y="2320008"/>
            <a:ext cx="1584127" cy="19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r>
              <a:rPr lang="ru" sz="1200" b="0" i="0" u="none" strike="noStrike" cap="none" dirty="0">
                <a:solidFill>
                  <a:srgbClr val="38761D"/>
                </a:solidFill>
                <a:latin typeface="Merriweather"/>
                <a:ea typeface="Merriweather"/>
                <a:cs typeface="Merriweather"/>
                <a:sym typeface="Merriweather"/>
              </a:rPr>
              <a:t>Трудовые навыки</a:t>
            </a:r>
            <a:endParaRPr sz="1200" b="0" i="0" u="none" strike="noStrike" cap="none" dirty="0">
              <a:solidFill>
                <a:srgbClr val="38761D"/>
              </a:solidFill>
            </a:endParaRPr>
          </a:p>
        </p:txBody>
      </p:sp>
      <p:sp>
        <p:nvSpPr>
          <p:cNvPr id="115" name="Google Shape;115;p25"/>
          <p:cNvSpPr/>
          <p:nvPr/>
        </p:nvSpPr>
        <p:spPr>
          <a:xfrm>
            <a:off x="4284315" y="2594000"/>
            <a:ext cx="4416177" cy="40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00"/>
              <a:buFont typeface="Merriweather"/>
              <a:buNone/>
            </a:pPr>
            <a:r>
              <a:rPr lang="ru" sz="1000" b="0" i="0" u="none" strike="noStrike" cap="none" dirty="0">
                <a:solidFill>
                  <a:srgbClr val="6AA84F"/>
                </a:solidFill>
                <a:latin typeface="Merriweather"/>
                <a:ea typeface="Merriweather"/>
                <a:cs typeface="Merriweather"/>
                <a:sym typeface="Merriweather"/>
              </a:rPr>
              <a:t>Приобретение первичных трудовых навыков и адаптация к рабочей среде</a:t>
            </a:r>
            <a:endParaRPr sz="1000" b="0" i="0" u="none" strike="noStrike" cap="none" dirty="0">
              <a:solidFill>
                <a:srgbClr val="6AA84F"/>
              </a:solidFill>
            </a:endParaRPr>
          </a:p>
        </p:txBody>
      </p:sp>
      <p:sp>
        <p:nvSpPr>
          <p:cNvPr id="116" name="Google Shape;116;p25"/>
          <p:cNvSpPr/>
          <p:nvPr/>
        </p:nvSpPr>
        <p:spPr>
          <a:xfrm>
            <a:off x="3872508" y="3268638"/>
            <a:ext cx="285080" cy="285080"/>
          </a:xfrm>
          <a:prstGeom prst="roundRect">
            <a:avLst>
              <a:gd name="adj" fmla="val 18671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5"/>
          <p:cNvSpPr/>
          <p:nvPr/>
        </p:nvSpPr>
        <p:spPr>
          <a:xfrm>
            <a:off x="3961804" y="3316114"/>
            <a:ext cx="106486" cy="19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00"/>
              <a:buFont typeface="Merriweather"/>
              <a:buNone/>
            </a:pPr>
            <a:r>
              <a:rPr lang="ru" sz="1500" dirty="0">
                <a:solidFill>
                  <a:srgbClr val="E2E6E9"/>
                </a:solidFill>
                <a:latin typeface="Merriweather"/>
                <a:sym typeface="Merriweather"/>
              </a:rPr>
              <a:t>2</a:t>
            </a:r>
            <a:endParaRPr sz="1500" b="0" i="0" u="none" strike="noStrike" cap="none" dirty="0"/>
          </a:p>
        </p:txBody>
      </p:sp>
      <p:sp>
        <p:nvSpPr>
          <p:cNvPr id="118" name="Google Shape;118;p25"/>
          <p:cNvSpPr/>
          <p:nvPr/>
        </p:nvSpPr>
        <p:spPr>
          <a:xfrm>
            <a:off x="4284315" y="3268638"/>
            <a:ext cx="1584127" cy="19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r>
              <a:rPr lang="ru" sz="1200" b="0" i="0" u="none" strike="noStrike" cap="none" dirty="0">
                <a:solidFill>
                  <a:srgbClr val="38761D"/>
                </a:solidFill>
                <a:latin typeface="Merriweather"/>
                <a:ea typeface="Merriweather"/>
                <a:cs typeface="Merriweather"/>
                <a:sym typeface="Merriweather"/>
              </a:rPr>
              <a:t>Социализация</a:t>
            </a:r>
            <a:endParaRPr sz="1200" b="0" i="0" u="none" strike="noStrike" cap="none" dirty="0">
              <a:solidFill>
                <a:srgbClr val="38761D"/>
              </a:solidFill>
            </a:endParaRPr>
          </a:p>
        </p:txBody>
      </p:sp>
      <p:sp>
        <p:nvSpPr>
          <p:cNvPr id="119" name="Google Shape;119;p25"/>
          <p:cNvSpPr/>
          <p:nvPr/>
        </p:nvSpPr>
        <p:spPr>
          <a:xfrm>
            <a:off x="4284315" y="3542630"/>
            <a:ext cx="4416177" cy="40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00"/>
              <a:buFont typeface="Merriweather"/>
              <a:buNone/>
            </a:pPr>
            <a:r>
              <a:rPr lang="ru" sz="1000" b="0" i="0" u="none" strike="noStrike" cap="none" dirty="0">
                <a:solidFill>
                  <a:srgbClr val="6AA84F"/>
                </a:solidFill>
                <a:latin typeface="Merriweather"/>
                <a:ea typeface="Merriweather"/>
                <a:cs typeface="Merriweather"/>
                <a:sym typeface="Merriweather"/>
              </a:rPr>
              <a:t>Социализация подростков через участие в общественно- полезном труде</a:t>
            </a:r>
            <a:endParaRPr sz="1000" b="0" i="0" u="none" strike="noStrike" cap="none" dirty="0">
              <a:solidFill>
                <a:srgbClr val="6AA84F"/>
              </a:solidFill>
            </a:endParaRPr>
          </a:p>
        </p:txBody>
      </p:sp>
      <p:sp>
        <p:nvSpPr>
          <p:cNvPr id="120" name="Google Shape;120;p25"/>
          <p:cNvSpPr/>
          <p:nvPr/>
        </p:nvSpPr>
        <p:spPr>
          <a:xfrm>
            <a:off x="3872508" y="4217268"/>
            <a:ext cx="285080" cy="285080"/>
          </a:xfrm>
          <a:prstGeom prst="roundRect">
            <a:avLst>
              <a:gd name="adj" fmla="val 18671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5"/>
          <p:cNvSpPr/>
          <p:nvPr/>
        </p:nvSpPr>
        <p:spPr>
          <a:xfrm>
            <a:off x="3968679" y="4225156"/>
            <a:ext cx="122411" cy="19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00"/>
              <a:buFont typeface="Merriweather"/>
              <a:buNone/>
            </a:pPr>
            <a:r>
              <a:rPr lang="ru" sz="1500" dirty="0">
                <a:solidFill>
                  <a:srgbClr val="E2E6E9"/>
                </a:solidFill>
                <a:latin typeface="Merriweather"/>
                <a:sym typeface="Merriweather"/>
              </a:rPr>
              <a:t>3</a:t>
            </a:r>
            <a:endParaRPr sz="1500" b="0" i="0" u="none" strike="noStrike" cap="none" dirty="0"/>
          </a:p>
        </p:txBody>
      </p:sp>
      <p:sp>
        <p:nvSpPr>
          <p:cNvPr id="122" name="Google Shape;122;p25"/>
          <p:cNvSpPr/>
          <p:nvPr/>
        </p:nvSpPr>
        <p:spPr>
          <a:xfrm>
            <a:off x="4284315" y="4217268"/>
            <a:ext cx="1993255" cy="19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r>
              <a:rPr lang="ru" sz="1200" b="0" i="0" u="none" strike="noStrike" cap="none" dirty="0">
                <a:solidFill>
                  <a:srgbClr val="38761D"/>
                </a:solidFill>
                <a:latin typeface="Merriweather"/>
                <a:ea typeface="Merriweather"/>
                <a:cs typeface="Merriweather"/>
                <a:sym typeface="Merriweather"/>
              </a:rPr>
              <a:t>Финансовая поддержка</a:t>
            </a:r>
            <a:endParaRPr sz="1200" b="0" i="0" u="none" strike="noStrike" cap="none" dirty="0">
              <a:solidFill>
                <a:srgbClr val="38761D"/>
              </a:solidFill>
            </a:endParaRPr>
          </a:p>
        </p:txBody>
      </p:sp>
      <p:sp>
        <p:nvSpPr>
          <p:cNvPr id="123" name="Google Shape;123;p25"/>
          <p:cNvSpPr/>
          <p:nvPr/>
        </p:nvSpPr>
        <p:spPr>
          <a:xfrm>
            <a:off x="4307594" y="4453645"/>
            <a:ext cx="4416177" cy="202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00"/>
              <a:buFont typeface="Merriweather"/>
              <a:buNone/>
            </a:pPr>
            <a:r>
              <a:rPr lang="ru" sz="1000" b="0" i="0" u="none" strike="noStrike" cap="none" dirty="0">
                <a:solidFill>
                  <a:srgbClr val="6AA84F"/>
                </a:solidFill>
                <a:latin typeface="Merriweather"/>
                <a:ea typeface="Merriweather"/>
                <a:cs typeface="Merriweather"/>
                <a:sym typeface="Merriweather"/>
              </a:rPr>
              <a:t>Оказание финансовой поддержки подросткам</a:t>
            </a:r>
            <a:endParaRPr sz="1000" b="0" i="0" u="none" strike="noStrike" cap="none" dirty="0">
              <a:solidFill>
                <a:srgbClr val="6AA84F"/>
              </a:solidFill>
            </a:endParaRPr>
          </a:p>
        </p:txBody>
      </p:sp>
      <p:pic>
        <p:nvPicPr>
          <p:cNvPr id="124" name="Google Shape;1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596" y="2774400"/>
            <a:ext cx="1367259" cy="15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50" y="3754851"/>
            <a:ext cx="2787674" cy="133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550" y="1241537"/>
            <a:ext cx="1223697" cy="185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562" y="2841200"/>
            <a:ext cx="1417038" cy="91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4925" y="1675125"/>
            <a:ext cx="1674301" cy="12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1538" y="101050"/>
            <a:ext cx="2787687" cy="1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42410" y="-53727"/>
            <a:ext cx="250159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72508" y="801708"/>
            <a:ext cx="4827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rgbClr val="274E13"/>
              </a:solidFill>
              <a:latin typeface="Merriweather" panose="020B0604020202020204" charset="-52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274E13"/>
                </a:solidFill>
                <a:latin typeface="Merriweather" panose="020B0604020202020204" charset="-52"/>
              </a:rPr>
              <a:t>временное трудоустройство несовершеннолетних граждан  в возрасте от 14 до 18 лет и молодёжи в свободное от учёбы время, в летний каникулярный период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3175" y="1832927"/>
            <a:ext cx="4746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74E13"/>
                </a:solidFill>
                <a:latin typeface="Merriweather" panose="020B0604020202020204" charset="-52"/>
              </a:rPr>
              <a:t>Задачи: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D0ECD13-2C99-4FA8-BB54-B789E1FFB7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7308" y="4225050"/>
            <a:ext cx="618357" cy="6362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33807"/>
            <a:ext cx="9144000" cy="139337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/>
          <p:nvPr/>
        </p:nvSpPr>
        <p:spPr>
          <a:xfrm>
            <a:off x="902978" y="2879608"/>
            <a:ext cx="1733700" cy="2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1500"/>
              <a:buFont typeface="Merriweather"/>
              <a:buNone/>
            </a:pPr>
            <a:r>
              <a:rPr lang="ru" sz="1500" b="1" i="0" u="none" strike="noStrike" cap="none" dirty="0">
                <a:solidFill>
                  <a:srgbClr val="274E13"/>
                </a:solidFill>
                <a:latin typeface="Merriweather"/>
                <a:ea typeface="Merriweather"/>
                <a:cs typeface="Merriweather"/>
                <a:sym typeface="Merriweather"/>
              </a:rPr>
              <a:t>Возраст</a:t>
            </a:r>
            <a:endParaRPr sz="1500" b="1" i="0" u="none" strike="noStrike" cap="none" dirty="0">
              <a:solidFill>
                <a:srgbClr val="274E13"/>
              </a:solidFill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671243" y="3280344"/>
            <a:ext cx="1733692" cy="950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r>
              <a:rPr lang="ru" sz="1200" b="0" i="0" u="none" strike="noStrike" cap="none" dirty="0">
                <a:solidFill>
                  <a:srgbClr val="274E13"/>
                </a:solidFill>
                <a:latin typeface="Merriweather"/>
                <a:ea typeface="Merriweather"/>
                <a:cs typeface="Merriweather"/>
                <a:sym typeface="Merriweather"/>
              </a:rPr>
              <a:t>Подростки от 14 до 18 лет, и молодежь от 18 до 35 лет</a:t>
            </a:r>
            <a:endParaRPr sz="1200" b="0" i="0" u="none" strike="noStrike" cap="none" dirty="0">
              <a:solidFill>
                <a:srgbClr val="274E13"/>
              </a:solidFill>
            </a:endParaRPr>
          </a:p>
        </p:txBody>
      </p:sp>
      <p:sp>
        <p:nvSpPr>
          <p:cNvPr id="138" name="Google Shape;138;p26"/>
          <p:cNvSpPr/>
          <p:nvPr/>
        </p:nvSpPr>
        <p:spPr>
          <a:xfrm>
            <a:off x="3451960" y="2904521"/>
            <a:ext cx="1733700" cy="2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1500"/>
              <a:buFont typeface="Merriweather"/>
              <a:buNone/>
            </a:pPr>
            <a:r>
              <a:rPr lang="ru" sz="1500" b="1" i="0" u="none" strike="noStrike" cap="none" dirty="0">
                <a:solidFill>
                  <a:srgbClr val="274E13"/>
                </a:solidFill>
                <a:latin typeface="Merriweather"/>
                <a:ea typeface="Merriweather"/>
                <a:cs typeface="Merriweather"/>
                <a:sym typeface="Merriweather"/>
              </a:rPr>
              <a:t>Гражданство</a:t>
            </a:r>
            <a:endParaRPr sz="1500" b="1" i="0" u="none" strike="noStrike" cap="none" dirty="0">
              <a:solidFill>
                <a:srgbClr val="274E13"/>
              </a:solidFill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3565183" y="3278808"/>
            <a:ext cx="17337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r>
              <a:rPr lang="ru" sz="1200" b="0" i="0" u="none" strike="noStrike" cap="none" dirty="0">
                <a:solidFill>
                  <a:srgbClr val="274E13"/>
                </a:solidFill>
                <a:latin typeface="Merriweather"/>
                <a:ea typeface="Merriweather"/>
                <a:cs typeface="Merriweather"/>
                <a:sym typeface="Merriweather"/>
              </a:rPr>
              <a:t>Граждане РФ, проживающие в </a:t>
            </a:r>
            <a:r>
              <a:rPr lang="ru" sz="1200" dirty="0">
                <a:solidFill>
                  <a:srgbClr val="274E13"/>
                </a:solidFill>
                <a:latin typeface="Merriweather"/>
                <a:ea typeface="Merriweather"/>
                <a:cs typeface="Merriweather"/>
                <a:sym typeface="Merriweather"/>
              </a:rPr>
              <a:t>городе Тюмени</a:t>
            </a:r>
            <a:endParaRPr sz="1200" b="0" i="0" u="none" strike="noStrike" cap="none" dirty="0">
              <a:solidFill>
                <a:srgbClr val="274E13"/>
              </a:solidFill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6210022" y="2894140"/>
            <a:ext cx="1733700" cy="2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1500"/>
              <a:buFont typeface="Merriweather"/>
              <a:buNone/>
            </a:pPr>
            <a:r>
              <a:rPr lang="ru" sz="1500" b="1" i="0" u="none" strike="noStrike" cap="none" dirty="0">
                <a:solidFill>
                  <a:srgbClr val="274E13"/>
                </a:solidFill>
                <a:latin typeface="Merriweather"/>
                <a:ea typeface="Merriweather"/>
                <a:cs typeface="Merriweather"/>
                <a:sym typeface="Merriweather"/>
              </a:rPr>
              <a:t>Статус</a:t>
            </a:r>
            <a:endParaRPr sz="1500" b="1" i="0" u="none" strike="noStrike" cap="none" dirty="0">
              <a:solidFill>
                <a:srgbClr val="274E13"/>
              </a:solidFill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6210022" y="3299725"/>
            <a:ext cx="1895100" cy="950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r>
              <a:rPr lang="ru" sz="1200" b="0" i="0" u="none" strike="noStrike" cap="none" dirty="0">
                <a:solidFill>
                  <a:srgbClr val="274E13"/>
                </a:solidFill>
                <a:latin typeface="Merriweather"/>
                <a:ea typeface="Merriweather"/>
                <a:cs typeface="Merriweather"/>
                <a:sym typeface="Merriweather"/>
              </a:rPr>
              <a:t>Учащиеся общеобразовательных учреждений, студенты</a:t>
            </a:r>
            <a:endParaRPr sz="1200" b="0" i="0" u="none" strike="noStrike" cap="none" dirty="0">
              <a:solidFill>
                <a:srgbClr val="274E13"/>
              </a:solidFill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4">
            <a:alphaModFix/>
          </a:blip>
          <a:srcRect l="119570" t="-23090" r="-119570" b="23090"/>
          <a:stretch/>
        </p:blipFill>
        <p:spPr>
          <a:xfrm>
            <a:off x="2251528" y="51299"/>
            <a:ext cx="250159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2538" y="-1"/>
            <a:ext cx="250159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70696"/>
            <a:ext cx="9143998" cy="238889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/>
          <p:nvPr/>
        </p:nvSpPr>
        <p:spPr>
          <a:xfrm>
            <a:off x="671243" y="2291813"/>
            <a:ext cx="80643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42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3000"/>
              <a:buFont typeface="Merriweather"/>
              <a:buNone/>
            </a:pPr>
            <a:r>
              <a:rPr lang="ru" sz="2600" b="0" i="0" u="none" strike="noStrike" cap="none" dirty="0">
                <a:solidFill>
                  <a:srgbClr val="38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   Кто может стать участником программы</a:t>
            </a:r>
            <a:endParaRPr sz="2600" b="0" i="0" u="none" strike="noStrike" cap="none" dirty="0">
              <a:solidFill>
                <a:srgbClr val="3876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>
            <a:off x="476100" y="2202727"/>
            <a:ext cx="8191800" cy="73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882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2700"/>
              <a:buFont typeface="Merriweather"/>
              <a:buNone/>
            </a:pPr>
            <a:r>
              <a:rPr lang="ru" sz="2400" b="0" i="0" u="none" strike="noStrike" cap="none" dirty="0">
                <a:solidFill>
                  <a:srgbClr val="38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Виды </a:t>
            </a:r>
            <a:r>
              <a:rPr lang="ru" sz="2400" dirty="0">
                <a:solidFill>
                  <a:srgbClr val="38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деятельности</a:t>
            </a:r>
            <a:endParaRPr sz="2400" b="0" i="0" u="none" strike="noStrike" cap="none" dirty="0">
              <a:solidFill>
                <a:srgbClr val="3876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09303"/>
            <a:ext cx="9203374" cy="322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1309" y="3554683"/>
            <a:ext cx="9144000" cy="139337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 txBox="1"/>
          <p:nvPr/>
        </p:nvSpPr>
        <p:spPr>
          <a:xfrm>
            <a:off x="3351297" y="4611337"/>
            <a:ext cx="5551631" cy="41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8900" marR="2921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 b="1" dirty="0">
                <a:solidFill>
                  <a:srgbClr val="274E13"/>
                </a:solidFill>
                <a:latin typeface="Merriweather"/>
                <a:ea typeface="Merriweather"/>
                <a:cs typeface="Merriweather"/>
                <a:sym typeface="Merriweather"/>
              </a:rPr>
              <a:t>Более 50-ти видов деятельности!</a:t>
            </a:r>
            <a:endParaRPr sz="2000" b="1" dirty="0">
              <a:solidFill>
                <a:srgbClr val="274E1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102" y="2714023"/>
            <a:ext cx="213837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3A751D"/>
                </a:solidFill>
                <a:latin typeface="Merriweather" panose="020B0604020202020204" charset="-52"/>
              </a:rPr>
              <a:t>  </a:t>
            </a:r>
            <a:r>
              <a:rPr lang="ru-RU" sz="1100" b="1" dirty="0">
                <a:solidFill>
                  <a:srgbClr val="3A751D"/>
                </a:solidFill>
                <a:latin typeface="Merriweather" panose="020B0604020202020204" charset="-52"/>
              </a:rPr>
              <a:t>Благоустройство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Рабочий по благоустройству населенных пунктов;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цветовода;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садовода.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9979" y="2769702"/>
            <a:ext cx="2112102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3A751D"/>
                </a:solidFill>
                <a:latin typeface="Merriweather" panose="020B0604020202020204" charset="-52"/>
              </a:rPr>
              <a:t>Педагогика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педагога-организатора;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социального педагога.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902" y="3854254"/>
            <a:ext cx="2023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3A751D"/>
                </a:solidFill>
                <a:latin typeface="Merriweather" panose="020B0604020202020204" charset="-52"/>
              </a:rPr>
              <a:t>Здравоохранение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3A751D"/>
                </a:solidFill>
                <a:latin typeface="Merriweather" panose="020B0604020202020204" charset="-52"/>
              </a:rPr>
              <a:t>Помощник медицинского регистратора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4958" y="2756639"/>
            <a:ext cx="2115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A751D"/>
                </a:solidFill>
                <a:latin typeface="Merriweather" panose="020B0604020202020204" charset="-52"/>
              </a:rPr>
              <a:t>  Физическая культура </a:t>
            </a:r>
          </a:p>
          <a:p>
            <a:pPr algn="ctr"/>
            <a:r>
              <a:rPr lang="ru-RU" sz="1000" b="1" dirty="0">
                <a:solidFill>
                  <a:srgbClr val="3A751D"/>
                </a:solidFill>
                <a:latin typeface="Merriweather" panose="020B0604020202020204" charset="-52"/>
              </a:rPr>
              <a:t>и спорт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инструктора по спорту;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судьи по спорту;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инструктора методиста спортивной школы.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59979" y="3702535"/>
            <a:ext cx="2164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A751D"/>
                </a:solidFill>
                <a:latin typeface="Merriweather" panose="020B0604020202020204" charset="-52"/>
              </a:rPr>
              <a:t>Культура, искусство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Артист;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</a:t>
            </a:r>
            <a:r>
              <a:rPr lang="ru-RU" sz="1000" dirty="0" err="1">
                <a:solidFill>
                  <a:srgbClr val="3A751D"/>
                </a:solidFill>
                <a:latin typeface="Merriweather" panose="020B0604020202020204" charset="-52"/>
              </a:rPr>
              <a:t>культорганизатора</a:t>
            </a: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библиотекаря.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84255" y="2756639"/>
            <a:ext cx="2318436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3A751D"/>
                </a:solidFill>
                <a:latin typeface="Merriweather" panose="020B0604020202020204" charset="-52"/>
              </a:rPr>
              <a:t>СМИ, издательство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корреспондента;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монтажера;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оператора видеозаписи;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фотокорреспондента;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3A751D"/>
                </a:solidFill>
                <a:latin typeface="Merriweather" panose="020B0604020202020204" charset="-52"/>
              </a:rPr>
              <a:t>Помощник мастера типографии.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>
            <a:off x="476100" y="2183379"/>
            <a:ext cx="819180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82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2700"/>
              <a:buFont typeface="Merriweather"/>
              <a:buNone/>
            </a:pPr>
            <a:endParaRPr sz="2700" b="0" i="0" u="none" strike="noStrike" cap="none" dirty="0">
              <a:solidFill>
                <a:srgbClr val="38761D"/>
              </a:solidFill>
            </a:endParaRPr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50129"/>
            <a:ext cx="9144000" cy="139337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 txBox="1"/>
          <p:nvPr/>
        </p:nvSpPr>
        <p:spPr>
          <a:xfrm>
            <a:off x="1002452" y="2555427"/>
            <a:ext cx="5573547" cy="119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60800" marR="288000" lvl="0" indent="-305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100000"/>
              <a:buChar char="❖"/>
            </a:pPr>
            <a:endParaRPr dirty="0">
              <a:solidFill>
                <a:srgbClr val="274E1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7906" y="911796"/>
            <a:ext cx="3596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Финансирование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75699" y="14344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Picture 3" descr="https://lh7-rt.googleusercontent.com/slidesz/AGV_vUfndCDEI08BBoFSZZDiKMOyQsOlXV4w6Oh7ZCDbaiXDwC1aB9Zv6YhE3UiZT60ddRRFeRJkMMnh0pmQeMuTkLVPu019neJgt1PZWIq7k0gRBGBr_7F0D3dOu66_jfi1Yl65rKdZ=s2048?key=6Rf3C8E17uegcOI4YOzZ7uH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33" y="825944"/>
            <a:ext cx="3458966" cy="345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314470"/>
              </p:ext>
            </p:extLst>
          </p:nvPr>
        </p:nvGraphicFramePr>
        <p:xfrm>
          <a:off x="4360460" y="1610436"/>
          <a:ext cx="4593159" cy="2331712"/>
        </p:xfrm>
        <a:graphic>
          <a:graphicData uri="http://schemas.openxmlformats.org/drawingml/2006/table">
            <a:tbl>
              <a:tblPr/>
              <a:tblGrid>
                <a:gridCol w="1541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9809">
                <a:tc gridSpan="3"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1" i="0" u="none" strike="noStrike" dirty="0">
                        <a:solidFill>
                          <a:srgbClr val="274E13"/>
                        </a:solidFill>
                        <a:effectLst/>
                        <a:latin typeface="Merriweather" panose="020B0604020202020204" charset="-52"/>
                      </a:endParaRPr>
                    </a:p>
                    <a:p>
                      <a:pPr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</a:rPr>
                        <a:t>Бюджет г. Тюмени</a:t>
                      </a:r>
                    </a:p>
                    <a:p>
                      <a:pPr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</a:rPr>
                        <a:t>(руб.)</a:t>
                      </a:r>
                    </a:p>
                    <a:p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09" marR="686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493713" algn="ctr" defTabSz="914400" rtl="0" eaLnBrk="1" fontAlgn="base" latinLnBrk="0" hangingPunct="1">
                        <a:lnSpc>
                          <a:spcPts val="1588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95" marR="6859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1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</a:rPr>
                        <a:t>2023г.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2024г.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2025г.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</a:rPr>
                        <a:t>28 553 244,99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42 762 493,35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50 213 716,59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0ECD13-2C99-4FA8-BB54-B789E1FFB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460" y="671788"/>
            <a:ext cx="618357" cy="6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27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23259" r="10483" b="47858"/>
          <a:stretch/>
        </p:blipFill>
        <p:spPr>
          <a:xfrm>
            <a:off x="61414" y="-1"/>
            <a:ext cx="9000699" cy="1939925"/>
          </a:xfrm>
          <a:prstGeom prst="rect">
            <a:avLst/>
          </a:prstGeom>
        </p:spPr>
      </p:pic>
      <p:sp>
        <p:nvSpPr>
          <p:cNvPr id="154" name="Google Shape;154;p27"/>
          <p:cNvSpPr/>
          <p:nvPr/>
        </p:nvSpPr>
        <p:spPr>
          <a:xfrm>
            <a:off x="476100" y="2183379"/>
            <a:ext cx="819180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82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2700"/>
              <a:buFont typeface="Merriweather"/>
              <a:buNone/>
            </a:pPr>
            <a:endParaRPr sz="2700" b="0" i="0" u="none" strike="noStrike" cap="none" dirty="0">
              <a:solidFill>
                <a:srgbClr val="38761D"/>
              </a:solidFill>
            </a:endParaRPr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50139"/>
            <a:ext cx="9144000" cy="139337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 txBox="1"/>
          <p:nvPr/>
        </p:nvSpPr>
        <p:spPr>
          <a:xfrm>
            <a:off x="1002452" y="2555427"/>
            <a:ext cx="5573547" cy="119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60800" marR="288000" lvl="0" indent="-305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100000"/>
              <a:buChar char="❖"/>
            </a:pPr>
            <a:endParaRPr dirty="0">
              <a:solidFill>
                <a:srgbClr val="274E1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282" y="1862885"/>
            <a:ext cx="81918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Размер заработной платы </a:t>
            </a:r>
            <a:r>
              <a:rPr lang="ru-RU" sz="24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/>
            </a:r>
            <a:br>
              <a:rPr lang="ru-RU" sz="24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</a:br>
            <a:endParaRPr lang="ru-RU" sz="2400" dirty="0">
              <a:solidFill>
                <a:srgbClr val="3A75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 panose="020B0604020202020204" charset="-52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75699" y="14344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966747"/>
              </p:ext>
            </p:extLst>
          </p:nvPr>
        </p:nvGraphicFramePr>
        <p:xfrm>
          <a:off x="129653" y="2349633"/>
          <a:ext cx="8727742" cy="2681832"/>
        </p:xfrm>
        <a:graphic>
          <a:graphicData uri="http://schemas.openxmlformats.org/drawingml/2006/table">
            <a:tbl>
              <a:tblPr/>
              <a:tblGrid>
                <a:gridCol w="1572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8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2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82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3637">
                <a:tc gridSpan="3">
                  <a:txBody>
                    <a:bodyPr/>
                    <a:lstStyle/>
                    <a:p>
                      <a:pPr marL="0" marR="0" lvl="0" indent="493713" algn="ctr" defTabSz="914400" rtl="0" eaLnBrk="1" fontAlgn="base" latinLnBrk="0" hangingPunct="1">
                        <a:lnSpc>
                          <a:spcPts val="1588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Подростки </a:t>
                      </a:r>
                    </a:p>
                    <a:p>
                      <a:pPr marL="0" marR="0" lvl="0" indent="493713" algn="ctr" defTabSz="914400" rtl="0" eaLnBrk="1" fontAlgn="base" latinLnBrk="0" hangingPunct="1">
                        <a:lnSpc>
                          <a:spcPts val="1588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от 14 до 18 лет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(3 часа * 10 дней)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493713" algn="ctr" defTabSz="914400" rtl="0" eaLnBrk="1" fontAlgn="base" latinLnBrk="0" hangingPunct="1">
                        <a:lnSpc>
                          <a:spcPts val="1588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95" marR="6859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493713" algn="ctr" defTabSz="914400" rtl="0" eaLnBrk="1" fontAlgn="base" latinLnBrk="0" hangingPunct="1">
                        <a:lnSpc>
                          <a:spcPts val="1588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Руководители бригад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  <a:p>
                      <a:pPr marL="0" marR="0" lvl="0" indent="493713" algn="ctr" defTabSz="914400" rtl="0" eaLnBrk="1" fontAlgn="base" latinLnBrk="0" hangingPunct="1">
                        <a:lnSpc>
                          <a:spcPts val="1588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(4 часа * 10 дней)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493713" algn="ctr" defTabSz="914400" rtl="0" eaLnBrk="1" fontAlgn="base" latinLnBrk="0" hangingPunct="1">
                        <a:lnSpc>
                          <a:spcPts val="1588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95" marR="6859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</a:rPr>
                        <a:t>2023 г.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2024 г.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2025 г.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2023г.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2024г.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2025г.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8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</a:rPr>
                        <a:t>4640,57 руб.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6076,42 руб.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7 086,32 руб.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6884,87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7108,95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8 189,32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098565"/>
                  </a:ext>
                </a:extLst>
              </a:tr>
              <a:tr h="7474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</a:rPr>
                        <a:t>Материальная поддержка Кадрового центра «Работа России»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</a:rPr>
                        <a:t>821,43 руб.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</a:rPr>
                        <a:t>Материальная поддержка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</a:rPr>
                        <a:t>Кадрового центра «Работа России»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975,30 руб.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</a:rPr>
                        <a:t>Материальная поддержка Кадрового центра «Работа России»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930,96 руб.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953682"/>
                  </a:ext>
                </a:extLst>
              </a:tr>
              <a:tr h="6899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</a:rPr>
                        <a:t>ИТОГО: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</a:rPr>
                        <a:t>5462,00 руб.</a:t>
                      </a: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ИТОГО: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latin typeface="Merriweather" panose="020B0604020202020204" charset="-52"/>
                          <a:cs typeface="Arial" panose="020B0604020202020204" pitchFamily="34" charset="0"/>
                        </a:rPr>
                        <a:t>7051,72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uLnTx/>
                        <a:uFillTx/>
                        <a:latin typeface="Merriweather" panose="020B0604020202020204" charset="-52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uLnTx/>
                          <a:uFillTx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ИТОГО: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D5A16"/>
                          </a:solidFill>
                          <a:effectLst/>
                          <a:uLnTx/>
                          <a:uFillTx/>
                          <a:latin typeface="Merriweather" panose="020B0604020202020204" charset="-52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8017,28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D5A16"/>
                        </a:solidFill>
                        <a:effectLst/>
                        <a:latin typeface="Merriweather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951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46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20;p31">
            <a:extLst>
              <a:ext uri="{FF2B5EF4-FFF2-40B4-BE49-F238E27FC236}">
                <a16:creationId xmlns:a16="http://schemas.microsoft.com/office/drawing/2014/main" id="{990AD66D-C5E4-49D5-AA64-CCF33483D7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63" y="787137"/>
            <a:ext cx="8409810" cy="137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1"/>
          <p:cNvSpPr/>
          <p:nvPr/>
        </p:nvSpPr>
        <p:spPr>
          <a:xfrm>
            <a:off x="268791" y="280590"/>
            <a:ext cx="7924555" cy="53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3000"/>
              <a:buFont typeface="Merriweather"/>
              <a:buNone/>
            </a:pPr>
            <a:r>
              <a:rPr lang="ru-RU" sz="28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Объекты</a:t>
            </a:r>
            <a:r>
              <a:rPr lang="ru" sz="28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 “Отряд</a:t>
            </a:r>
            <a:r>
              <a:rPr lang="ru-RU" sz="2800" dirty="0" err="1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ов</a:t>
            </a:r>
            <a:r>
              <a:rPr lang="ru" sz="28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 мэра”</a:t>
            </a:r>
            <a:endParaRPr sz="2800" i="0" u="none" strike="noStrike" cap="none" dirty="0">
              <a:solidFill>
                <a:srgbClr val="3A75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Google Shape;214;p31"/>
          <p:cNvSpPr/>
          <p:nvPr/>
        </p:nvSpPr>
        <p:spPr>
          <a:xfrm>
            <a:off x="534004" y="3750925"/>
            <a:ext cx="4936200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526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endParaRPr b="1" i="0" u="none" strike="noStrike" cap="none" dirty="0">
              <a:solidFill>
                <a:srgbClr val="38761D"/>
              </a:solidFill>
            </a:endParaRPr>
          </a:p>
        </p:txBody>
      </p:sp>
      <p:sp>
        <p:nvSpPr>
          <p:cNvPr id="215" name="Google Shape;215;p31"/>
          <p:cNvSpPr/>
          <p:nvPr/>
        </p:nvSpPr>
        <p:spPr>
          <a:xfrm>
            <a:off x="3302273" y="3750915"/>
            <a:ext cx="2539454" cy="73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526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endParaRPr sz="1200" b="0" i="0" u="none" strike="noStrike" cap="none">
              <a:solidFill>
                <a:srgbClr val="38761D"/>
              </a:solidFill>
            </a:endParaRPr>
          </a:p>
        </p:txBody>
      </p:sp>
      <p:pic>
        <p:nvPicPr>
          <p:cNvPr id="216" name="Google Shape;216;p31"/>
          <p:cNvPicPr preferRelativeResize="0"/>
          <p:nvPr/>
        </p:nvPicPr>
        <p:blipFill rotWithShape="1">
          <a:blip r:embed="rId4">
            <a:alphaModFix/>
          </a:blip>
          <a:srcRect l="5078" t="16046" r="4717" b="19144"/>
          <a:stretch/>
        </p:blipFill>
        <p:spPr>
          <a:xfrm>
            <a:off x="5962015" y="3034059"/>
            <a:ext cx="2171716" cy="132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2015" y="1657534"/>
            <a:ext cx="2174498" cy="1299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5528" y="-1"/>
            <a:ext cx="250159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0;p31">
            <a:extLst>
              <a:ext uri="{FF2B5EF4-FFF2-40B4-BE49-F238E27FC236}">
                <a16:creationId xmlns:a16="http://schemas.microsoft.com/office/drawing/2014/main" id="{83055755-CF85-47A5-8F38-08089DC8AE0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8" y="3761124"/>
            <a:ext cx="9144000" cy="13933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6BCD63-FF07-4751-8871-93C51FF69B20}"/>
              </a:ext>
            </a:extLst>
          </p:cNvPr>
          <p:cNvSpPr/>
          <p:nvPr/>
        </p:nvSpPr>
        <p:spPr>
          <a:xfrm>
            <a:off x="3265549" y="992267"/>
            <a:ext cx="21675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solidFill>
                  <a:srgbClr val="38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Коворкинг - пространство</a:t>
            </a:r>
          </a:p>
          <a:p>
            <a:pPr lvl="0" algn="ctr"/>
            <a:r>
              <a:rPr lang="ru-RU" sz="1000" dirty="0">
                <a:solidFill>
                  <a:srgbClr val="38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“Улетная точка”</a:t>
            </a:r>
          </a:p>
          <a:p>
            <a:pPr lvl="0" algn="ctr"/>
            <a:r>
              <a:rPr lang="ru-RU" sz="1000" dirty="0">
                <a:solidFill>
                  <a:srgbClr val="38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( </a:t>
            </a:r>
            <a:r>
              <a:rPr lang="ru-RU" sz="1000" dirty="0" err="1">
                <a:solidFill>
                  <a:srgbClr val="38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г.Тюмень</a:t>
            </a:r>
            <a:r>
              <a:rPr lang="ru-RU" sz="1000" dirty="0">
                <a:solidFill>
                  <a:srgbClr val="38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, ул. Герцена, 63/1)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466865-1065-4FB5-99CB-F71D59EF653E}"/>
              </a:ext>
            </a:extLst>
          </p:cNvPr>
          <p:cNvSpPr/>
          <p:nvPr/>
        </p:nvSpPr>
        <p:spPr>
          <a:xfrm>
            <a:off x="6126592" y="1003362"/>
            <a:ext cx="17761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5F0F0"/>
              </a:buClr>
              <a:buSzPts val="3000"/>
            </a:pPr>
            <a:r>
              <a:rPr lang="ru-RU" sz="10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Сквер “Отряды мэра” </a:t>
            </a:r>
          </a:p>
          <a:p>
            <a:pPr lvl="0" algn="ctr">
              <a:buClr>
                <a:srgbClr val="F5F0F0"/>
              </a:buClr>
              <a:buSzPts val="3000"/>
            </a:pPr>
            <a:r>
              <a:rPr lang="ru-RU" sz="10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(</a:t>
            </a:r>
            <a:r>
              <a:rPr lang="ru-RU" sz="1000" dirty="0" err="1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г.Тюмень</a:t>
            </a:r>
            <a:r>
              <a:rPr lang="ru-RU" sz="10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,</a:t>
            </a:r>
          </a:p>
          <a:p>
            <a:pPr lvl="0" algn="ctr">
              <a:buClr>
                <a:srgbClr val="F5F0F0"/>
              </a:buClr>
              <a:buSzPts val="3000"/>
            </a:pPr>
            <a:r>
              <a:rPr lang="ru-RU" sz="10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ул. Мельничная)</a:t>
            </a:r>
          </a:p>
        </p:txBody>
      </p:sp>
      <p:pic>
        <p:nvPicPr>
          <p:cNvPr id="13" name="Google Shape;225;p32">
            <a:extLst>
              <a:ext uri="{FF2B5EF4-FFF2-40B4-BE49-F238E27FC236}">
                <a16:creationId xmlns:a16="http://schemas.microsoft.com/office/drawing/2014/main" id="{F12B47BD-F771-4E73-8383-82E65182F74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5549" y="1647325"/>
            <a:ext cx="2167530" cy="1299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29;p32">
            <a:extLst>
              <a:ext uri="{FF2B5EF4-FFF2-40B4-BE49-F238E27FC236}">
                <a16:creationId xmlns:a16="http://schemas.microsoft.com/office/drawing/2014/main" id="{2668AEEC-8510-4D5E-A77D-EC1E426E1EB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1363" y="2967574"/>
            <a:ext cx="2171716" cy="132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68791" y="787137"/>
            <a:ext cx="2754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Отдел по проведению мероприятий </a:t>
            </a:r>
          </a:p>
          <a:p>
            <a:pPr algn="ctr"/>
            <a:r>
              <a:rPr lang="ru-RU" sz="10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в области содействия трудоустройству несовершеннолетних граждан</a:t>
            </a:r>
          </a:p>
          <a:p>
            <a:pPr algn="ctr"/>
            <a:r>
              <a:rPr lang="ru-RU" sz="10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(г. Тюмень, ул. 50 лет Октября, 48)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5411" r="10290" b="23479"/>
          <a:stretch/>
        </p:blipFill>
        <p:spPr>
          <a:xfrm>
            <a:off x="583354" y="1646284"/>
            <a:ext cx="2057242" cy="1265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t="10820" r="4783" b="6602"/>
          <a:stretch/>
        </p:blipFill>
        <p:spPr>
          <a:xfrm>
            <a:off x="583354" y="2957362"/>
            <a:ext cx="2057242" cy="13206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931" y="4358913"/>
            <a:ext cx="2481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i="1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Прием и оформление документов для трудоустройства. </a:t>
            </a:r>
          </a:p>
          <a:p>
            <a:pPr algn="ctr"/>
            <a:r>
              <a:rPr lang="ru-RU" sz="1000" i="1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52"/>
              </a:rPr>
              <a:t>Архивное хранение.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4521" y="4354422"/>
            <a:ext cx="2862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000" i="1" dirty="0">
                <a:solidFill>
                  <a:srgbClr val="38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Место проведения мероприятий, деятельность </a:t>
            </a:r>
            <a:r>
              <a:rPr lang="en-US" sz="1000" i="1" dirty="0">
                <a:solidFill>
                  <a:srgbClr val="38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IT</a:t>
            </a:r>
            <a:r>
              <a:rPr lang="ru-RU" sz="1000" i="1" dirty="0">
                <a:solidFill>
                  <a:srgbClr val="38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-бригады, творческой бригады «Кураж», бригады «Юный спасатель» и бригады «Капитаны двора»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8795" y="4395143"/>
            <a:ext cx="2472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5F0F0"/>
              </a:buClr>
              <a:buSzPts val="3000"/>
            </a:pPr>
            <a:r>
              <a:rPr lang="ru-RU" sz="1000" i="1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sym typeface="Merriweather"/>
              </a:rPr>
              <a:t>С 2026 года  - проведение мероприятий на территории сквера, деятельность бригады по благоустройству</a:t>
            </a:r>
            <a:endParaRPr lang="ru-RU" sz="1000" i="1" dirty="0">
              <a:solidFill>
                <a:srgbClr val="3A75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038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/>
          <p:nvPr/>
        </p:nvSpPr>
        <p:spPr>
          <a:xfrm>
            <a:off x="1601291" y="2485964"/>
            <a:ext cx="6150191" cy="502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3000"/>
              <a:buFont typeface="Merriweather"/>
              <a:buNone/>
            </a:pPr>
            <a:r>
              <a:rPr lang="ru-RU" sz="28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Л</a:t>
            </a:r>
            <a:r>
              <a:rPr lang="ru" sz="28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оготип «</a:t>
            </a:r>
            <a:r>
              <a:rPr lang="ru-RU" sz="2800" dirty="0">
                <a:solidFill>
                  <a:srgbClr val="3A7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Отрядов мэра»</a:t>
            </a:r>
            <a:endParaRPr sz="2800" i="0" u="none" strike="noStrike" cap="none" dirty="0">
              <a:solidFill>
                <a:srgbClr val="3A75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" name="Google Shape;215;p31"/>
          <p:cNvSpPr/>
          <p:nvPr/>
        </p:nvSpPr>
        <p:spPr>
          <a:xfrm>
            <a:off x="3302273" y="3750915"/>
            <a:ext cx="2539454" cy="73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526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endParaRPr sz="1200" b="0" i="0" u="none" strike="noStrike" cap="none">
              <a:solidFill>
                <a:srgbClr val="38761D"/>
              </a:solidFill>
            </a:endParaRPr>
          </a:p>
        </p:txBody>
      </p:sp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381" y="-42863"/>
            <a:ext cx="250159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29846"/>
            <a:ext cx="9144000" cy="13933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6720" y="3020691"/>
            <a:ext cx="4576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74E13"/>
                </a:solidFill>
                <a:latin typeface="Merriweather" panose="020B0604020202020204" charset="-52"/>
              </a:rPr>
              <a:t>Июль 1997 года -  Анастасия Новицкая нарисовала Муравья </a:t>
            </a:r>
            <a:r>
              <a:rPr lang="ru-RU" dirty="0" smtClean="0">
                <a:solidFill>
                  <a:srgbClr val="274E13"/>
                </a:solidFill>
                <a:latin typeface="Merriweather" panose="020B0604020202020204" charset="-52"/>
              </a:rPr>
              <a:t>-будущий </a:t>
            </a:r>
            <a:r>
              <a:rPr lang="ru-RU" dirty="0">
                <a:solidFill>
                  <a:srgbClr val="274E13"/>
                </a:solidFill>
                <a:latin typeface="Merriweather" panose="020B0604020202020204" charset="-52"/>
              </a:rPr>
              <a:t>символ «Отрядов мэра»</a:t>
            </a:r>
          </a:p>
        </p:txBody>
      </p:sp>
      <p:pic>
        <p:nvPicPr>
          <p:cNvPr id="1026" name="Picture 2" descr="https://lh7-rt.googleusercontent.com/slidesz/AGV_vUcB11fUVr8COhRUHZcqTI5o6tcTwEbCGll2fuCWBUP_6-dGd9nybx-EUvFJQxONoClA5twx6dXi3YNudJJVDlIYkzzX-5S_E5vAD-HxZdhl9sazyujHS1-YzP0xUD7Rggsi9qQq1Q=s2048?key=6Rf3C8E17uegcOI4YOzZ7uH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74" y="3732229"/>
            <a:ext cx="1077734" cy="106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7-rt.googleusercontent.com/slidesz/AGV_vUfbpRIZ6QSG0W8QWp8jH2IyMKgd08bHdlzD9WitCq3ExdN5ULy7JavxekNmWZpDXOm77LIcISc4Q1JQrxDHczuNYJlOPdLT6eMqqAeQYRvr2SmCgtlRhnScX6ENTIzAg4LHjd_F=s2048?key=6Rf3C8E17uegcOI4YOzZ7uHv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t="24920" r="17053" b="23955"/>
          <a:stretch/>
        </p:blipFill>
        <p:spPr bwMode="auto">
          <a:xfrm>
            <a:off x="3202719" y="3744218"/>
            <a:ext cx="1090985" cy="11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43" y="3732230"/>
            <a:ext cx="1077733" cy="11320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E2E049-16A1-4ABE-8FED-B54A65F00CDB}"/>
              </a:ext>
            </a:extLst>
          </p:cNvPr>
          <p:cNvSpPr/>
          <p:nvPr/>
        </p:nvSpPr>
        <p:spPr>
          <a:xfrm>
            <a:off x="5037205" y="3020691"/>
            <a:ext cx="4084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74E13"/>
                </a:solidFill>
                <a:latin typeface="Merriweather" panose="020B0604020202020204" charset="-52"/>
              </a:rPr>
              <a:t>20.12.2024 - получено свидетельство о регистрации товарного знака № 1072915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84"/>
            <a:ext cx="9144000" cy="23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9898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2257</TotalTime>
  <Words>720</Words>
  <Application>Microsoft Office PowerPoint</Application>
  <PresentationFormat>Экран (16:9)</PresentationFormat>
  <Paragraphs>155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Segoe UI Semilight</vt:lpstr>
      <vt:lpstr>Wingdings</vt:lpstr>
      <vt:lpstr>Merriweather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tgmc-63</dc:creator>
  <cp:lastModifiedBy>tgmc-149</cp:lastModifiedBy>
  <cp:revision>107</cp:revision>
  <dcterms:modified xsi:type="dcterms:W3CDTF">2025-09-11T10:18:22Z</dcterms:modified>
</cp:coreProperties>
</file>