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8" r:id="rId5"/>
    <p:sldId id="269" r:id="rId6"/>
    <p:sldId id="276" r:id="rId7"/>
    <p:sldId id="275" r:id="rId8"/>
    <p:sldId id="277" r:id="rId9"/>
    <p:sldId id="272" r:id="rId10"/>
    <p:sldId id="273" r:id="rId11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3E6"/>
    <a:srgbClr val="EFE9EE"/>
    <a:srgbClr val="EEEFF1"/>
    <a:srgbClr val="D7D2F0"/>
    <a:srgbClr val="3891DE"/>
    <a:srgbClr val="264378"/>
    <a:srgbClr val="999A95"/>
    <a:srgbClr val="4472C4"/>
    <a:srgbClr val="B8B9B4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DEA5D-FC5C-4D80-B742-085D89105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B99E2D-B604-4151-9BDF-FDC267EF4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827FD9-0533-41C1-9AF8-7187321C7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EEC1-1463-4F80-8D6D-7B230DBC093A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B8EFFE-9F10-4437-A123-E3E3D63EA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9B3BC1-50C9-494F-869C-0572DBC84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4454-BFCF-437A-8F76-B0BF242AB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04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75139A-CE1B-4CB4-B908-812011A67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91FAFF-01CC-46D2-9E7E-FC63CACE5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CDE501-9E5E-42AC-AE6B-A7C85D449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EEC1-1463-4F80-8D6D-7B230DBC093A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A6FE9F-2658-483A-A304-5510530B4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156524-595A-42A1-A1DE-3896A6822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4454-BFCF-437A-8F76-B0BF242AB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31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40058D0-6714-4BFB-81A2-2BED43BB77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AA7E5C-6538-4200-B36A-7F1F293C6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333CD4-AC31-46FD-8E88-C82F6795E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EEC1-1463-4F80-8D6D-7B230DBC093A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C7B7A0-EFB5-40FB-9338-A0CB1A287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B764A8-8F31-46A3-B4B1-BFC9970F7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4454-BFCF-437A-8F76-B0BF242AB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69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07D32-0584-475F-B60B-71E06BDD9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E69615-9B61-4997-89A1-FDAFCD9D7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E30FAD-8142-4DE0-BB37-254E9E4B6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EEC1-1463-4F80-8D6D-7B230DBC093A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705280-1BDA-4E92-80BF-350300D2E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64D99E-8D69-4A1C-80B9-46B86A341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4454-BFCF-437A-8F76-B0BF242AB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224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DC1CDA-37FC-4B8D-9EA6-4016C53F7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62D9A8-B8C8-450D-B4C3-91DDF31F9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AF672C-2A27-4929-9B72-D55027A9F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EEC1-1463-4F80-8D6D-7B230DBC093A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30CB09-E5BC-4E82-970C-F902BBFB8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3C5536-4E4D-4A3F-964F-703A23C42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4454-BFCF-437A-8F76-B0BF242AB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89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379506-E942-4C70-837C-BD55A3346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85C422-1222-4992-9714-62E26205B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91111B-0E6C-41B2-965D-64159ED1C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457A72-89E1-4CCD-BE16-828AA9193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EEC1-1463-4F80-8D6D-7B230DBC093A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243349-75E0-4574-8060-98F4C83B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82EF37-AA6D-4436-BBFE-0BE3D84F6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4454-BFCF-437A-8F76-B0BF242AB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52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34DB0-2DB0-46E3-BF90-1E4BCC84B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9BBD68-D791-4938-9D9F-F7C76A4E5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D6EE19-A03D-4755-8971-A06E412E8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EE205DD-C1DF-443C-922D-BCAE8F778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71ACA0A-1419-40E0-876E-4BAC0720EF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ECA713-392A-457E-AA98-C1AF9678C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EEC1-1463-4F80-8D6D-7B230DBC093A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8BFD7EE-735E-4C34-9CE0-590D9B64B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B4F5793-3673-4D06-8135-3EE48283D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4454-BFCF-437A-8F76-B0BF242AB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152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9D80C-DB85-47CC-9304-508832D69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5B9BD87-ACE5-4653-A1F7-5F7F2B560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EEC1-1463-4F80-8D6D-7B230DBC093A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B5D7099-76C9-4120-A7F8-2ED20B839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46A6B3-1498-49C9-93E7-2C971A33C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4454-BFCF-437A-8F76-B0BF242AB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47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691C219-3934-496C-8540-25220218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EEC1-1463-4F80-8D6D-7B230DBC093A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2244E47-E4B1-4CF2-9474-D4FFCDC77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669E34-A91E-4E62-9DC7-BFAE85672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4454-BFCF-437A-8F76-B0BF242AB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36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B88372-9D4A-4432-B414-869C2181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82950A-A78B-4930-8739-F8857755C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829F29-A4FB-428A-981F-4AA50681A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DD02F4-7EB7-4453-BD01-7F468B04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EEC1-1463-4F80-8D6D-7B230DBC093A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72F935-0989-402D-B77A-B285AB5D7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7FDCCA-0592-4585-87BF-D93D847D8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4454-BFCF-437A-8F76-B0BF242AB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98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C390F-2A61-4CAD-994F-7303CF920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F1A3F6A-326D-44A0-9894-371F71FD97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A130C7-F11F-42B8-9188-2BCB59786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1EA90A-F0FB-40FB-80F1-245DEDF4C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EEC1-1463-4F80-8D6D-7B230DBC093A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E2E0E3-903E-40BD-87B6-38A0387A2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37205E-B2D7-47B8-B29A-6FEE586A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4454-BFCF-437A-8F76-B0BF242AB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1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40CD1A-1670-4EA6-ACDD-3A27DDE1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05024F-D5F1-4776-A237-5FC4E2278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5B151F-398C-4670-8661-5A3B0D1A67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3EEC1-1463-4F80-8D6D-7B230DBC093A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BFD273-3E39-40B3-8D04-412C6AF14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8CCC42-3B6F-43F3-9082-64B79B6D7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64454-BFCF-437A-8F76-B0BF242AB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48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6A571B7-19E1-4494-BD41-5320A7656D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" r="8664"/>
          <a:stretch/>
        </p:blipFill>
        <p:spPr>
          <a:xfrm>
            <a:off x="170266" y="259601"/>
            <a:ext cx="4847285" cy="6331857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C21A913-86F7-4662-811D-AD4284D722B6}"/>
              </a:ext>
            </a:extLst>
          </p:cNvPr>
          <p:cNvSpPr/>
          <p:nvPr/>
        </p:nvSpPr>
        <p:spPr>
          <a:xfrm>
            <a:off x="5199088" y="259601"/>
            <a:ext cx="6751068" cy="6331857"/>
          </a:xfrm>
          <a:prstGeom prst="rect">
            <a:avLst/>
          </a:prstGeom>
          <a:solidFill>
            <a:srgbClr val="EEEFF1"/>
          </a:solidFill>
          <a:ln>
            <a:solidFill>
              <a:srgbClr val="EFE9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567B2-E1AE-47B7-93B2-67D058CDA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3249" y="243119"/>
            <a:ext cx="6633975" cy="883831"/>
          </a:xfrm>
        </p:spPr>
        <p:txBody>
          <a:bodyPr>
            <a:noAutofit/>
          </a:bodyPr>
          <a:lstStyle/>
          <a:p>
            <a:r>
              <a:rPr lang="ru-RU" sz="2000" dirty="0">
                <a:latin typeface="+mn-lt"/>
              </a:rPr>
              <a:t>Всероссийский конкурс лучших практик трудоустройства молодежи в 2025 году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17FDEE0-BA31-4FFB-9E0C-F9FF84D34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9203" y="1929793"/>
            <a:ext cx="5783144" cy="1227171"/>
          </a:xfrm>
        </p:spPr>
        <p:txBody>
          <a:bodyPr>
            <a:normAutofit/>
          </a:bodyPr>
          <a:lstStyle/>
          <a:p>
            <a:r>
              <a:rPr lang="ru-RU" sz="1800" b="1" dirty="0"/>
              <a:t>Номинация «Твой компас в мире профессий: эффективные практики работодателей»</a:t>
            </a:r>
            <a:endParaRPr lang="ru-RU" sz="18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D6567B2-E1AE-47B7-93B2-67D058CDA582}"/>
              </a:ext>
            </a:extLst>
          </p:cNvPr>
          <p:cNvSpPr txBox="1">
            <a:spLocks/>
          </p:cNvSpPr>
          <p:nvPr/>
        </p:nvSpPr>
        <p:spPr>
          <a:xfrm>
            <a:off x="5648927" y="3303323"/>
            <a:ext cx="6113360" cy="10921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>
                <a:solidFill>
                  <a:srgbClr val="264378"/>
                </a:solidFill>
                <a:latin typeface="+mn-lt"/>
              </a:rPr>
              <a:t>Инновационный профориентационный </a:t>
            </a:r>
            <a:r>
              <a:rPr lang="ru-RU" sz="3200" b="1" dirty="0">
                <a:solidFill>
                  <a:srgbClr val="264378"/>
                </a:solidFill>
                <a:latin typeface="+mn-lt"/>
              </a:rPr>
              <a:t>проект </a:t>
            </a:r>
            <a:endParaRPr lang="cv-Cyrl-001" sz="3200" b="1" dirty="0">
              <a:solidFill>
                <a:srgbClr val="264378"/>
              </a:solidFill>
              <a:latin typeface="+mn-lt"/>
            </a:endParaRPr>
          </a:p>
          <a:p>
            <a:r>
              <a:rPr lang="ru-RU" sz="3200" b="1" dirty="0">
                <a:solidFill>
                  <a:srgbClr val="264378"/>
                </a:solidFill>
                <a:latin typeface="+mn-lt"/>
              </a:rPr>
              <a:t>«От студента до наставника»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69756" y="4656808"/>
            <a:ext cx="57925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Ра</a:t>
            </a:r>
            <a:r>
              <a:rPr lang="cv-Cyrl-001" b="1" dirty="0"/>
              <a:t>з</a:t>
            </a:r>
            <a:r>
              <a:rPr lang="ru-RU" b="1" dirty="0"/>
              <a:t>р</a:t>
            </a:r>
            <a:r>
              <a:rPr lang="cv-Cyrl-001" b="1" dirty="0"/>
              <a:t>а</a:t>
            </a:r>
            <a:r>
              <a:rPr lang="ru-RU" b="1" dirty="0"/>
              <a:t>б</a:t>
            </a:r>
            <a:r>
              <a:rPr lang="cv-Cyrl-001" b="1" dirty="0"/>
              <a:t>о</a:t>
            </a:r>
            <a:r>
              <a:rPr lang="ru-RU" b="1" dirty="0"/>
              <a:t>т</a:t>
            </a:r>
            <a:r>
              <a:rPr lang="cv-Cyrl-001" b="1" dirty="0"/>
              <a:t>ч</a:t>
            </a:r>
            <a:r>
              <a:rPr lang="ru-RU" b="1" dirty="0"/>
              <a:t>и</a:t>
            </a:r>
            <a:r>
              <a:rPr lang="cv-Cyrl-001" b="1" dirty="0"/>
              <a:t>к </a:t>
            </a:r>
            <a:r>
              <a:rPr lang="ru-RU" b="1" dirty="0"/>
              <a:t>п</a:t>
            </a:r>
            <a:r>
              <a:rPr lang="cv-Cyrl-001" b="1" dirty="0"/>
              <a:t>р</a:t>
            </a:r>
            <a:r>
              <a:rPr lang="ru-RU" b="1" dirty="0"/>
              <a:t>о</a:t>
            </a:r>
            <a:r>
              <a:rPr lang="cv-Cyrl-001" b="1" dirty="0"/>
              <a:t>е</a:t>
            </a:r>
            <a:r>
              <a:rPr lang="ru-RU" b="1" dirty="0"/>
              <a:t>к</a:t>
            </a:r>
            <a:r>
              <a:rPr lang="cv-Cyrl-001" b="1" dirty="0"/>
              <a:t>т</a:t>
            </a:r>
            <a:r>
              <a:rPr lang="ru-RU" b="1" dirty="0"/>
              <a:t>а</a:t>
            </a:r>
            <a:r>
              <a:rPr lang="cv-Cyrl-001" b="1" dirty="0"/>
              <a:t>:</a:t>
            </a:r>
          </a:p>
          <a:p>
            <a:pPr algn="ctr"/>
            <a:r>
              <a:rPr lang="ru-RU" dirty="0"/>
              <a:t>Автономное учреждение </a:t>
            </a:r>
          </a:p>
          <a:p>
            <a:pPr algn="ctr"/>
            <a:r>
              <a:rPr lang="ru-RU" dirty="0"/>
              <a:t>«Центр мониторинга и развития образования» муниципального образования города Чебоксары – столицы Чувашской Республики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86911065-797A-41D2-8E09-4534F89FB647}"/>
              </a:ext>
            </a:extLst>
          </p:cNvPr>
          <p:cNvSpPr/>
          <p:nvPr/>
        </p:nvSpPr>
        <p:spPr>
          <a:xfrm>
            <a:off x="4163056" y="2439115"/>
            <a:ext cx="1818875" cy="1728416"/>
          </a:xfrm>
          <a:prstGeom prst="ellipse">
            <a:avLst/>
          </a:prstGeom>
          <a:solidFill>
            <a:schemeClr val="bg1"/>
          </a:solidFill>
          <a:ln>
            <a:solidFill>
              <a:srgbClr val="EFE9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DFF231E-D31A-436D-8B58-247AAEAB9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117" y="2303855"/>
            <a:ext cx="1341779" cy="165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92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47C1808-487D-487B-B45D-ADB6D048C139}"/>
              </a:ext>
            </a:extLst>
          </p:cNvPr>
          <p:cNvSpPr/>
          <p:nvPr/>
        </p:nvSpPr>
        <p:spPr>
          <a:xfrm>
            <a:off x="3505613" y="229430"/>
            <a:ext cx="874803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Автономное учреждение </a:t>
            </a:r>
          </a:p>
          <a:p>
            <a:pPr algn="ctr"/>
            <a:r>
              <a:rPr lang="ru-RU" sz="2000" b="1" dirty="0"/>
              <a:t>«Центр мониторинга и развития образования» </a:t>
            </a:r>
          </a:p>
          <a:p>
            <a:pPr algn="ctr"/>
            <a:r>
              <a:rPr lang="ru-RU" sz="2000" b="1" dirty="0"/>
              <a:t>муниципального образования </a:t>
            </a:r>
            <a:endParaRPr lang="en-US" sz="2000" b="1" dirty="0"/>
          </a:p>
          <a:p>
            <a:pPr algn="ctr"/>
            <a:r>
              <a:rPr lang="ru-RU" sz="2000" b="1" dirty="0"/>
              <a:t>города Чебоксары – столицы Чувашской Республики</a:t>
            </a:r>
          </a:p>
          <a:p>
            <a:pPr algn="ctr"/>
            <a:endParaRPr lang="ru-RU" sz="2000" dirty="0"/>
          </a:p>
          <a:p>
            <a:pPr algn="ctr"/>
            <a:r>
              <a:rPr lang="ru-RU" sz="1400" dirty="0"/>
              <a:t>Контактная информация</a:t>
            </a:r>
          </a:p>
          <a:p>
            <a:pPr algn="ctr"/>
            <a:r>
              <a:rPr lang="ru-RU" sz="1400" dirty="0"/>
              <a:t>Юридический адрес: 428000, Чувашская Республика, г. Чебоксары, б-р </a:t>
            </a:r>
            <a:r>
              <a:rPr lang="ru-RU" sz="1400" dirty="0" err="1"/>
              <a:t>Эгерский</a:t>
            </a:r>
            <a:r>
              <a:rPr lang="ru-RU" sz="1400" dirty="0"/>
              <a:t>, д. 49, помещение 1,2</a:t>
            </a:r>
          </a:p>
          <a:p>
            <a:pPr algn="ctr"/>
            <a:r>
              <a:rPr lang="ru-RU" sz="1400" dirty="0"/>
              <a:t>Телефон: 8(8352) 51-57-58, 8(8352) 27-21-40, 8(8352) 27-21-41</a:t>
            </a:r>
          </a:p>
          <a:p>
            <a:pPr algn="ctr"/>
            <a:r>
              <a:rPr lang="ru-RU" sz="1400" dirty="0"/>
              <a:t>E-</a:t>
            </a:r>
            <a:r>
              <a:rPr lang="ru-RU" sz="1400" dirty="0" err="1"/>
              <a:t>Mail</a:t>
            </a:r>
            <a:r>
              <a:rPr lang="ru-RU" sz="1400" dirty="0"/>
              <a:t>: </a:t>
            </a:r>
            <a:r>
              <a:rPr lang="en-US" sz="1400" dirty="0"/>
              <a:t>gcheb_guo1@cap.ru</a:t>
            </a:r>
            <a:endParaRPr lang="ru-RU" sz="1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7B6BB02-C16D-4C6C-852B-AD78FE0FEF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60" b="34313"/>
          <a:stretch/>
        </p:blipFill>
        <p:spPr>
          <a:xfrm>
            <a:off x="0" y="3676528"/>
            <a:ext cx="12192000" cy="31814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71C879-8B24-4100-ACB0-EF9B2BB2E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54" y="58557"/>
            <a:ext cx="964575" cy="11864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BB77D4-03AD-4B2A-9AAD-B0A4019F2F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868" y="1567663"/>
            <a:ext cx="1421029" cy="14210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5AAFF5-2833-4718-AC99-847386D327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79" y="1567663"/>
            <a:ext cx="1421028" cy="14210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15F65F-D92C-4FE7-8154-E0A6EB50BBA4}"/>
              </a:ext>
            </a:extLst>
          </p:cNvPr>
          <p:cNvSpPr txBox="1"/>
          <p:nvPr/>
        </p:nvSpPr>
        <p:spPr>
          <a:xfrm>
            <a:off x="95027" y="2937865"/>
            <a:ext cx="21243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АУ «Центр мониторинга и развития образования» города Чебоксары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2985E8-6043-4D4C-83FA-70A592BF823C}"/>
              </a:ext>
            </a:extLst>
          </p:cNvPr>
          <p:cNvSpPr txBox="1"/>
          <p:nvPr/>
        </p:nvSpPr>
        <p:spPr>
          <a:xfrm>
            <a:off x="2261673" y="3045586"/>
            <a:ext cx="2487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Дошкольное образование города Чебоксары</a:t>
            </a:r>
          </a:p>
        </p:txBody>
      </p:sp>
    </p:spTree>
    <p:extLst>
      <p:ext uri="{BB962C8B-B14F-4D97-AF65-F5344CB8AC3E}">
        <p14:creationId xmlns:p14="http://schemas.microsoft.com/office/powerpoint/2010/main" val="3515364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0"/>
          <p:cNvSpPr/>
          <p:nvPr/>
        </p:nvSpPr>
        <p:spPr>
          <a:xfrm>
            <a:off x="443551" y="313965"/>
            <a:ext cx="4903060" cy="3063833"/>
          </a:xfrm>
          <a:prstGeom prst="rect">
            <a:avLst/>
          </a:prstGeom>
          <a:solidFill>
            <a:srgbClr val="389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E296D-3180-4368-89DA-B27EDEBE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637" y="518603"/>
            <a:ext cx="4410948" cy="278032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Проблема - дефицит педагогических кадров в дошкольных образовательных учреждениях города Чебоксары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FF3A0E-99DB-458A-ABB7-829849865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503" y="5287681"/>
            <a:ext cx="4475509" cy="126873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800" dirty="0"/>
              <a:t>Оказ</a:t>
            </a:r>
            <a:r>
              <a:rPr lang="cv-Cyrl-001" sz="1800" dirty="0"/>
              <a:t>ы</a:t>
            </a:r>
            <a:r>
              <a:rPr lang="ru-RU" sz="1800" dirty="0"/>
              <a:t>в</a:t>
            </a:r>
            <a:r>
              <a:rPr lang="cv-Cyrl-001" sz="1800" dirty="0"/>
              <a:t>а</a:t>
            </a:r>
            <a:r>
              <a:rPr lang="ru-RU" sz="1800" dirty="0"/>
              <a:t>т</a:t>
            </a:r>
            <a:r>
              <a:rPr lang="cv-Cyrl-001" sz="1800" dirty="0"/>
              <a:t>ь</a:t>
            </a:r>
            <a:r>
              <a:rPr lang="ru-RU" sz="1800" dirty="0"/>
              <a:t> </a:t>
            </a:r>
            <a:r>
              <a:rPr lang="ru-RU" sz="1800" dirty="0" err="1"/>
              <a:t>практическ</a:t>
            </a:r>
            <a:r>
              <a:rPr lang="cv-Cyrl-001" sz="1800" dirty="0"/>
              <a:t>у</a:t>
            </a:r>
            <a:r>
              <a:rPr lang="ru-RU" sz="1800" dirty="0"/>
              <a:t>ю </a:t>
            </a:r>
            <a:r>
              <a:rPr lang="ru-RU" sz="1800" dirty="0" err="1"/>
              <a:t>помощ</a:t>
            </a:r>
            <a:r>
              <a:rPr lang="cv-Cyrl-001" sz="1800" dirty="0"/>
              <a:t>ь</a:t>
            </a:r>
            <a:r>
              <a:rPr lang="ru-RU" sz="1800" dirty="0"/>
              <a:t> молодым специалистам в развитии профессионального роста, самореализации и закреплении в профессии</a:t>
            </a:r>
          </a:p>
          <a:p>
            <a:endParaRPr lang="ru-RU" sz="1100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B5432A15-C7E0-4659-A8EC-CAD683B930C6}"/>
              </a:ext>
            </a:extLst>
          </p:cNvPr>
          <p:cNvSpPr txBox="1">
            <a:spLocks/>
          </p:cNvSpPr>
          <p:nvPr/>
        </p:nvSpPr>
        <p:spPr>
          <a:xfrm>
            <a:off x="443552" y="4226990"/>
            <a:ext cx="4903059" cy="24469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/>
              <a:t>Цель - привлечение молодых педагогов                 к работе в дошкольные образовательные организации 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01FF3A0E-99DB-458A-ABB7-82984986558B}"/>
              </a:ext>
            </a:extLst>
          </p:cNvPr>
          <p:cNvSpPr txBox="1">
            <a:spLocks/>
          </p:cNvSpPr>
          <p:nvPr/>
        </p:nvSpPr>
        <p:spPr>
          <a:xfrm>
            <a:off x="7141544" y="1022357"/>
            <a:ext cx="4475509" cy="1291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/>
              <a:t>Разработать дорожную карту для привлечения молодых специалистов            в дошкольные образовательные организации города Чебоксары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01FF3A0E-99DB-458A-ABB7-82984986558B}"/>
              </a:ext>
            </a:extLst>
          </p:cNvPr>
          <p:cNvSpPr txBox="1">
            <a:spLocks/>
          </p:cNvSpPr>
          <p:nvPr/>
        </p:nvSpPr>
        <p:spPr>
          <a:xfrm>
            <a:off x="7069352" y="2482370"/>
            <a:ext cx="4372753" cy="920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/>
              <a:t>Привлечь к сотрудничеству                   ГАПОУ ЧР «ЧПК им. Н.В. Никольского»,                ФГБОУ </a:t>
            </a:r>
            <a:r>
              <a:rPr lang="ru-RU" sz="2000" dirty="0"/>
              <a:t>ВО</a:t>
            </a:r>
            <a:r>
              <a:rPr lang="ru-RU" sz="1800" dirty="0"/>
              <a:t> «ЧГПУ им. И. Я. Яковлева»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01FF3A0E-99DB-458A-ABB7-82984986558B}"/>
              </a:ext>
            </a:extLst>
          </p:cNvPr>
          <p:cNvSpPr txBox="1">
            <a:spLocks/>
          </p:cNvSpPr>
          <p:nvPr/>
        </p:nvSpPr>
        <p:spPr>
          <a:xfrm>
            <a:off x="7141545" y="3590877"/>
            <a:ext cx="4769575" cy="1509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/>
              <a:t>Т</a:t>
            </a:r>
            <a:r>
              <a:rPr lang="cv-Cyrl-001" sz="1800" dirty="0"/>
              <a:t>р</a:t>
            </a:r>
            <a:r>
              <a:rPr lang="ru-RU" sz="1800" dirty="0"/>
              <a:t>а</a:t>
            </a:r>
            <a:r>
              <a:rPr lang="cv-Cyrl-001" sz="1800" dirty="0"/>
              <a:t>н</a:t>
            </a:r>
            <a:r>
              <a:rPr lang="ru-RU" sz="1800" dirty="0"/>
              <a:t>с</a:t>
            </a:r>
            <a:r>
              <a:rPr lang="cv-Cyrl-001" sz="1800" dirty="0"/>
              <a:t>л</a:t>
            </a:r>
            <a:r>
              <a:rPr lang="ru-RU" sz="1800" dirty="0"/>
              <a:t>и</a:t>
            </a:r>
            <a:r>
              <a:rPr lang="cv-Cyrl-001" sz="1800" dirty="0"/>
              <a:t>р</a:t>
            </a:r>
            <a:r>
              <a:rPr lang="ru-RU" sz="1800" dirty="0" err="1"/>
              <a:t>ов</a:t>
            </a:r>
            <a:r>
              <a:rPr lang="cv-Cyrl-001" sz="1800" dirty="0"/>
              <a:t>а</a:t>
            </a:r>
            <a:r>
              <a:rPr lang="ru-RU" sz="1800" dirty="0"/>
              <a:t>т</a:t>
            </a:r>
            <a:r>
              <a:rPr lang="cv-Cyrl-001" sz="1800" dirty="0"/>
              <a:t>ь </a:t>
            </a:r>
            <a:r>
              <a:rPr lang="ru-RU" sz="1800" dirty="0" err="1"/>
              <a:t>информаци</a:t>
            </a:r>
            <a:r>
              <a:rPr lang="cv-Cyrl-001" sz="1800" dirty="0"/>
              <a:t>ю</a:t>
            </a:r>
            <a:r>
              <a:rPr lang="ru-RU" sz="1800" dirty="0"/>
              <a:t>  </a:t>
            </a:r>
            <a:r>
              <a:rPr lang="cv-Cyrl-001" sz="1800" dirty="0"/>
              <a:t>                      </a:t>
            </a:r>
            <a:r>
              <a:rPr lang="ru-RU" sz="1800" dirty="0"/>
              <a:t>         о положительном опыте работы дошкольных образовательных организаций города Чебоксары через организацию различных форм работы со студентами педагогических специальностей</a:t>
            </a:r>
          </a:p>
        </p:txBody>
      </p:sp>
      <p:sp>
        <p:nvSpPr>
          <p:cNvPr id="17" name="Google Shape;1625;p41">
            <a:extLst>
              <a:ext uri="{FF2B5EF4-FFF2-40B4-BE49-F238E27FC236}">
                <a16:creationId xmlns:a16="http://schemas.microsoft.com/office/drawing/2014/main" id="{026961AA-A0A7-4C39-BC9F-90D766DE2AAE}"/>
              </a:ext>
            </a:extLst>
          </p:cNvPr>
          <p:cNvSpPr/>
          <p:nvPr/>
        </p:nvSpPr>
        <p:spPr>
          <a:xfrm>
            <a:off x="6255707" y="563717"/>
            <a:ext cx="703588" cy="713643"/>
          </a:xfrm>
          <a:custGeom>
            <a:avLst/>
            <a:gdLst/>
            <a:ahLst/>
            <a:cxnLst/>
            <a:rect l="l" t="t" r="r" b="b"/>
            <a:pathLst>
              <a:path w="5678" h="5678" extrusionOk="0">
                <a:moveTo>
                  <a:pt x="2839" y="1"/>
                </a:moveTo>
                <a:cubicBezTo>
                  <a:pt x="1272" y="1"/>
                  <a:pt x="0" y="1272"/>
                  <a:pt x="0" y="2839"/>
                </a:cubicBezTo>
                <a:cubicBezTo>
                  <a:pt x="0" y="4407"/>
                  <a:pt x="1272" y="5678"/>
                  <a:pt x="2839" y="5678"/>
                </a:cubicBezTo>
                <a:cubicBezTo>
                  <a:pt x="4407" y="5678"/>
                  <a:pt x="5678" y="4407"/>
                  <a:pt x="5678" y="2839"/>
                </a:cubicBezTo>
                <a:cubicBezTo>
                  <a:pt x="5678" y="1272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defRPr/>
            </a:pPr>
            <a:endParaRPr sz="1867" kern="0">
              <a:cs typeface="+mn-ea"/>
              <a:sym typeface="+mn-lt"/>
            </a:endParaRPr>
          </a:p>
        </p:txBody>
      </p:sp>
      <p:sp>
        <p:nvSpPr>
          <p:cNvPr id="19" name="Diamond 292"/>
          <p:cNvSpPr/>
          <p:nvPr/>
        </p:nvSpPr>
        <p:spPr>
          <a:xfrm>
            <a:off x="6464492" y="1461518"/>
            <a:ext cx="624349" cy="624349"/>
          </a:xfrm>
          <a:prstGeom prst="diamond">
            <a:avLst/>
          </a:prstGeom>
          <a:solidFill>
            <a:srgbClr val="7FB34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 defTabSz="914377">
              <a:defRPr/>
            </a:pPr>
            <a:r>
              <a:rPr lang="en-US" altLang="zh-CN" kern="0" dirty="0">
                <a:solidFill>
                  <a:srgbClr val="FFFFFF"/>
                </a:solidFill>
                <a:latin typeface="Impact" panose="020B0806030902050204" pitchFamily="34" charset="0"/>
                <a:ea typeface="微软雅黑"/>
              </a:rPr>
              <a:t>01</a:t>
            </a:r>
          </a:p>
        </p:txBody>
      </p:sp>
      <p:sp>
        <p:nvSpPr>
          <p:cNvPr id="21" name="Diamond 290"/>
          <p:cNvSpPr/>
          <p:nvPr/>
        </p:nvSpPr>
        <p:spPr>
          <a:xfrm>
            <a:off x="6454970" y="2864915"/>
            <a:ext cx="624349" cy="624349"/>
          </a:xfrm>
          <a:prstGeom prst="diamond">
            <a:avLst/>
          </a:prstGeom>
          <a:solidFill>
            <a:srgbClr val="F5992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 defTabSz="914377">
              <a:defRPr/>
            </a:pPr>
            <a:r>
              <a:rPr lang="en-US" altLang="zh-CN" kern="0" dirty="0">
                <a:solidFill>
                  <a:srgbClr val="FFFFFF"/>
                </a:solidFill>
                <a:latin typeface="Impact" panose="020B0806030902050204" pitchFamily="34" charset="0"/>
                <a:ea typeface="微软雅黑"/>
              </a:rPr>
              <a:t>02</a:t>
            </a:r>
          </a:p>
        </p:txBody>
      </p:sp>
      <p:sp>
        <p:nvSpPr>
          <p:cNvPr id="22" name="Diamond 288"/>
          <p:cNvSpPr/>
          <p:nvPr/>
        </p:nvSpPr>
        <p:spPr>
          <a:xfrm>
            <a:off x="6445002" y="4168408"/>
            <a:ext cx="624349" cy="624349"/>
          </a:xfrm>
          <a:prstGeom prst="diamond">
            <a:avLst/>
          </a:prstGeom>
          <a:solidFill>
            <a:srgbClr val="EB223D"/>
          </a:solidFill>
          <a:ln w="12700" cap="flat" cmpd="sng" algn="ctr">
            <a:solidFill>
              <a:srgbClr val="EB223D"/>
            </a:solidFill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 defTabSz="914377">
              <a:defRPr/>
            </a:pPr>
            <a:r>
              <a:rPr lang="en-US" altLang="zh-CN" kern="0" dirty="0">
                <a:solidFill>
                  <a:srgbClr val="FFFFFF"/>
                </a:solidFill>
                <a:latin typeface="Impact" panose="020B0806030902050204" pitchFamily="34" charset="0"/>
                <a:ea typeface="微软雅黑"/>
              </a:rPr>
              <a:t>03</a:t>
            </a:r>
          </a:p>
        </p:txBody>
      </p:sp>
      <p:sp>
        <p:nvSpPr>
          <p:cNvPr id="23" name="Diamond 286"/>
          <p:cNvSpPr/>
          <p:nvPr/>
        </p:nvSpPr>
        <p:spPr>
          <a:xfrm>
            <a:off x="6488154" y="5607756"/>
            <a:ext cx="624349" cy="624349"/>
          </a:xfrm>
          <a:prstGeom prst="diamond">
            <a:avLst/>
          </a:prstGeom>
          <a:solidFill>
            <a:srgbClr val="3891D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 defTabSz="914377">
              <a:defRPr/>
            </a:pPr>
            <a:r>
              <a:rPr lang="en-US" altLang="zh-CN" kern="0" dirty="0">
                <a:solidFill>
                  <a:srgbClr val="FFFFFF"/>
                </a:solidFill>
                <a:latin typeface="Impact" panose="020B0806030902050204" pitchFamily="34" charset="0"/>
                <a:ea typeface="微软雅黑"/>
              </a:rPr>
              <a:t>04</a:t>
            </a:r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01FF3A0E-99DB-458A-ABB7-82984986558B}"/>
              </a:ext>
            </a:extLst>
          </p:cNvPr>
          <p:cNvSpPr txBox="1">
            <a:spLocks/>
          </p:cNvSpPr>
          <p:nvPr/>
        </p:nvSpPr>
        <p:spPr>
          <a:xfrm>
            <a:off x="5346610" y="321055"/>
            <a:ext cx="6845391" cy="474571"/>
          </a:xfrm>
          <a:prstGeom prst="rect">
            <a:avLst/>
          </a:prstGeom>
          <a:solidFill>
            <a:srgbClr val="3891DE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</a:rPr>
              <a:t>                   ЗАДАЧИ</a:t>
            </a:r>
          </a:p>
        </p:txBody>
      </p:sp>
      <p:sp>
        <p:nvSpPr>
          <p:cNvPr id="27" name="Google Shape;1624;p41">
            <a:extLst>
              <a:ext uri="{FF2B5EF4-FFF2-40B4-BE49-F238E27FC236}">
                <a16:creationId xmlns:a16="http://schemas.microsoft.com/office/drawing/2014/main" id="{43F89A2B-0F88-43E0-8566-8E083650CC48}"/>
              </a:ext>
            </a:extLst>
          </p:cNvPr>
          <p:cNvSpPr/>
          <p:nvPr/>
        </p:nvSpPr>
        <p:spPr>
          <a:xfrm rot="5400000">
            <a:off x="1348749" y="3294443"/>
            <a:ext cx="626259" cy="1015901"/>
          </a:xfrm>
          <a:custGeom>
            <a:avLst/>
            <a:gdLst/>
            <a:ahLst/>
            <a:cxnLst/>
            <a:rect l="l" t="t" r="r" b="b"/>
            <a:pathLst>
              <a:path w="2329" h="3006" extrusionOk="0">
                <a:moveTo>
                  <a:pt x="1" y="0"/>
                </a:moveTo>
                <a:lnTo>
                  <a:pt x="1" y="3006"/>
                </a:lnTo>
                <a:lnTo>
                  <a:pt x="2329" y="1503"/>
                </a:lnTo>
                <a:lnTo>
                  <a:pt x="1" y="0"/>
                </a:lnTo>
                <a:close/>
              </a:path>
            </a:pathLst>
          </a:custGeom>
          <a:solidFill>
            <a:srgbClr val="3891D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defRPr/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3857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587734F-C84B-4057-A847-FCAF0E347CD9}"/>
              </a:ext>
            </a:extLst>
          </p:cNvPr>
          <p:cNvSpPr txBox="1">
            <a:spLocks/>
          </p:cNvSpPr>
          <p:nvPr/>
        </p:nvSpPr>
        <p:spPr>
          <a:xfrm>
            <a:off x="819344" y="6052731"/>
            <a:ext cx="5698377" cy="786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latin typeface="+mn-lt"/>
            </a:endParaRPr>
          </a:p>
        </p:txBody>
      </p:sp>
      <p:sp>
        <p:nvSpPr>
          <p:cNvPr id="28" name="椭圆 3"/>
          <p:cNvSpPr>
            <a:spLocks noChangeAspect="1"/>
          </p:cNvSpPr>
          <p:nvPr/>
        </p:nvSpPr>
        <p:spPr bwMode="auto">
          <a:xfrm>
            <a:off x="553183" y="1384431"/>
            <a:ext cx="2938592" cy="2936592"/>
          </a:xfrm>
          <a:prstGeom prst="ellipse">
            <a:avLst/>
          </a:prstGeom>
          <a:solidFill>
            <a:srgbClr val="FFFFFF">
              <a:alpha val="25098"/>
            </a:srgbClr>
          </a:solidFill>
          <a:ln w="76200" algn="ctr">
            <a:solidFill>
              <a:srgbClr val="3891DE">
                <a:alpha val="25098"/>
              </a:srgbClr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zh-CN" altLang="en-US" sz="2000">
              <a:solidFill>
                <a:schemeClr val="lt1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587734F-C84B-4057-A847-FCAF0E347CD9}"/>
              </a:ext>
            </a:extLst>
          </p:cNvPr>
          <p:cNvSpPr txBox="1">
            <a:spLocks/>
          </p:cNvSpPr>
          <p:nvPr/>
        </p:nvSpPr>
        <p:spPr>
          <a:xfrm>
            <a:off x="492681" y="2390327"/>
            <a:ext cx="3059596" cy="1301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100" b="1" dirty="0">
                <a:latin typeface="+mn-lt"/>
              </a:rPr>
              <a:t>ПАРТНЕРЫ</a:t>
            </a:r>
          </a:p>
          <a:p>
            <a:pPr algn="ctr"/>
            <a:r>
              <a:rPr lang="ru-RU" sz="4100" b="1" dirty="0">
                <a:latin typeface="+mn-lt"/>
              </a:rPr>
              <a:t>проекта</a:t>
            </a:r>
            <a:endParaRPr lang="ru-RU" b="1" dirty="0">
              <a:latin typeface="+mn-lt"/>
            </a:endParaRPr>
          </a:p>
        </p:txBody>
      </p:sp>
      <p:sp>
        <p:nvSpPr>
          <p:cNvPr id="27" name="椭圆 2"/>
          <p:cNvSpPr>
            <a:spLocks noChangeAspect="1"/>
          </p:cNvSpPr>
          <p:nvPr/>
        </p:nvSpPr>
        <p:spPr bwMode="auto">
          <a:xfrm>
            <a:off x="489193" y="1179095"/>
            <a:ext cx="3406745" cy="3404781"/>
          </a:xfrm>
          <a:prstGeom prst="ellipse">
            <a:avLst/>
          </a:prstGeom>
          <a:noFill/>
          <a:ln w="76200">
            <a:solidFill>
              <a:srgbClr val="3891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2000"/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C587734F-C84B-4057-A847-FCAF0E347CD9}"/>
              </a:ext>
            </a:extLst>
          </p:cNvPr>
          <p:cNvSpPr txBox="1">
            <a:spLocks/>
          </p:cNvSpPr>
          <p:nvPr/>
        </p:nvSpPr>
        <p:spPr>
          <a:xfrm>
            <a:off x="4101352" y="984811"/>
            <a:ext cx="7872491" cy="1566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1600" dirty="0">
                <a:latin typeface="+mn-lt"/>
              </a:rPr>
            </a:br>
            <a:r>
              <a:rPr lang="ru-RU" sz="1800" dirty="0">
                <a:latin typeface="+mn-lt"/>
              </a:rPr>
              <a:t>Государственное автономное профессиональное образовательное </a:t>
            </a:r>
          </a:p>
          <a:p>
            <a:r>
              <a:rPr lang="ru-RU" sz="1800" dirty="0">
                <a:latin typeface="+mn-lt"/>
              </a:rPr>
              <a:t>учреждение Чувашской Республики </a:t>
            </a:r>
          </a:p>
          <a:p>
            <a:r>
              <a:rPr lang="ru-RU" sz="1800" dirty="0">
                <a:latin typeface="+mn-lt"/>
              </a:rPr>
              <a:t>«Чебоксарский профессиональный колледж им. Н.В. Никольского»​</a:t>
            </a:r>
          </a:p>
          <a:p>
            <a:r>
              <a:rPr lang="ru-RU" sz="1800" dirty="0">
                <a:latin typeface="+mn-lt"/>
              </a:rPr>
              <a:t>Министерства образования Чувашской Республики</a:t>
            </a: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C587734F-C84B-4057-A847-FCAF0E347CD9}"/>
              </a:ext>
            </a:extLst>
          </p:cNvPr>
          <p:cNvSpPr txBox="1">
            <a:spLocks/>
          </p:cNvSpPr>
          <p:nvPr/>
        </p:nvSpPr>
        <p:spPr>
          <a:xfrm>
            <a:off x="4536105" y="2550442"/>
            <a:ext cx="7012141" cy="998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+mn-lt"/>
              </a:rPr>
              <a:t>Федеральное государственное бюджетное образовательное учреждение высшего образования </a:t>
            </a:r>
          </a:p>
          <a:p>
            <a:r>
              <a:rPr lang="ru-RU" sz="1800" dirty="0">
                <a:latin typeface="+mn-lt"/>
              </a:rPr>
              <a:t>«Чувашский государственный педагогический университет  </a:t>
            </a:r>
          </a:p>
          <a:p>
            <a:r>
              <a:rPr lang="ru-RU" sz="1800" dirty="0">
                <a:latin typeface="+mn-lt"/>
              </a:rPr>
              <a:t>им. И.Я. Яковлева»</a:t>
            </a: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C587734F-C84B-4057-A847-FCAF0E347CD9}"/>
              </a:ext>
            </a:extLst>
          </p:cNvPr>
          <p:cNvSpPr txBox="1">
            <a:spLocks/>
          </p:cNvSpPr>
          <p:nvPr/>
        </p:nvSpPr>
        <p:spPr>
          <a:xfrm>
            <a:off x="3408577" y="312223"/>
            <a:ext cx="8289849" cy="926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>
                <a:latin typeface="+mn-lt"/>
                <a:ea typeface="+mn-ea"/>
                <a:cs typeface="+mn-cs"/>
              </a:rPr>
              <a:t>Автономное учреждение 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latin typeface="+mn-lt"/>
                <a:ea typeface="+mn-ea"/>
                <a:cs typeface="+mn-cs"/>
              </a:rPr>
              <a:t>«Центр мониторинга и развития образования» муниципального образования города Чебоксары – столицы Чувашской Республики</a:t>
            </a: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C587734F-C84B-4057-A847-FCAF0E347CD9}"/>
              </a:ext>
            </a:extLst>
          </p:cNvPr>
          <p:cNvSpPr txBox="1">
            <a:spLocks/>
          </p:cNvSpPr>
          <p:nvPr/>
        </p:nvSpPr>
        <p:spPr>
          <a:xfrm>
            <a:off x="3860445" y="3479686"/>
            <a:ext cx="7154751" cy="731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2000" dirty="0"/>
            </a:br>
            <a:r>
              <a:rPr lang="ru-RU" sz="1800" dirty="0">
                <a:latin typeface="+mn-lt"/>
                <a:ea typeface="+mn-ea"/>
                <a:cs typeface="+mn-cs"/>
              </a:rPr>
              <a:t>Управление образования администрации города Чебоксары </a:t>
            </a:r>
          </a:p>
        </p:txBody>
      </p:sp>
      <p:sp>
        <p:nvSpPr>
          <p:cNvPr id="33" name="椭圆 12"/>
          <p:cNvSpPr>
            <a:spLocks noChangeAspect="1"/>
          </p:cNvSpPr>
          <p:nvPr/>
        </p:nvSpPr>
        <p:spPr bwMode="auto">
          <a:xfrm>
            <a:off x="2186625" y="546413"/>
            <a:ext cx="912729" cy="912728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 sz="240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34" name="组合 29"/>
          <p:cNvGrpSpPr>
            <a:grpSpLocks/>
          </p:cNvGrpSpPr>
          <p:nvPr/>
        </p:nvGrpSpPr>
        <p:grpSpPr bwMode="auto">
          <a:xfrm>
            <a:off x="2923439" y="1401167"/>
            <a:ext cx="970275" cy="1014463"/>
            <a:chOff x="3584575" y="2498725"/>
            <a:chExt cx="739775" cy="739775"/>
          </a:xfrm>
          <a:solidFill>
            <a:srgbClr val="3891DE"/>
          </a:solidFill>
        </p:grpSpPr>
        <p:sp>
          <p:nvSpPr>
            <p:cNvPr id="37" name="椭圆 8"/>
            <p:cNvSpPr>
              <a:spLocks noChangeAspect="1"/>
            </p:cNvSpPr>
            <p:nvPr/>
          </p:nvSpPr>
          <p:spPr bwMode="auto">
            <a:xfrm>
              <a:off x="3584575" y="2498725"/>
              <a:ext cx="739775" cy="7397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240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auto">
            <a:xfrm>
              <a:off x="3668472" y="2686447"/>
              <a:ext cx="571982" cy="3815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fontAlgn="base" hangingPunct="1">
                <a:buClrTx/>
                <a:buSzTx/>
              </a:pPr>
              <a:r>
                <a:rPr lang="en-US" altLang="zh-CN" sz="2800" dirty="0">
                  <a:solidFill>
                    <a:srgbClr val="FFFFFF"/>
                  </a:solidFill>
                </a:rPr>
                <a:t>2</a:t>
              </a:r>
              <a:endParaRPr lang="zh-CN" alt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9" name="组合 30"/>
          <p:cNvGrpSpPr>
            <a:grpSpLocks/>
          </p:cNvGrpSpPr>
          <p:nvPr/>
        </p:nvGrpSpPr>
        <p:grpSpPr bwMode="auto">
          <a:xfrm>
            <a:off x="3408577" y="2485251"/>
            <a:ext cx="976619" cy="965468"/>
            <a:chOff x="2873375" y="3673475"/>
            <a:chExt cx="747713" cy="739775"/>
          </a:xfrm>
        </p:grpSpPr>
        <p:grpSp>
          <p:nvGrpSpPr>
            <p:cNvPr id="40" name="组合 13"/>
            <p:cNvGrpSpPr>
              <a:grpSpLocks/>
            </p:cNvGrpSpPr>
            <p:nvPr/>
          </p:nvGrpSpPr>
          <p:grpSpPr bwMode="auto">
            <a:xfrm>
              <a:off x="2878138" y="3673475"/>
              <a:ext cx="739775" cy="739775"/>
              <a:chOff x="4396507" y="3324383"/>
              <a:chExt cx="822355" cy="822355"/>
            </a:xfrm>
          </p:grpSpPr>
          <p:sp>
            <p:nvSpPr>
              <p:cNvPr id="42" name="椭圆 14"/>
              <p:cNvSpPr>
                <a:spLocks noChangeAspect="1"/>
              </p:cNvSpPr>
              <p:nvPr/>
            </p:nvSpPr>
            <p:spPr bwMode="auto">
              <a:xfrm>
                <a:off x="4396507" y="3324383"/>
                <a:ext cx="822355" cy="822355"/>
              </a:xfrm>
              <a:prstGeom prst="ellipse">
                <a:avLst/>
              </a:prstGeom>
              <a:solidFill>
                <a:srgbClr val="70A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tx2"/>
                  </a:solidFill>
                  <a:latin typeface="Calibri" pitchFamily="34" charset="0"/>
                </a:endParaRPr>
              </a:p>
            </p:txBody>
          </p:sp>
          <p:sp>
            <p:nvSpPr>
              <p:cNvPr id="43" name="椭圆 15"/>
              <p:cNvSpPr>
                <a:spLocks noChangeAspect="1"/>
              </p:cNvSpPr>
              <p:nvPr/>
            </p:nvSpPr>
            <p:spPr>
              <a:xfrm>
                <a:off x="4447683" y="3375560"/>
                <a:ext cx="720002" cy="720002"/>
              </a:xfrm>
              <a:prstGeom prst="ellipse">
                <a:avLst/>
              </a:prstGeom>
              <a:ln>
                <a:noFill/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zh-CN" altLang="en-US" sz="24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41" name="Rectangle 13"/>
            <p:cNvSpPr>
              <a:spLocks noChangeArrowheads="1"/>
            </p:cNvSpPr>
            <p:nvPr/>
          </p:nvSpPr>
          <p:spPr bwMode="auto">
            <a:xfrm>
              <a:off x="2873375" y="3875818"/>
              <a:ext cx="747713" cy="400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fontAlgn="base" hangingPunct="1">
                <a:buClrTx/>
                <a:buSzTx/>
              </a:pPr>
              <a:r>
                <a:rPr lang="en-US" altLang="zh-CN" sz="2800" dirty="0">
                  <a:solidFill>
                    <a:srgbClr val="FFFFFF"/>
                  </a:solidFill>
                </a:rPr>
                <a:t>3</a:t>
              </a:r>
              <a:endParaRPr lang="zh-CN" alt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44" name="椭圆 15"/>
          <p:cNvSpPr>
            <a:spLocks noChangeAspect="1"/>
          </p:cNvSpPr>
          <p:nvPr/>
        </p:nvSpPr>
        <p:spPr bwMode="auto">
          <a:xfrm>
            <a:off x="2896701" y="3472673"/>
            <a:ext cx="911753" cy="911753"/>
          </a:xfrm>
          <a:prstGeom prst="ellipse">
            <a:avLst/>
          </a:prstGeom>
          <a:solidFill>
            <a:srgbClr val="EB223D"/>
          </a:solidFill>
          <a:ln>
            <a:solidFill>
              <a:srgbClr val="EB223D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 sz="2400">
              <a:solidFill>
                <a:schemeClr val="tx2"/>
              </a:solidFill>
            </a:endParaRPr>
          </a:p>
        </p:txBody>
      </p:sp>
      <p:sp>
        <p:nvSpPr>
          <p:cNvPr id="45" name="Rectangle 13"/>
          <p:cNvSpPr>
            <a:spLocks noChangeArrowheads="1"/>
          </p:cNvSpPr>
          <p:nvPr/>
        </p:nvSpPr>
        <p:spPr bwMode="auto">
          <a:xfrm>
            <a:off x="2844709" y="3675356"/>
            <a:ext cx="10525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fontAlgn="base" hangingPunct="1">
              <a:buClrTx/>
              <a:buSzTx/>
            </a:pPr>
            <a:r>
              <a:rPr lang="ru-RU" altLang="zh-CN" sz="2800" dirty="0">
                <a:solidFill>
                  <a:srgbClr val="FFFFFF"/>
                </a:solidFill>
              </a:rPr>
              <a:t>4</a:t>
            </a:r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2122657" y="706745"/>
            <a:ext cx="10525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fontAlgn="base" hangingPunct="1">
              <a:buClrTx/>
              <a:buSzTx/>
            </a:pPr>
            <a:r>
              <a:rPr lang="ru-RU" altLang="zh-CN" sz="2800" dirty="0">
                <a:solidFill>
                  <a:srgbClr val="FFFFFF"/>
                </a:solidFill>
              </a:rPr>
              <a:t>1</a:t>
            </a:r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47" name="Объект 2">
            <a:extLst>
              <a:ext uri="{FF2B5EF4-FFF2-40B4-BE49-F238E27FC236}">
                <a16:creationId xmlns:a16="http://schemas.microsoft.com/office/drawing/2014/main" id="{01FF3A0E-99DB-458A-ABB7-82984986558B}"/>
              </a:ext>
            </a:extLst>
          </p:cNvPr>
          <p:cNvSpPr txBox="1">
            <a:spLocks/>
          </p:cNvSpPr>
          <p:nvPr/>
        </p:nvSpPr>
        <p:spPr>
          <a:xfrm>
            <a:off x="2049" y="5230948"/>
            <a:ext cx="12189953" cy="648613"/>
          </a:xfrm>
          <a:prstGeom prst="rect">
            <a:avLst/>
          </a:prstGeom>
          <a:solidFill>
            <a:srgbClr val="3891DE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</a:rPr>
              <a:t>    УЧАСТНИКИ ПРОЕКТА 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7858167-3A60-0645-97C4-85AC58C99FDF}"/>
              </a:ext>
            </a:extLst>
          </p:cNvPr>
          <p:cNvSpPr/>
          <p:nvPr/>
        </p:nvSpPr>
        <p:spPr>
          <a:xfrm>
            <a:off x="9529011" y="4583875"/>
            <a:ext cx="2224759" cy="2193023"/>
          </a:xfrm>
          <a:prstGeom prst="ellipse">
            <a:avLst/>
          </a:prstGeom>
          <a:solidFill>
            <a:srgbClr val="389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 rtl="0"/>
            <a:endParaRPr lang="ru-RU" sz="100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A7858167-3A60-0645-97C4-85AC58C99FDF}"/>
              </a:ext>
            </a:extLst>
          </p:cNvPr>
          <p:cNvSpPr/>
          <p:nvPr/>
        </p:nvSpPr>
        <p:spPr>
          <a:xfrm>
            <a:off x="9924430" y="4813472"/>
            <a:ext cx="1712175" cy="18519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 rtl="0"/>
            <a:endParaRPr lang="ru-RU" sz="1000"/>
          </a:p>
        </p:txBody>
      </p:sp>
      <p:pic>
        <p:nvPicPr>
          <p:cNvPr id="50" name="Графический объект 7" descr="Группа мужчин (сплошная заливка)">
            <a:extLst>
              <a:ext uri="{FF2B5EF4-FFF2-40B4-BE49-F238E27FC236}">
                <a16:creationId xmlns:a16="http://schemas.microsoft.com/office/drawing/2014/main" id="{08AD860C-4281-5E46-B29F-B97F7FB07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47" y="5104145"/>
            <a:ext cx="1282599" cy="1282599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32393" y="5772415"/>
            <a:ext cx="6829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 студенты педагогических специальностей</a:t>
            </a:r>
            <a:endParaRPr lang="ru-RU" sz="2800" dirty="0"/>
          </a:p>
        </p:txBody>
      </p:sp>
      <p:sp>
        <p:nvSpPr>
          <p:cNvPr id="38" name="椭圆 12">
            <a:extLst>
              <a:ext uri="{FF2B5EF4-FFF2-40B4-BE49-F238E27FC236}">
                <a16:creationId xmlns:a16="http://schemas.microsoft.com/office/drawing/2014/main" id="{8608AD6A-60D8-4D92-AE77-86151E9B6B0E}"/>
              </a:ext>
            </a:extLst>
          </p:cNvPr>
          <p:cNvSpPr>
            <a:spLocks noChangeAspect="1"/>
          </p:cNvSpPr>
          <p:nvPr/>
        </p:nvSpPr>
        <p:spPr bwMode="auto">
          <a:xfrm>
            <a:off x="1923469" y="4105705"/>
            <a:ext cx="912729" cy="912728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 sz="24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1" name="Rectangle 13">
            <a:extLst>
              <a:ext uri="{FF2B5EF4-FFF2-40B4-BE49-F238E27FC236}">
                <a16:creationId xmlns:a16="http://schemas.microsoft.com/office/drawing/2014/main" id="{BBA665B4-1FB7-4500-B2D0-D00C580F4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396" y="4306936"/>
            <a:ext cx="10525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fontAlgn="base" hangingPunct="1">
              <a:buClrTx/>
              <a:buSzTx/>
            </a:pPr>
            <a:r>
              <a:rPr lang="ru-RU" altLang="zh-CN" sz="2800" dirty="0">
                <a:solidFill>
                  <a:srgbClr val="FFFFFF"/>
                </a:solidFill>
              </a:rPr>
              <a:t>5</a:t>
            </a:r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52" name="Заголовок 1">
            <a:extLst>
              <a:ext uri="{FF2B5EF4-FFF2-40B4-BE49-F238E27FC236}">
                <a16:creationId xmlns:a16="http://schemas.microsoft.com/office/drawing/2014/main" id="{5425A5BB-1857-4EE7-AD23-7E13BC0F6AF1}"/>
              </a:ext>
            </a:extLst>
          </p:cNvPr>
          <p:cNvSpPr txBox="1">
            <a:spLocks/>
          </p:cNvSpPr>
          <p:nvPr/>
        </p:nvSpPr>
        <p:spPr>
          <a:xfrm>
            <a:off x="2940345" y="4217752"/>
            <a:ext cx="7154751" cy="581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2000" dirty="0"/>
            </a:br>
            <a:r>
              <a:rPr lang="ru-RU" sz="1800" dirty="0">
                <a:latin typeface="+mn-lt"/>
                <a:ea typeface="+mn-ea"/>
                <a:cs typeface="+mn-cs"/>
              </a:rPr>
              <a:t>114 дошкольных образовательных организаций города Чебоксары</a:t>
            </a:r>
          </a:p>
        </p:txBody>
      </p:sp>
    </p:spTree>
    <p:extLst>
      <p:ext uri="{BB962C8B-B14F-4D97-AF65-F5344CB8AC3E}">
        <p14:creationId xmlns:p14="http://schemas.microsoft.com/office/powerpoint/2010/main" val="2111793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776E9-8D02-463A-938D-F5845D04C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7598" y="171575"/>
            <a:ext cx="7928231" cy="862096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+mn-lt"/>
              </a:rPr>
              <a:t>Подготовительный этап проекта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1B08DD-D51A-4926-8DB9-5A44C9885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5839" y="1172197"/>
            <a:ext cx="7095268" cy="54794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Мониторинг</a:t>
            </a:r>
            <a:r>
              <a:rPr lang="ru-RU" sz="2400" dirty="0"/>
              <a:t> потребности педагогических кадров</a:t>
            </a:r>
          </a:p>
          <a:p>
            <a:pPr marL="0" indent="0">
              <a:buNone/>
            </a:pPr>
            <a:endParaRPr lang="ru-RU" sz="300" dirty="0"/>
          </a:p>
          <a:p>
            <a:pPr marL="0" indent="0">
              <a:buNone/>
            </a:pPr>
            <a:r>
              <a:rPr lang="ru-RU" sz="2400" b="1" dirty="0"/>
              <a:t>Мозговой штурм </a:t>
            </a:r>
            <a:r>
              <a:rPr lang="ru-RU" sz="2400" dirty="0"/>
              <a:t>по решению выявленной проблемы</a:t>
            </a:r>
          </a:p>
          <a:p>
            <a:pPr marL="0" indent="0">
              <a:buNone/>
            </a:pPr>
            <a:endParaRPr lang="ru-RU" sz="300" dirty="0"/>
          </a:p>
          <a:p>
            <a:pPr marL="0" indent="0">
              <a:buNone/>
            </a:pPr>
            <a:r>
              <a:rPr lang="ru-RU" sz="2400" b="1" dirty="0"/>
              <a:t>Круглый стол </a:t>
            </a:r>
            <a:r>
              <a:rPr lang="ru-RU" sz="2400" dirty="0"/>
              <a:t>с представителями колледжа, обсуждение вопросов выстраивания </a:t>
            </a:r>
            <a:r>
              <a:rPr lang="ru-RU" sz="2400" dirty="0" err="1"/>
              <a:t>профориентационного</a:t>
            </a:r>
            <a:r>
              <a:rPr lang="ru-RU" sz="2400" dirty="0"/>
              <a:t> взаимодействия</a:t>
            </a:r>
          </a:p>
          <a:p>
            <a:pPr marL="0" indent="0">
              <a:buNone/>
            </a:pPr>
            <a:endParaRPr lang="ru-RU" sz="300" dirty="0"/>
          </a:p>
          <a:p>
            <a:pPr marL="0" indent="0">
              <a:buNone/>
            </a:pPr>
            <a:r>
              <a:rPr lang="ru-RU" sz="2400" dirty="0"/>
              <a:t>Подписание </a:t>
            </a:r>
            <a:r>
              <a:rPr lang="ru-RU" sz="2400" b="1" dirty="0"/>
              <a:t>договора о сотрудничестве </a:t>
            </a:r>
            <a:r>
              <a:rPr lang="ru-RU" sz="2400" dirty="0"/>
              <a:t>с Чебоксарским профессиональным колледжем                                   им. Н.В. Никольского Министерства образования Чувашской Республики, Чувашским педагогическим университетом им. И.Я. Яковлева</a:t>
            </a:r>
          </a:p>
          <a:p>
            <a:pPr marL="0" indent="0">
              <a:buNone/>
            </a:pPr>
            <a:endParaRPr lang="ru-RU" sz="133" dirty="0"/>
          </a:p>
          <a:p>
            <a:pPr marL="0" indent="0">
              <a:buNone/>
            </a:pPr>
            <a:r>
              <a:rPr lang="ru-RU" sz="2400" b="1" dirty="0"/>
              <a:t>Разработка профориентационного проекта </a:t>
            </a:r>
            <a:r>
              <a:rPr lang="en-US" sz="2400" b="1" dirty="0"/>
              <a:t>         </a:t>
            </a:r>
            <a:r>
              <a:rPr lang="ru-RU" sz="2400" dirty="0"/>
              <a:t>«От студента до наставника»</a:t>
            </a:r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01FF3A0E-99DB-458A-ABB7-82984986558B}"/>
              </a:ext>
            </a:extLst>
          </p:cNvPr>
          <p:cNvSpPr txBox="1">
            <a:spLocks/>
          </p:cNvSpPr>
          <p:nvPr/>
        </p:nvSpPr>
        <p:spPr>
          <a:xfrm>
            <a:off x="5095841" y="900320"/>
            <a:ext cx="4326457" cy="133349"/>
          </a:xfrm>
          <a:prstGeom prst="rect">
            <a:avLst/>
          </a:prstGeom>
          <a:solidFill>
            <a:srgbClr val="3891DE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</a:rPr>
              <a:t>                  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387" y="3095590"/>
            <a:ext cx="596976" cy="591180"/>
          </a:xfrm>
          <a:prstGeom prst="rect">
            <a:avLst/>
          </a:prstGeom>
        </p:spPr>
      </p:pic>
      <p:sp>
        <p:nvSpPr>
          <p:cNvPr id="17" name="Freeform 65"/>
          <p:cNvSpPr>
            <a:spLocks noEditPoints="1"/>
          </p:cNvSpPr>
          <p:nvPr/>
        </p:nvSpPr>
        <p:spPr bwMode="auto">
          <a:xfrm>
            <a:off x="3674464" y="5047049"/>
            <a:ext cx="360768" cy="328745"/>
          </a:xfrm>
          <a:custGeom>
            <a:avLst/>
            <a:gdLst/>
            <a:ahLst/>
            <a:cxnLst>
              <a:cxn ang="0">
                <a:pos x="45" y="41"/>
              </a:cxn>
              <a:cxn ang="0">
                <a:pos x="47" y="50"/>
              </a:cxn>
              <a:cxn ang="0">
                <a:pos x="40" y="56"/>
              </a:cxn>
              <a:cxn ang="0">
                <a:pos x="31" y="60"/>
              </a:cxn>
              <a:cxn ang="0">
                <a:pos x="21" y="60"/>
              </a:cxn>
              <a:cxn ang="0">
                <a:pos x="13" y="56"/>
              </a:cxn>
              <a:cxn ang="0">
                <a:pos x="5" y="50"/>
              </a:cxn>
              <a:cxn ang="0">
                <a:pos x="8" y="41"/>
              </a:cxn>
              <a:cxn ang="0">
                <a:pos x="0" y="32"/>
              </a:cxn>
              <a:cxn ang="0">
                <a:pos x="9" y="26"/>
              </a:cxn>
              <a:cxn ang="0">
                <a:pos x="5" y="20"/>
              </a:cxn>
              <a:cxn ang="0">
                <a:pos x="17" y="18"/>
              </a:cxn>
              <a:cxn ang="0">
                <a:pos x="22" y="10"/>
              </a:cxn>
              <a:cxn ang="0">
                <a:pos x="32" y="17"/>
              </a:cxn>
              <a:cxn ang="0">
                <a:pos x="41" y="14"/>
              </a:cxn>
              <a:cxn ang="0">
                <a:pos x="47" y="22"/>
              </a:cxn>
              <a:cxn ang="0">
                <a:pos x="51" y="30"/>
              </a:cxn>
              <a:cxn ang="0">
                <a:pos x="26" y="25"/>
              </a:cxn>
              <a:cxn ang="0">
                <a:pos x="36" y="35"/>
              </a:cxn>
              <a:cxn ang="0">
                <a:pos x="72" y="19"/>
              </a:cxn>
              <a:cxn ang="0">
                <a:pos x="72" y="27"/>
              </a:cxn>
              <a:cxn ang="0">
                <a:pos x="62" y="25"/>
              </a:cxn>
              <a:cxn ang="0">
                <a:pos x="52" y="27"/>
              </a:cxn>
              <a:cxn ang="0">
                <a:pos x="53" y="19"/>
              </a:cxn>
              <a:cxn ang="0">
                <a:pos x="53" y="11"/>
              </a:cxn>
              <a:cxn ang="0">
                <a:pos x="52" y="3"/>
              </a:cxn>
              <a:cxn ang="0">
                <a:pos x="62" y="4"/>
              </a:cxn>
              <a:cxn ang="0">
                <a:pos x="67" y="0"/>
              </a:cxn>
              <a:cxn ang="0">
                <a:pos x="70" y="9"/>
              </a:cxn>
              <a:cxn ang="0">
                <a:pos x="78" y="18"/>
              </a:cxn>
              <a:cxn ang="0">
                <a:pos x="70" y="62"/>
              </a:cxn>
              <a:cxn ang="0">
                <a:pos x="67" y="71"/>
              </a:cxn>
              <a:cxn ang="0">
                <a:pos x="61" y="66"/>
              </a:cxn>
              <a:cxn ang="0">
                <a:pos x="52" y="68"/>
              </a:cxn>
              <a:cxn ang="0">
                <a:pos x="47" y="59"/>
              </a:cxn>
              <a:cxn ang="0">
                <a:pos x="54" y="50"/>
              </a:cxn>
              <a:cxn ang="0">
                <a:pos x="57" y="41"/>
              </a:cxn>
              <a:cxn ang="0">
                <a:pos x="63" y="46"/>
              </a:cxn>
              <a:cxn ang="0">
                <a:pos x="72" y="44"/>
              </a:cxn>
              <a:cxn ang="0">
                <a:pos x="72" y="52"/>
              </a:cxn>
              <a:cxn ang="0">
                <a:pos x="62" y="10"/>
              </a:cxn>
              <a:cxn ang="0">
                <a:pos x="67" y="15"/>
              </a:cxn>
              <a:cxn ang="0">
                <a:pos x="57" y="56"/>
              </a:cxn>
              <a:cxn ang="0">
                <a:pos x="62" y="51"/>
              </a:cxn>
            </a:cxnLst>
            <a:rect l="0" t="0" r="r" b="b"/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1351" kern="0">
              <a:solidFill>
                <a:srgbClr val="262626"/>
              </a:solidFill>
              <a:latin typeface="Roboto"/>
            </a:endParaRPr>
          </a:p>
        </p:txBody>
      </p:sp>
      <p:sp>
        <p:nvSpPr>
          <p:cNvPr id="18" name="Oval 21"/>
          <p:cNvSpPr/>
          <p:nvPr/>
        </p:nvSpPr>
        <p:spPr>
          <a:xfrm>
            <a:off x="4387409" y="2007663"/>
            <a:ext cx="613355" cy="625759"/>
          </a:xfrm>
          <a:prstGeom prst="ellipse">
            <a:avLst/>
          </a:prstGeom>
          <a:solidFill>
            <a:srgbClr val="EB223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sz="1500" b="1" kern="0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9" name="Freeform 176"/>
          <p:cNvSpPr>
            <a:spLocks noEditPoints="1"/>
          </p:cNvSpPr>
          <p:nvPr/>
        </p:nvSpPr>
        <p:spPr bwMode="auto">
          <a:xfrm>
            <a:off x="4487915" y="2179863"/>
            <a:ext cx="367767" cy="292711"/>
          </a:xfrm>
          <a:custGeom>
            <a:avLst/>
            <a:gdLst/>
            <a:ahLst/>
            <a:cxnLst>
              <a:cxn ang="0">
                <a:pos x="53" y="20"/>
              </a:cxn>
              <a:cxn ang="0">
                <a:pos x="26" y="39"/>
              </a:cxn>
              <a:cxn ang="0">
                <a:pos x="20" y="39"/>
              </a:cxn>
              <a:cxn ang="0">
                <a:pos x="9" y="44"/>
              </a:cxn>
              <a:cxn ang="0">
                <a:pos x="6" y="44"/>
              </a:cxn>
              <a:cxn ang="0">
                <a:pos x="6" y="44"/>
              </a:cxn>
              <a:cxn ang="0">
                <a:pos x="5" y="43"/>
              </a:cxn>
              <a:cxn ang="0">
                <a:pos x="5" y="41"/>
              </a:cxn>
              <a:cxn ang="0">
                <a:pos x="10" y="35"/>
              </a:cxn>
              <a:cxn ang="0">
                <a:pos x="0" y="20"/>
              </a:cxn>
              <a:cxn ang="0">
                <a:pos x="26" y="0"/>
              </a:cxn>
              <a:cxn ang="0">
                <a:pos x="53" y="20"/>
              </a:cxn>
              <a:cxn ang="0">
                <a:pos x="5" y="20"/>
              </a:cxn>
              <a:cxn ang="0">
                <a:pos x="12" y="31"/>
              </a:cxn>
              <a:cxn ang="0">
                <a:pos x="16" y="33"/>
              </a:cxn>
              <a:cxn ang="0">
                <a:pos x="15" y="36"/>
              </a:cxn>
              <a:cxn ang="0">
                <a:pos x="17" y="35"/>
              </a:cxn>
              <a:cxn ang="0">
                <a:pos x="19" y="34"/>
              </a:cxn>
              <a:cxn ang="0">
                <a:pos x="21" y="34"/>
              </a:cxn>
              <a:cxn ang="0">
                <a:pos x="26" y="34"/>
              </a:cxn>
              <a:cxn ang="0">
                <a:pos x="48" y="20"/>
              </a:cxn>
              <a:cxn ang="0">
                <a:pos x="26" y="5"/>
              </a:cxn>
              <a:cxn ang="0">
                <a:pos x="5" y="20"/>
              </a:cxn>
              <a:cxn ang="0">
                <a:pos x="62" y="51"/>
              </a:cxn>
              <a:cxn ang="0">
                <a:pos x="63" y="53"/>
              </a:cxn>
              <a:cxn ang="0">
                <a:pos x="62" y="54"/>
              </a:cxn>
              <a:cxn ang="0">
                <a:pos x="58" y="53"/>
              </a:cxn>
              <a:cxn ang="0">
                <a:pos x="48" y="48"/>
              </a:cxn>
              <a:cxn ang="0">
                <a:pos x="41" y="49"/>
              </a:cxn>
              <a:cxn ang="0">
                <a:pos x="23" y="44"/>
              </a:cxn>
              <a:cxn ang="0">
                <a:pos x="26" y="44"/>
              </a:cxn>
              <a:cxn ang="0">
                <a:pos x="48" y="38"/>
              </a:cxn>
              <a:cxn ang="0">
                <a:pos x="58" y="20"/>
              </a:cxn>
              <a:cxn ang="0">
                <a:pos x="57" y="14"/>
              </a:cxn>
              <a:cxn ang="0">
                <a:pos x="68" y="30"/>
              </a:cxn>
              <a:cxn ang="0">
                <a:pos x="58" y="45"/>
              </a:cxn>
              <a:cxn ang="0">
                <a:pos x="62" y="51"/>
              </a:cxn>
            </a:cxnLst>
            <a:rect l="0" t="0" r="r" b="b"/>
            <a:pathLst>
              <a:path w="68" h="54">
                <a:moveTo>
                  <a:pt x="53" y="20"/>
                </a:moveTo>
                <a:cubicBezTo>
                  <a:pt x="53" y="31"/>
                  <a:pt x="41" y="39"/>
                  <a:pt x="26" y="39"/>
                </a:cubicBezTo>
                <a:cubicBezTo>
                  <a:pt x="24" y="39"/>
                  <a:pt x="22" y="39"/>
                  <a:pt x="20" y="39"/>
                </a:cubicBezTo>
                <a:cubicBezTo>
                  <a:pt x="17" y="41"/>
                  <a:pt x="13" y="43"/>
                  <a:pt x="9" y="44"/>
                </a:cubicBezTo>
                <a:cubicBezTo>
                  <a:pt x="8" y="44"/>
                  <a:pt x="7" y="44"/>
                  <a:pt x="6" y="44"/>
                </a:cubicBezTo>
                <a:cubicBezTo>
                  <a:pt x="6" y="44"/>
                  <a:pt x="6" y="44"/>
                  <a:pt x="6" y="44"/>
                </a:cubicBezTo>
                <a:cubicBezTo>
                  <a:pt x="5" y="44"/>
                  <a:pt x="5" y="44"/>
                  <a:pt x="5" y="43"/>
                </a:cubicBezTo>
                <a:cubicBezTo>
                  <a:pt x="5" y="42"/>
                  <a:pt x="5" y="42"/>
                  <a:pt x="5" y="41"/>
                </a:cubicBezTo>
                <a:cubicBezTo>
                  <a:pt x="7" y="40"/>
                  <a:pt x="9" y="38"/>
                  <a:pt x="10" y="35"/>
                </a:cubicBezTo>
                <a:cubicBezTo>
                  <a:pt x="4" y="32"/>
                  <a:pt x="0" y="26"/>
                  <a:pt x="0" y="20"/>
                </a:cubicBezTo>
                <a:cubicBezTo>
                  <a:pt x="0" y="9"/>
                  <a:pt x="12" y="0"/>
                  <a:pt x="26" y="0"/>
                </a:cubicBezTo>
                <a:cubicBezTo>
                  <a:pt x="41" y="0"/>
                  <a:pt x="53" y="9"/>
                  <a:pt x="53" y="20"/>
                </a:cubicBezTo>
                <a:close/>
                <a:moveTo>
                  <a:pt x="5" y="20"/>
                </a:moveTo>
                <a:cubicBezTo>
                  <a:pt x="5" y="24"/>
                  <a:pt x="7" y="28"/>
                  <a:pt x="12" y="31"/>
                </a:cubicBezTo>
                <a:cubicBezTo>
                  <a:pt x="16" y="33"/>
                  <a:pt x="16" y="33"/>
                  <a:pt x="16" y="33"/>
                </a:cubicBezTo>
                <a:cubicBezTo>
                  <a:pt x="15" y="36"/>
                  <a:pt x="15" y="36"/>
                  <a:pt x="15" y="36"/>
                </a:cubicBezTo>
                <a:cubicBezTo>
                  <a:pt x="15" y="36"/>
                  <a:pt x="16" y="35"/>
                  <a:pt x="17" y="35"/>
                </a:cubicBezTo>
                <a:cubicBezTo>
                  <a:pt x="19" y="34"/>
                  <a:pt x="19" y="34"/>
                  <a:pt x="19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3" y="34"/>
                  <a:pt x="25" y="34"/>
                  <a:pt x="26" y="34"/>
                </a:cubicBezTo>
                <a:cubicBezTo>
                  <a:pt x="38" y="34"/>
                  <a:pt x="48" y="28"/>
                  <a:pt x="48" y="20"/>
                </a:cubicBezTo>
                <a:cubicBezTo>
                  <a:pt x="48" y="12"/>
                  <a:pt x="38" y="5"/>
                  <a:pt x="26" y="5"/>
                </a:cubicBezTo>
                <a:cubicBezTo>
                  <a:pt x="15" y="5"/>
                  <a:pt x="5" y="12"/>
                  <a:pt x="5" y="20"/>
                </a:cubicBezTo>
                <a:close/>
                <a:moveTo>
                  <a:pt x="62" y="51"/>
                </a:moveTo>
                <a:cubicBezTo>
                  <a:pt x="63" y="52"/>
                  <a:pt x="63" y="52"/>
                  <a:pt x="63" y="53"/>
                </a:cubicBezTo>
                <a:cubicBezTo>
                  <a:pt x="63" y="53"/>
                  <a:pt x="62" y="54"/>
                  <a:pt x="62" y="54"/>
                </a:cubicBezTo>
                <a:cubicBezTo>
                  <a:pt x="60" y="54"/>
                  <a:pt x="59" y="54"/>
                  <a:pt x="58" y="53"/>
                </a:cubicBezTo>
                <a:cubicBezTo>
                  <a:pt x="54" y="52"/>
                  <a:pt x="51" y="51"/>
                  <a:pt x="48" y="48"/>
                </a:cubicBezTo>
                <a:cubicBezTo>
                  <a:pt x="46" y="49"/>
                  <a:pt x="43" y="49"/>
                  <a:pt x="41" y="49"/>
                </a:cubicBezTo>
                <a:cubicBezTo>
                  <a:pt x="34" y="49"/>
                  <a:pt x="28" y="47"/>
                  <a:pt x="23" y="44"/>
                </a:cubicBezTo>
                <a:cubicBezTo>
                  <a:pt x="24" y="44"/>
                  <a:pt x="25" y="44"/>
                  <a:pt x="26" y="44"/>
                </a:cubicBezTo>
                <a:cubicBezTo>
                  <a:pt x="35" y="44"/>
                  <a:pt x="42" y="42"/>
                  <a:pt x="48" y="38"/>
                </a:cubicBezTo>
                <a:cubicBezTo>
                  <a:pt x="55" y="33"/>
                  <a:pt x="58" y="27"/>
                  <a:pt x="58" y="20"/>
                </a:cubicBezTo>
                <a:cubicBezTo>
                  <a:pt x="58" y="18"/>
                  <a:pt x="58" y="16"/>
                  <a:pt x="57" y="14"/>
                </a:cubicBezTo>
                <a:cubicBezTo>
                  <a:pt x="64" y="18"/>
                  <a:pt x="68" y="23"/>
                  <a:pt x="68" y="30"/>
                </a:cubicBezTo>
                <a:cubicBezTo>
                  <a:pt x="68" y="36"/>
                  <a:pt x="64" y="41"/>
                  <a:pt x="58" y="45"/>
                </a:cubicBezTo>
                <a:cubicBezTo>
                  <a:pt x="59" y="48"/>
                  <a:pt x="61" y="49"/>
                  <a:pt x="62" y="5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1351" kern="0">
              <a:solidFill>
                <a:srgbClr val="262626"/>
              </a:solidFill>
              <a:latin typeface="Roboto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391839" y="5857525"/>
            <a:ext cx="625759" cy="625759"/>
          </a:xfrm>
          <a:prstGeom prst="ellipse">
            <a:avLst/>
          </a:prstGeom>
          <a:solidFill>
            <a:srgbClr val="ED7D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sz="1500" b="1" kern="0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21" name="Freeform 65"/>
          <p:cNvSpPr>
            <a:spLocks noEditPoints="1"/>
          </p:cNvSpPr>
          <p:nvPr/>
        </p:nvSpPr>
        <p:spPr bwMode="auto">
          <a:xfrm>
            <a:off x="4516013" y="5973213"/>
            <a:ext cx="360768" cy="328745"/>
          </a:xfrm>
          <a:custGeom>
            <a:avLst/>
            <a:gdLst/>
            <a:ahLst/>
            <a:cxnLst>
              <a:cxn ang="0">
                <a:pos x="45" y="41"/>
              </a:cxn>
              <a:cxn ang="0">
                <a:pos x="47" y="50"/>
              </a:cxn>
              <a:cxn ang="0">
                <a:pos x="40" y="56"/>
              </a:cxn>
              <a:cxn ang="0">
                <a:pos x="31" y="60"/>
              </a:cxn>
              <a:cxn ang="0">
                <a:pos x="21" y="60"/>
              </a:cxn>
              <a:cxn ang="0">
                <a:pos x="13" y="56"/>
              </a:cxn>
              <a:cxn ang="0">
                <a:pos x="5" y="50"/>
              </a:cxn>
              <a:cxn ang="0">
                <a:pos x="8" y="41"/>
              </a:cxn>
              <a:cxn ang="0">
                <a:pos x="0" y="32"/>
              </a:cxn>
              <a:cxn ang="0">
                <a:pos x="9" y="26"/>
              </a:cxn>
              <a:cxn ang="0">
                <a:pos x="5" y="20"/>
              </a:cxn>
              <a:cxn ang="0">
                <a:pos x="17" y="18"/>
              </a:cxn>
              <a:cxn ang="0">
                <a:pos x="22" y="10"/>
              </a:cxn>
              <a:cxn ang="0">
                <a:pos x="32" y="17"/>
              </a:cxn>
              <a:cxn ang="0">
                <a:pos x="41" y="14"/>
              </a:cxn>
              <a:cxn ang="0">
                <a:pos x="47" y="22"/>
              </a:cxn>
              <a:cxn ang="0">
                <a:pos x="51" y="30"/>
              </a:cxn>
              <a:cxn ang="0">
                <a:pos x="26" y="25"/>
              </a:cxn>
              <a:cxn ang="0">
                <a:pos x="36" y="35"/>
              </a:cxn>
              <a:cxn ang="0">
                <a:pos x="72" y="19"/>
              </a:cxn>
              <a:cxn ang="0">
                <a:pos x="72" y="27"/>
              </a:cxn>
              <a:cxn ang="0">
                <a:pos x="62" y="25"/>
              </a:cxn>
              <a:cxn ang="0">
                <a:pos x="52" y="27"/>
              </a:cxn>
              <a:cxn ang="0">
                <a:pos x="53" y="19"/>
              </a:cxn>
              <a:cxn ang="0">
                <a:pos x="53" y="11"/>
              </a:cxn>
              <a:cxn ang="0">
                <a:pos x="52" y="3"/>
              </a:cxn>
              <a:cxn ang="0">
                <a:pos x="62" y="4"/>
              </a:cxn>
              <a:cxn ang="0">
                <a:pos x="67" y="0"/>
              </a:cxn>
              <a:cxn ang="0">
                <a:pos x="70" y="9"/>
              </a:cxn>
              <a:cxn ang="0">
                <a:pos x="78" y="18"/>
              </a:cxn>
              <a:cxn ang="0">
                <a:pos x="70" y="62"/>
              </a:cxn>
              <a:cxn ang="0">
                <a:pos x="67" y="71"/>
              </a:cxn>
              <a:cxn ang="0">
                <a:pos x="61" y="66"/>
              </a:cxn>
              <a:cxn ang="0">
                <a:pos x="52" y="68"/>
              </a:cxn>
              <a:cxn ang="0">
                <a:pos x="47" y="59"/>
              </a:cxn>
              <a:cxn ang="0">
                <a:pos x="54" y="50"/>
              </a:cxn>
              <a:cxn ang="0">
                <a:pos x="57" y="41"/>
              </a:cxn>
              <a:cxn ang="0">
                <a:pos x="63" y="46"/>
              </a:cxn>
              <a:cxn ang="0">
                <a:pos x="72" y="44"/>
              </a:cxn>
              <a:cxn ang="0">
                <a:pos x="72" y="52"/>
              </a:cxn>
              <a:cxn ang="0">
                <a:pos x="62" y="10"/>
              </a:cxn>
              <a:cxn ang="0">
                <a:pos x="67" y="15"/>
              </a:cxn>
              <a:cxn ang="0">
                <a:pos x="57" y="56"/>
              </a:cxn>
              <a:cxn ang="0">
                <a:pos x="62" y="51"/>
              </a:cxn>
            </a:cxnLst>
            <a:rect l="0" t="0" r="r" b="b"/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1351" kern="0">
              <a:solidFill>
                <a:srgbClr val="262626"/>
              </a:solidFill>
              <a:latin typeface="Roboto"/>
            </a:endParaRPr>
          </a:p>
        </p:txBody>
      </p:sp>
      <p:sp>
        <p:nvSpPr>
          <p:cNvPr id="22" name="Oval 15"/>
          <p:cNvSpPr/>
          <p:nvPr/>
        </p:nvSpPr>
        <p:spPr>
          <a:xfrm>
            <a:off x="4378387" y="4345090"/>
            <a:ext cx="625759" cy="625759"/>
          </a:xfrm>
          <a:prstGeom prst="ellipse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23" name="Freeform 158"/>
          <p:cNvSpPr>
            <a:spLocks noEditPoints="1"/>
          </p:cNvSpPr>
          <p:nvPr/>
        </p:nvSpPr>
        <p:spPr bwMode="auto">
          <a:xfrm>
            <a:off x="4533788" y="4523482"/>
            <a:ext cx="313805" cy="268973"/>
          </a:xfrm>
          <a:custGeom>
            <a:avLst/>
            <a:gdLst/>
            <a:ahLst/>
            <a:cxnLst>
              <a:cxn ang="0">
                <a:pos x="68" y="30"/>
              </a:cxn>
              <a:cxn ang="0">
                <a:pos x="0" y="30"/>
              </a:cxn>
              <a:cxn ang="0">
                <a:pos x="0" y="15"/>
              </a:cxn>
              <a:cxn ang="0">
                <a:pos x="7" y="9"/>
              </a:cxn>
              <a:cxn ang="0">
                <a:pos x="20" y="9"/>
              </a:cxn>
              <a:cxn ang="0">
                <a:pos x="20" y="3"/>
              </a:cxn>
              <a:cxn ang="0">
                <a:pos x="24" y="0"/>
              </a:cxn>
              <a:cxn ang="0">
                <a:pos x="45" y="0"/>
              </a:cxn>
              <a:cxn ang="0">
                <a:pos x="49" y="3"/>
              </a:cxn>
              <a:cxn ang="0">
                <a:pos x="49" y="9"/>
              </a:cxn>
              <a:cxn ang="0">
                <a:pos x="62" y="9"/>
              </a:cxn>
              <a:cxn ang="0">
                <a:pos x="68" y="15"/>
              </a:cxn>
              <a:cxn ang="0">
                <a:pos x="68" y="30"/>
              </a:cxn>
              <a:cxn ang="0">
                <a:pos x="68" y="52"/>
              </a:cxn>
              <a:cxn ang="0">
                <a:pos x="62" y="58"/>
              </a:cxn>
              <a:cxn ang="0">
                <a:pos x="7" y="58"/>
              </a:cxn>
              <a:cxn ang="0">
                <a:pos x="0" y="52"/>
              </a:cxn>
              <a:cxn ang="0">
                <a:pos x="0" y="34"/>
              </a:cxn>
              <a:cxn ang="0">
                <a:pos x="26" y="34"/>
              </a:cxn>
              <a:cxn ang="0">
                <a:pos x="26" y="40"/>
              </a:cxn>
              <a:cxn ang="0">
                <a:pos x="28" y="42"/>
              </a:cxn>
              <a:cxn ang="0">
                <a:pos x="41" y="42"/>
              </a:cxn>
              <a:cxn ang="0">
                <a:pos x="43" y="40"/>
              </a:cxn>
              <a:cxn ang="0">
                <a:pos x="43" y="34"/>
              </a:cxn>
              <a:cxn ang="0">
                <a:pos x="68" y="34"/>
              </a:cxn>
              <a:cxn ang="0">
                <a:pos x="68" y="52"/>
              </a:cxn>
              <a:cxn ang="0">
                <a:pos x="44" y="9"/>
              </a:cxn>
              <a:cxn ang="0">
                <a:pos x="44" y="5"/>
              </a:cxn>
              <a:cxn ang="0">
                <a:pos x="25" y="5"/>
              </a:cxn>
              <a:cxn ang="0">
                <a:pos x="25" y="9"/>
              </a:cxn>
              <a:cxn ang="0">
                <a:pos x="44" y="9"/>
              </a:cxn>
              <a:cxn ang="0">
                <a:pos x="39" y="39"/>
              </a:cxn>
              <a:cxn ang="0">
                <a:pos x="30" y="39"/>
              </a:cxn>
              <a:cxn ang="0">
                <a:pos x="30" y="34"/>
              </a:cxn>
              <a:cxn ang="0">
                <a:pos x="39" y="34"/>
              </a:cxn>
              <a:cxn ang="0">
                <a:pos x="39" y="39"/>
              </a:cxn>
            </a:cxnLst>
            <a:rect l="0" t="0" r="r" b="b"/>
            <a:pathLst>
              <a:path w="68" h="58">
                <a:moveTo>
                  <a:pt x="68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3" y="9"/>
                  <a:pt x="7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62" y="9"/>
                  <a:pt x="62" y="9"/>
                  <a:pt x="62" y="9"/>
                </a:cubicBezTo>
                <a:cubicBezTo>
                  <a:pt x="66" y="9"/>
                  <a:pt x="68" y="12"/>
                  <a:pt x="68" y="15"/>
                </a:cubicBezTo>
                <a:lnTo>
                  <a:pt x="68" y="30"/>
                </a:lnTo>
                <a:close/>
                <a:moveTo>
                  <a:pt x="68" y="52"/>
                </a:moveTo>
                <a:cubicBezTo>
                  <a:pt x="68" y="55"/>
                  <a:pt x="66" y="58"/>
                  <a:pt x="62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55"/>
                  <a:pt x="0" y="52"/>
                </a:cubicBezTo>
                <a:cubicBezTo>
                  <a:pt x="0" y="34"/>
                  <a:pt x="0" y="34"/>
                  <a:pt x="0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1"/>
                  <a:pt x="27" y="42"/>
                  <a:pt x="28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2" y="42"/>
                  <a:pt x="43" y="41"/>
                  <a:pt x="43" y="40"/>
                </a:cubicBezTo>
                <a:cubicBezTo>
                  <a:pt x="43" y="34"/>
                  <a:pt x="43" y="34"/>
                  <a:pt x="43" y="34"/>
                </a:cubicBezTo>
                <a:cubicBezTo>
                  <a:pt x="68" y="34"/>
                  <a:pt x="68" y="34"/>
                  <a:pt x="68" y="34"/>
                </a:cubicBezTo>
                <a:lnTo>
                  <a:pt x="68" y="52"/>
                </a:lnTo>
                <a:close/>
                <a:moveTo>
                  <a:pt x="44" y="9"/>
                </a:moveTo>
                <a:cubicBezTo>
                  <a:pt x="44" y="5"/>
                  <a:pt x="44" y="5"/>
                  <a:pt x="44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39" y="39"/>
                </a:moveTo>
                <a:cubicBezTo>
                  <a:pt x="30" y="39"/>
                  <a:pt x="30" y="39"/>
                  <a:pt x="30" y="39"/>
                </a:cubicBezTo>
                <a:cubicBezTo>
                  <a:pt x="30" y="34"/>
                  <a:pt x="30" y="34"/>
                  <a:pt x="30" y="34"/>
                </a:cubicBezTo>
                <a:cubicBezTo>
                  <a:pt x="39" y="34"/>
                  <a:pt x="39" y="34"/>
                  <a:pt x="39" y="34"/>
                </a:cubicBezTo>
                <a:lnTo>
                  <a:pt x="39" y="3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/>
          <a:srcRect l="21732" t="7831" r="21464" b="8385"/>
          <a:stretch/>
        </p:blipFill>
        <p:spPr>
          <a:xfrm>
            <a:off x="4388421" y="1172200"/>
            <a:ext cx="567267" cy="564273"/>
          </a:xfrm>
          <a:prstGeom prst="ellipse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E542D5-15CF-4A40-A681-669A6439DB82}"/>
              </a:ext>
            </a:extLst>
          </p:cNvPr>
          <p:cNvSpPr/>
          <p:nvPr/>
        </p:nvSpPr>
        <p:spPr>
          <a:xfrm>
            <a:off x="-43392" y="-37822"/>
            <a:ext cx="4356989" cy="68958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20B259-E105-4963-84BF-E8DBA84CC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26" y="3717949"/>
            <a:ext cx="3758693" cy="250579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E51963-08F6-4E58-9971-DEC405FA5B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4737" y="738425"/>
            <a:ext cx="3740732" cy="2319313"/>
          </a:xfrm>
          <a:prstGeom prst="rect">
            <a:avLst/>
          </a:prstGeom>
        </p:spPr>
      </p:pic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id="{8C7FC07C-7184-4E88-96A8-B5847E9E7C08}"/>
              </a:ext>
            </a:extLst>
          </p:cNvPr>
          <p:cNvSpPr/>
          <p:nvPr/>
        </p:nvSpPr>
        <p:spPr>
          <a:xfrm rot="5400000">
            <a:off x="-283176" y="2526506"/>
            <a:ext cx="2246734" cy="1767165"/>
          </a:xfrm>
          <a:prstGeom prst="triangle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Равнобедренный треугольник 60">
            <a:extLst>
              <a:ext uri="{FF2B5EF4-FFF2-40B4-BE49-F238E27FC236}">
                <a16:creationId xmlns:a16="http://schemas.microsoft.com/office/drawing/2014/main" id="{DB110A6C-BC23-4A0B-AE3B-C7F9C114B62C}"/>
              </a:ext>
            </a:extLst>
          </p:cNvPr>
          <p:cNvSpPr/>
          <p:nvPr/>
        </p:nvSpPr>
        <p:spPr>
          <a:xfrm rot="5400000">
            <a:off x="-256307" y="2817094"/>
            <a:ext cx="1548719" cy="112289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702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529C4D4-13D6-41B1-8824-5EB0AE56F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1273" y="3019674"/>
            <a:ext cx="3502144" cy="12870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/>
              <a:t>Формы профориентационной работы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4407121B-9338-4EE5-AFF3-B156F67EDAA6}"/>
              </a:ext>
            </a:extLst>
          </p:cNvPr>
          <p:cNvSpPr txBox="1">
            <a:spLocks/>
          </p:cNvSpPr>
          <p:nvPr/>
        </p:nvSpPr>
        <p:spPr>
          <a:xfrm>
            <a:off x="2170664" y="1294816"/>
            <a:ext cx="2594113" cy="46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Круглый стол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DA19B898-64A9-4FD8-B764-043DA01C2548}"/>
              </a:ext>
            </a:extLst>
          </p:cNvPr>
          <p:cNvSpPr txBox="1">
            <a:spLocks/>
          </p:cNvSpPr>
          <p:nvPr/>
        </p:nvSpPr>
        <p:spPr>
          <a:xfrm>
            <a:off x="418308" y="2545853"/>
            <a:ext cx="2594113" cy="851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dirty="0"/>
              <a:t>Методический мост</a:t>
            </a:r>
          </a:p>
          <a:p>
            <a:pPr marL="0" indent="0" algn="r">
              <a:buNone/>
            </a:pPr>
            <a:endParaRPr lang="ru-RU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08B18ABB-A293-4651-BFCD-F5B88C259395}"/>
              </a:ext>
            </a:extLst>
          </p:cNvPr>
          <p:cNvSpPr txBox="1">
            <a:spLocks/>
          </p:cNvSpPr>
          <p:nvPr/>
        </p:nvSpPr>
        <p:spPr>
          <a:xfrm>
            <a:off x="7664170" y="5583277"/>
            <a:ext cx="4449975" cy="995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400" dirty="0"/>
              <a:t>Профессиональные конкурсы педагогического мастерства </a:t>
            </a:r>
          </a:p>
          <a:p>
            <a:endParaRPr lang="ru-RU" sz="6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2D57295F-112D-4FC4-BF80-F282409A6F44}"/>
              </a:ext>
            </a:extLst>
          </p:cNvPr>
          <p:cNvSpPr txBox="1">
            <a:spLocks/>
          </p:cNvSpPr>
          <p:nvPr/>
        </p:nvSpPr>
        <p:spPr>
          <a:xfrm>
            <a:off x="621476" y="4470864"/>
            <a:ext cx="2842065" cy="851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Экскурсии в ДОО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52951E7-2FB2-4151-A668-B6CDB9FF9090}"/>
              </a:ext>
            </a:extLst>
          </p:cNvPr>
          <p:cNvSpPr txBox="1">
            <a:spLocks/>
          </p:cNvSpPr>
          <p:nvPr/>
        </p:nvSpPr>
        <p:spPr>
          <a:xfrm>
            <a:off x="8965030" y="4444839"/>
            <a:ext cx="3449039" cy="518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2400" dirty="0"/>
              <a:t>Ярмарка вакансий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9BA79AD6-2366-4B88-BDFC-E7AC4F37F1D4}"/>
              </a:ext>
            </a:extLst>
          </p:cNvPr>
          <p:cNvSpPr txBox="1">
            <a:spLocks/>
          </p:cNvSpPr>
          <p:nvPr/>
        </p:nvSpPr>
        <p:spPr>
          <a:xfrm>
            <a:off x="8874285" y="2316701"/>
            <a:ext cx="3357771" cy="851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Профессиональные пробы 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8F4C4BF5-349D-4108-A5EF-3D612587EF65}"/>
              </a:ext>
            </a:extLst>
          </p:cNvPr>
          <p:cNvSpPr txBox="1">
            <a:spLocks/>
          </p:cNvSpPr>
          <p:nvPr/>
        </p:nvSpPr>
        <p:spPr>
          <a:xfrm>
            <a:off x="1601361" y="5859233"/>
            <a:ext cx="3357771" cy="1073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Работа в </a:t>
            </a:r>
            <a:r>
              <a:rPr lang="ru-RU" sz="2400" dirty="0" err="1"/>
              <a:t>госпабликах</a:t>
            </a:r>
            <a:endParaRPr lang="ru-RU" sz="2400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0D292AD3-310A-4F7D-A34A-5FFAEEF64E22}"/>
              </a:ext>
            </a:extLst>
          </p:cNvPr>
          <p:cNvSpPr txBox="1">
            <a:spLocks/>
          </p:cNvSpPr>
          <p:nvPr/>
        </p:nvSpPr>
        <p:spPr>
          <a:xfrm>
            <a:off x="7456822" y="1234221"/>
            <a:ext cx="2594113" cy="851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ru-RU" sz="2400" dirty="0"/>
              <a:t>Квест-игры</a:t>
            </a:r>
          </a:p>
        </p:txBody>
      </p:sp>
      <p:grpSp>
        <p:nvGrpSpPr>
          <p:cNvPr id="12" name="Группа 11" descr="фигура с круглым центром и контуром, окруженная разными кругами">
            <a:extLst>
              <a:ext uri="{FF2B5EF4-FFF2-40B4-BE49-F238E27FC236}">
                <a16:creationId xmlns:a16="http://schemas.microsoft.com/office/drawing/2014/main" id="{ABD5C7A1-7F23-4B8D-B322-35B7665A9039}"/>
              </a:ext>
            </a:extLst>
          </p:cNvPr>
          <p:cNvGrpSpPr/>
          <p:nvPr/>
        </p:nvGrpSpPr>
        <p:grpSpPr>
          <a:xfrm>
            <a:off x="2843257" y="1161255"/>
            <a:ext cx="6196652" cy="5276557"/>
            <a:chOff x="2357419" y="2941568"/>
            <a:chExt cx="2133787" cy="2062467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9C7AE0BB-0E28-406B-A6C6-5A07F4FF3755}"/>
                </a:ext>
              </a:extLst>
            </p:cNvPr>
            <p:cNvGrpSpPr/>
            <p:nvPr userDrawn="1"/>
          </p:nvGrpSpPr>
          <p:grpSpPr>
            <a:xfrm>
              <a:off x="2697698" y="3251702"/>
              <a:ext cx="1451017" cy="1372999"/>
              <a:chOff x="2697698" y="3251702"/>
              <a:chExt cx="1451017" cy="1372999"/>
            </a:xfrm>
          </p:grpSpPr>
          <p:sp>
            <p:nvSpPr>
              <p:cNvPr id="33" name="Freeform 44">
                <a:extLst>
                  <a:ext uri="{FF2B5EF4-FFF2-40B4-BE49-F238E27FC236}">
                    <a16:creationId xmlns:a16="http://schemas.microsoft.com/office/drawing/2014/main" id="{C14801A6-D6B8-4CCD-9336-3166C5E26B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8187" y="3251726"/>
                <a:ext cx="728339" cy="687269"/>
              </a:xfrm>
              <a:custGeom>
                <a:avLst/>
                <a:gdLst>
                  <a:gd name="T0" fmla="*/ 40 w 177"/>
                  <a:gd name="T1" fmla="*/ 177 h 177"/>
                  <a:gd name="T2" fmla="*/ 0 w 177"/>
                  <a:gd name="T3" fmla="*/ 177 h 177"/>
                  <a:gd name="T4" fmla="*/ 177 w 177"/>
                  <a:gd name="T5" fmla="*/ 0 h 177"/>
                  <a:gd name="T6" fmla="*/ 177 w 177"/>
                  <a:gd name="T7" fmla="*/ 40 h 177"/>
                  <a:gd name="T8" fmla="*/ 40 w 177"/>
                  <a:gd name="T9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177">
                    <a:moveTo>
                      <a:pt x="40" y="177"/>
                    </a:moveTo>
                    <a:cubicBezTo>
                      <a:pt x="0" y="177"/>
                      <a:pt x="0" y="177"/>
                      <a:pt x="0" y="177"/>
                    </a:cubicBezTo>
                    <a:cubicBezTo>
                      <a:pt x="0" y="80"/>
                      <a:pt x="79" y="0"/>
                      <a:pt x="177" y="0"/>
                    </a:cubicBezTo>
                    <a:cubicBezTo>
                      <a:pt x="177" y="40"/>
                      <a:pt x="177" y="40"/>
                      <a:pt x="177" y="40"/>
                    </a:cubicBezTo>
                    <a:cubicBezTo>
                      <a:pt x="102" y="40"/>
                      <a:pt x="40" y="102"/>
                      <a:pt x="40" y="17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4" name="Freeform 49">
                <a:extLst>
                  <a:ext uri="{FF2B5EF4-FFF2-40B4-BE49-F238E27FC236}">
                    <a16:creationId xmlns:a16="http://schemas.microsoft.com/office/drawing/2014/main" id="{ECA1183D-1D3D-47F7-BDE9-4F9C932ECD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20863" y="3251702"/>
                <a:ext cx="727852" cy="686809"/>
              </a:xfrm>
              <a:custGeom>
                <a:avLst/>
                <a:gdLst>
                  <a:gd name="T0" fmla="*/ 177 w 177"/>
                  <a:gd name="T1" fmla="*/ 177 h 177"/>
                  <a:gd name="T2" fmla="*/ 137 w 177"/>
                  <a:gd name="T3" fmla="*/ 177 h 177"/>
                  <a:gd name="T4" fmla="*/ 0 w 177"/>
                  <a:gd name="T5" fmla="*/ 40 h 177"/>
                  <a:gd name="T6" fmla="*/ 0 w 177"/>
                  <a:gd name="T7" fmla="*/ 0 h 177"/>
                  <a:gd name="T8" fmla="*/ 177 w 177"/>
                  <a:gd name="T9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177">
                    <a:moveTo>
                      <a:pt x="177" y="177"/>
                    </a:moveTo>
                    <a:cubicBezTo>
                      <a:pt x="137" y="177"/>
                      <a:pt x="137" y="177"/>
                      <a:pt x="137" y="177"/>
                    </a:cubicBezTo>
                    <a:cubicBezTo>
                      <a:pt x="137" y="102"/>
                      <a:pt x="76" y="40"/>
                      <a:pt x="0" y="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8" y="0"/>
                      <a:pt x="177" y="80"/>
                      <a:pt x="177" y="1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5" name="Freeform 54">
                <a:extLst>
                  <a:ext uri="{FF2B5EF4-FFF2-40B4-BE49-F238E27FC236}">
                    <a16:creationId xmlns:a16="http://schemas.microsoft.com/office/drawing/2014/main" id="{8120735F-28F5-43F8-A73A-0DD4E3EE29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7698" y="3937892"/>
                <a:ext cx="727852" cy="686809"/>
              </a:xfrm>
              <a:custGeom>
                <a:avLst/>
                <a:gdLst>
                  <a:gd name="T0" fmla="*/ 177 w 177"/>
                  <a:gd name="T1" fmla="*/ 177 h 177"/>
                  <a:gd name="T2" fmla="*/ 0 w 177"/>
                  <a:gd name="T3" fmla="*/ 0 h 177"/>
                  <a:gd name="T4" fmla="*/ 40 w 177"/>
                  <a:gd name="T5" fmla="*/ 0 h 177"/>
                  <a:gd name="T6" fmla="*/ 177 w 177"/>
                  <a:gd name="T7" fmla="*/ 137 h 177"/>
                  <a:gd name="T8" fmla="*/ 177 w 177"/>
                  <a:gd name="T9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177">
                    <a:moveTo>
                      <a:pt x="177" y="177"/>
                    </a:moveTo>
                    <a:cubicBezTo>
                      <a:pt x="79" y="177"/>
                      <a:pt x="0" y="98"/>
                      <a:pt x="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76"/>
                      <a:pt x="102" y="137"/>
                      <a:pt x="177" y="137"/>
                    </a:cubicBezTo>
                    <a:lnTo>
                      <a:pt x="177" y="177"/>
                    </a:lnTo>
                    <a:close/>
                  </a:path>
                </a:pathLst>
              </a:custGeom>
              <a:solidFill>
                <a:srgbClr val="70AD47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" name="Freeform 59">
                <a:extLst>
                  <a:ext uri="{FF2B5EF4-FFF2-40B4-BE49-F238E27FC236}">
                    <a16:creationId xmlns:a16="http://schemas.microsoft.com/office/drawing/2014/main" id="{481351DA-C6B9-4185-9D34-F9107352EB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20780" y="3937892"/>
                <a:ext cx="727852" cy="686809"/>
              </a:xfrm>
              <a:custGeom>
                <a:avLst/>
                <a:gdLst>
                  <a:gd name="T0" fmla="*/ 0 w 177"/>
                  <a:gd name="T1" fmla="*/ 177 h 177"/>
                  <a:gd name="T2" fmla="*/ 0 w 177"/>
                  <a:gd name="T3" fmla="*/ 137 h 177"/>
                  <a:gd name="T4" fmla="*/ 137 w 177"/>
                  <a:gd name="T5" fmla="*/ 0 h 177"/>
                  <a:gd name="T6" fmla="*/ 177 w 177"/>
                  <a:gd name="T7" fmla="*/ 0 h 177"/>
                  <a:gd name="T8" fmla="*/ 0 w 177"/>
                  <a:gd name="T9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177">
                    <a:moveTo>
                      <a:pt x="0" y="177"/>
                    </a:moveTo>
                    <a:cubicBezTo>
                      <a:pt x="0" y="137"/>
                      <a:pt x="0" y="137"/>
                      <a:pt x="0" y="137"/>
                    </a:cubicBezTo>
                    <a:cubicBezTo>
                      <a:pt x="76" y="137"/>
                      <a:pt x="137" y="76"/>
                      <a:pt x="137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77" y="98"/>
                      <a:pt x="98" y="177"/>
                      <a:pt x="0" y="17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C278CFC0-5249-4F59-8DD0-FF56AD9C22FE}"/>
                </a:ext>
              </a:extLst>
            </p:cNvPr>
            <p:cNvGrpSpPr/>
            <p:nvPr userDrawn="1"/>
          </p:nvGrpSpPr>
          <p:grpSpPr>
            <a:xfrm>
              <a:off x="3589552" y="2941568"/>
              <a:ext cx="901654" cy="2055786"/>
              <a:chOff x="4987971" y="2880629"/>
              <a:chExt cx="901654" cy="2055786"/>
            </a:xfrm>
          </p:grpSpPr>
          <p:sp>
            <p:nvSpPr>
              <p:cNvPr id="25" name="Freeform 73">
                <a:extLst>
                  <a:ext uri="{FF2B5EF4-FFF2-40B4-BE49-F238E27FC236}">
                    <a16:creationId xmlns:a16="http://schemas.microsoft.com/office/drawing/2014/main" id="{DB0F2389-08B2-44F1-95FE-2E0394E125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3663" y="3016250"/>
                <a:ext cx="715962" cy="1749425"/>
              </a:xfrm>
              <a:custGeom>
                <a:avLst/>
                <a:gdLst>
                  <a:gd name="T0" fmla="*/ 0 w 226"/>
                  <a:gd name="T1" fmla="*/ 552 h 552"/>
                  <a:gd name="T2" fmla="*/ 164 w 226"/>
                  <a:gd name="T3" fmla="*/ 163 h 552"/>
                  <a:gd name="T4" fmla="*/ 2 w 226"/>
                  <a:gd name="T5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" h="552">
                    <a:moveTo>
                      <a:pt x="0" y="552"/>
                    </a:moveTo>
                    <a:cubicBezTo>
                      <a:pt x="153" y="490"/>
                      <a:pt x="226" y="316"/>
                      <a:pt x="164" y="163"/>
                    </a:cubicBezTo>
                    <a:cubicBezTo>
                      <a:pt x="133" y="86"/>
                      <a:pt x="73" y="29"/>
                      <a:pt x="2" y="0"/>
                    </a:cubicBezTo>
                  </a:path>
                </a:pathLst>
              </a:custGeom>
              <a:noFill/>
              <a:ln w="12700" cap="flat">
                <a:solidFill>
                  <a:schemeClr val="accent5">
                    <a:lumMod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6" name="Oval 82">
                <a:extLst>
                  <a:ext uri="{FF2B5EF4-FFF2-40B4-BE49-F238E27FC236}">
                    <a16:creationId xmlns:a16="http://schemas.microsoft.com/office/drawing/2014/main" id="{A8687E75-C948-4B8A-AC68-2D31567040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430838" y="3165475"/>
                <a:ext cx="106362" cy="106363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chemeClr val="accent5">
                    <a:lumMod val="9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7" name="Oval 83">
                <a:extLst>
                  <a:ext uri="{FF2B5EF4-FFF2-40B4-BE49-F238E27FC236}">
                    <a16:creationId xmlns:a16="http://schemas.microsoft.com/office/drawing/2014/main" id="{45513D2F-FE1D-4672-B8C0-34C066137C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708650" y="3836988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chemeClr val="accent5">
                    <a:lumMod val="9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8" name="Oval 84">
                <a:extLst>
                  <a:ext uri="{FF2B5EF4-FFF2-40B4-BE49-F238E27FC236}">
                    <a16:creationId xmlns:a16="http://schemas.microsoft.com/office/drawing/2014/main" id="{A5830675-168A-4498-86F3-4E2DC518FB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430838" y="4505325"/>
                <a:ext cx="106362" cy="10795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chemeClr val="accent5">
                    <a:lumMod val="9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5" name="Oval 71">
                <a:extLst>
                  <a:ext uri="{FF2B5EF4-FFF2-40B4-BE49-F238E27FC236}">
                    <a16:creationId xmlns:a16="http://schemas.microsoft.com/office/drawing/2014/main" id="{C4FD91CE-5547-454E-9420-5093417F98DD}"/>
                  </a:ext>
                </a:extLst>
              </p:cNvPr>
              <p:cNvSpPr/>
              <p:nvPr/>
            </p:nvSpPr>
            <p:spPr>
              <a:xfrm>
                <a:off x="5027512" y="4645360"/>
                <a:ext cx="271109" cy="291055"/>
              </a:xfrm>
              <a:prstGeom prst="ellipse">
                <a:avLst/>
              </a:prstGeom>
              <a:solidFill>
                <a:schemeClr val="bg1"/>
              </a:solidFill>
              <a:ln w="635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46" name="Oval 72">
                <a:extLst>
                  <a:ext uri="{FF2B5EF4-FFF2-40B4-BE49-F238E27FC236}">
                    <a16:creationId xmlns:a16="http://schemas.microsoft.com/office/drawing/2014/main" id="{22DA6E8E-D3EE-47DB-A8C1-153253B1C7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5536660" y="3353114"/>
                <a:ext cx="271109" cy="291055"/>
              </a:xfrm>
              <a:prstGeom prst="ellipse">
                <a:avLst/>
              </a:prstGeom>
              <a:solidFill>
                <a:schemeClr val="bg1"/>
              </a:solidFill>
              <a:ln w="63500">
                <a:solidFill>
                  <a:srgbClr val="3891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47" name="Oval 73">
                <a:extLst>
                  <a:ext uri="{FF2B5EF4-FFF2-40B4-BE49-F238E27FC236}">
                    <a16:creationId xmlns:a16="http://schemas.microsoft.com/office/drawing/2014/main" id="{6FCCBE3E-7031-46C3-8BB5-A24C1A6B3A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987971" y="2880629"/>
                <a:ext cx="271109" cy="291055"/>
              </a:xfrm>
              <a:prstGeom prst="ellipse">
                <a:avLst/>
              </a:prstGeom>
              <a:solidFill>
                <a:schemeClr val="bg1"/>
              </a:solidFill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48" name="Oval 74">
                <a:extLst>
                  <a:ext uri="{FF2B5EF4-FFF2-40B4-BE49-F238E27FC236}">
                    <a16:creationId xmlns:a16="http://schemas.microsoft.com/office/drawing/2014/main" id="{3CC24DB9-38A2-4B23-B71E-0326F5D100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5548212" y="4131804"/>
                <a:ext cx="271109" cy="291055"/>
              </a:xfrm>
              <a:prstGeom prst="ellipse">
                <a:avLst/>
              </a:prstGeom>
              <a:solidFill>
                <a:schemeClr val="bg1"/>
              </a:solidFill>
              <a:ln w="63500">
                <a:solidFill>
                  <a:srgbClr val="70A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</p:grp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6D8BD332-9455-453D-8935-3DF89365666E}"/>
                </a:ext>
              </a:extLst>
            </p:cNvPr>
            <p:cNvGrpSpPr/>
            <p:nvPr userDrawn="1"/>
          </p:nvGrpSpPr>
          <p:grpSpPr>
            <a:xfrm flipH="1">
              <a:off x="2357419" y="2958006"/>
              <a:ext cx="937867" cy="2046029"/>
              <a:chOff x="4951758" y="2897067"/>
              <a:chExt cx="937867" cy="2046029"/>
            </a:xfrm>
          </p:grpSpPr>
          <p:sp>
            <p:nvSpPr>
              <p:cNvPr id="17" name="Freeform 73">
                <a:extLst>
                  <a:ext uri="{FF2B5EF4-FFF2-40B4-BE49-F238E27FC236}">
                    <a16:creationId xmlns:a16="http://schemas.microsoft.com/office/drawing/2014/main" id="{152BF0D7-8FEF-482D-BF69-68F20D30DB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3663" y="3016250"/>
                <a:ext cx="715962" cy="1749425"/>
              </a:xfrm>
              <a:custGeom>
                <a:avLst/>
                <a:gdLst>
                  <a:gd name="T0" fmla="*/ 0 w 226"/>
                  <a:gd name="T1" fmla="*/ 552 h 552"/>
                  <a:gd name="T2" fmla="*/ 164 w 226"/>
                  <a:gd name="T3" fmla="*/ 163 h 552"/>
                  <a:gd name="T4" fmla="*/ 2 w 226"/>
                  <a:gd name="T5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" h="552">
                    <a:moveTo>
                      <a:pt x="0" y="552"/>
                    </a:moveTo>
                    <a:cubicBezTo>
                      <a:pt x="153" y="490"/>
                      <a:pt x="226" y="316"/>
                      <a:pt x="164" y="163"/>
                    </a:cubicBezTo>
                    <a:cubicBezTo>
                      <a:pt x="133" y="86"/>
                      <a:pt x="73" y="29"/>
                      <a:pt x="2" y="0"/>
                    </a:cubicBezTo>
                  </a:path>
                </a:pathLst>
              </a:custGeom>
              <a:noFill/>
              <a:ln w="12700" cap="flat">
                <a:solidFill>
                  <a:schemeClr val="accent5">
                    <a:lumMod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8" name="Oval 82">
                <a:extLst>
                  <a:ext uri="{FF2B5EF4-FFF2-40B4-BE49-F238E27FC236}">
                    <a16:creationId xmlns:a16="http://schemas.microsoft.com/office/drawing/2014/main" id="{21DEB781-A307-4CB1-AA1F-86E28F4E26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430838" y="3165475"/>
                <a:ext cx="106362" cy="106363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chemeClr val="accent5">
                    <a:lumMod val="9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9" name="Oval 83">
                <a:extLst>
                  <a:ext uri="{FF2B5EF4-FFF2-40B4-BE49-F238E27FC236}">
                    <a16:creationId xmlns:a16="http://schemas.microsoft.com/office/drawing/2014/main" id="{560CE0D8-D3A7-413C-AFCA-F76482296A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708650" y="3836988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chemeClr val="accent5">
                    <a:lumMod val="9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0" name="Oval 84">
                <a:extLst>
                  <a:ext uri="{FF2B5EF4-FFF2-40B4-BE49-F238E27FC236}">
                    <a16:creationId xmlns:a16="http://schemas.microsoft.com/office/drawing/2014/main" id="{47B65512-D562-4999-80E3-EFAB510CE0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430838" y="4505325"/>
                <a:ext cx="106362" cy="10795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chemeClr val="accent5">
                    <a:lumMod val="9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1" name="Oval 63">
                <a:extLst>
                  <a:ext uri="{FF2B5EF4-FFF2-40B4-BE49-F238E27FC236}">
                    <a16:creationId xmlns:a16="http://schemas.microsoft.com/office/drawing/2014/main" id="{BFA886FA-3592-497A-A039-D696FBCCB1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5575460" y="4153859"/>
                <a:ext cx="271109" cy="291055"/>
              </a:xfrm>
              <a:prstGeom prst="ellipse">
                <a:avLst/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23" name="Oval 65">
                <a:extLst>
                  <a:ext uri="{FF2B5EF4-FFF2-40B4-BE49-F238E27FC236}">
                    <a16:creationId xmlns:a16="http://schemas.microsoft.com/office/drawing/2014/main" id="{1F9028D3-2FF4-4BD5-A5B5-5D05CE0A31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5544744" y="3405522"/>
                <a:ext cx="271109" cy="291055"/>
              </a:xfrm>
              <a:prstGeom prst="ellipse">
                <a:avLst/>
              </a:prstGeom>
              <a:solidFill>
                <a:schemeClr val="bg1"/>
              </a:solidFill>
              <a:ln w="63500">
                <a:solidFill>
                  <a:srgbClr val="70A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24" name="Oval 66">
                <a:extLst>
                  <a:ext uri="{FF2B5EF4-FFF2-40B4-BE49-F238E27FC236}">
                    <a16:creationId xmlns:a16="http://schemas.microsoft.com/office/drawing/2014/main" id="{0CF154E2-8CAE-41A6-85D6-E4837CB666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951758" y="4652041"/>
                <a:ext cx="271109" cy="291055"/>
              </a:xfrm>
              <a:prstGeom prst="ellipse">
                <a:avLst/>
              </a:prstGeom>
              <a:solidFill>
                <a:schemeClr val="bg1"/>
              </a:solidFill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49" name="Oval 64">
                <a:extLst>
                  <a:ext uri="{FF2B5EF4-FFF2-40B4-BE49-F238E27FC236}">
                    <a16:creationId xmlns:a16="http://schemas.microsoft.com/office/drawing/2014/main" id="{49E2A080-2777-4E1A-A148-CBFCFBC3DD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5052673" y="2897067"/>
                <a:ext cx="271109" cy="291055"/>
              </a:xfrm>
              <a:prstGeom prst="ellipse">
                <a:avLst/>
              </a:prstGeom>
              <a:solidFill>
                <a:schemeClr val="bg1"/>
              </a:solidFill>
              <a:ln w="635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</p:grpSp>
      </p:grpSp>
      <p:sp>
        <p:nvSpPr>
          <p:cNvPr id="56" name="Объект 2">
            <a:extLst>
              <a:ext uri="{FF2B5EF4-FFF2-40B4-BE49-F238E27FC236}">
                <a16:creationId xmlns:a16="http://schemas.microsoft.com/office/drawing/2014/main" id="{37F4778F-7E60-4708-835D-E7C5960F9932}"/>
              </a:ext>
            </a:extLst>
          </p:cNvPr>
          <p:cNvSpPr txBox="1">
            <a:spLocks/>
          </p:cNvSpPr>
          <p:nvPr/>
        </p:nvSpPr>
        <p:spPr>
          <a:xfrm>
            <a:off x="1" y="155344"/>
            <a:ext cx="12189953" cy="974755"/>
          </a:xfrm>
          <a:prstGeom prst="rect">
            <a:avLst/>
          </a:prstGeom>
          <a:solidFill>
            <a:srgbClr val="3891DE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</a:rPr>
              <a:t> Основной этап реализации инновационного профориентационного проекта «От студента до наставника» 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3547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529C4D4-13D6-41B1-8824-5EB0AE56F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1273" y="3019674"/>
            <a:ext cx="3502144" cy="12870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/>
              <a:t>Формы профориентационной работы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4407121B-9338-4EE5-AFF3-B156F67EDAA6}"/>
              </a:ext>
            </a:extLst>
          </p:cNvPr>
          <p:cNvSpPr txBox="1">
            <a:spLocks/>
          </p:cNvSpPr>
          <p:nvPr/>
        </p:nvSpPr>
        <p:spPr>
          <a:xfrm>
            <a:off x="2170664" y="1294816"/>
            <a:ext cx="2594113" cy="46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Круглый стол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DA19B898-64A9-4FD8-B764-043DA01C2548}"/>
              </a:ext>
            </a:extLst>
          </p:cNvPr>
          <p:cNvSpPr txBox="1">
            <a:spLocks/>
          </p:cNvSpPr>
          <p:nvPr/>
        </p:nvSpPr>
        <p:spPr>
          <a:xfrm>
            <a:off x="418308" y="2545853"/>
            <a:ext cx="2594113" cy="8513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dirty="0"/>
              <a:t>Занятия в школе молодого педагога</a:t>
            </a:r>
          </a:p>
          <a:p>
            <a:pPr marL="0" indent="0" algn="r">
              <a:buNone/>
            </a:pPr>
            <a:endParaRPr lang="ru-RU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08B18ABB-A293-4651-BFCD-F5B88C259395}"/>
              </a:ext>
            </a:extLst>
          </p:cNvPr>
          <p:cNvSpPr txBox="1">
            <a:spLocks/>
          </p:cNvSpPr>
          <p:nvPr/>
        </p:nvSpPr>
        <p:spPr>
          <a:xfrm>
            <a:off x="7664170" y="5583277"/>
            <a:ext cx="4449975" cy="995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400" dirty="0"/>
              <a:t>Профессиональные конкурсы педагогического мастерства </a:t>
            </a:r>
          </a:p>
          <a:p>
            <a:endParaRPr lang="ru-RU" sz="6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2D57295F-112D-4FC4-BF80-F282409A6F44}"/>
              </a:ext>
            </a:extLst>
          </p:cNvPr>
          <p:cNvSpPr txBox="1">
            <a:spLocks/>
          </p:cNvSpPr>
          <p:nvPr/>
        </p:nvSpPr>
        <p:spPr>
          <a:xfrm>
            <a:off x="621476" y="4470864"/>
            <a:ext cx="2842065" cy="851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Экскурсии в ДОО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9BA79AD6-2366-4B88-BDFC-E7AC4F37F1D4}"/>
              </a:ext>
            </a:extLst>
          </p:cNvPr>
          <p:cNvSpPr txBox="1">
            <a:spLocks/>
          </p:cNvSpPr>
          <p:nvPr/>
        </p:nvSpPr>
        <p:spPr>
          <a:xfrm>
            <a:off x="8874285" y="2316701"/>
            <a:ext cx="3357771" cy="851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Профессиональные пробы 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8F4C4BF5-349D-4108-A5EF-3D612587EF65}"/>
              </a:ext>
            </a:extLst>
          </p:cNvPr>
          <p:cNvSpPr txBox="1">
            <a:spLocks/>
          </p:cNvSpPr>
          <p:nvPr/>
        </p:nvSpPr>
        <p:spPr>
          <a:xfrm>
            <a:off x="1601361" y="5859233"/>
            <a:ext cx="3357771" cy="1073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Работа в </a:t>
            </a:r>
            <a:r>
              <a:rPr lang="ru-RU" sz="2400" dirty="0" err="1"/>
              <a:t>госпабликах</a:t>
            </a:r>
            <a:endParaRPr lang="ru-RU" sz="2400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0D292AD3-310A-4F7D-A34A-5FFAEEF64E22}"/>
              </a:ext>
            </a:extLst>
          </p:cNvPr>
          <p:cNvSpPr txBox="1">
            <a:spLocks/>
          </p:cNvSpPr>
          <p:nvPr/>
        </p:nvSpPr>
        <p:spPr>
          <a:xfrm>
            <a:off x="7456822" y="1234221"/>
            <a:ext cx="2594113" cy="851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ru-RU" sz="2400" dirty="0"/>
              <a:t>Квест-игры</a:t>
            </a:r>
          </a:p>
        </p:txBody>
      </p:sp>
      <p:grpSp>
        <p:nvGrpSpPr>
          <p:cNvPr id="12" name="Группа 11" descr="фигура с круглым центром и контуром, окруженная разными кругами">
            <a:extLst>
              <a:ext uri="{FF2B5EF4-FFF2-40B4-BE49-F238E27FC236}">
                <a16:creationId xmlns:a16="http://schemas.microsoft.com/office/drawing/2014/main" id="{ABD5C7A1-7F23-4B8D-B322-35B7665A9039}"/>
              </a:ext>
            </a:extLst>
          </p:cNvPr>
          <p:cNvGrpSpPr/>
          <p:nvPr/>
        </p:nvGrpSpPr>
        <p:grpSpPr>
          <a:xfrm>
            <a:off x="2843257" y="1161255"/>
            <a:ext cx="6196652" cy="5276557"/>
            <a:chOff x="2357419" y="2941568"/>
            <a:chExt cx="2133787" cy="2062467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9C7AE0BB-0E28-406B-A6C6-5A07F4FF3755}"/>
                </a:ext>
              </a:extLst>
            </p:cNvPr>
            <p:cNvGrpSpPr/>
            <p:nvPr userDrawn="1"/>
          </p:nvGrpSpPr>
          <p:grpSpPr>
            <a:xfrm>
              <a:off x="2697698" y="3251702"/>
              <a:ext cx="1451017" cy="1372999"/>
              <a:chOff x="2697698" y="3251702"/>
              <a:chExt cx="1451017" cy="1372999"/>
            </a:xfrm>
          </p:grpSpPr>
          <p:sp>
            <p:nvSpPr>
              <p:cNvPr id="33" name="Freeform 44">
                <a:extLst>
                  <a:ext uri="{FF2B5EF4-FFF2-40B4-BE49-F238E27FC236}">
                    <a16:creationId xmlns:a16="http://schemas.microsoft.com/office/drawing/2014/main" id="{C14801A6-D6B8-4CCD-9336-3166C5E26B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8187" y="3251726"/>
                <a:ext cx="728339" cy="687269"/>
              </a:xfrm>
              <a:custGeom>
                <a:avLst/>
                <a:gdLst>
                  <a:gd name="T0" fmla="*/ 40 w 177"/>
                  <a:gd name="T1" fmla="*/ 177 h 177"/>
                  <a:gd name="T2" fmla="*/ 0 w 177"/>
                  <a:gd name="T3" fmla="*/ 177 h 177"/>
                  <a:gd name="T4" fmla="*/ 177 w 177"/>
                  <a:gd name="T5" fmla="*/ 0 h 177"/>
                  <a:gd name="T6" fmla="*/ 177 w 177"/>
                  <a:gd name="T7" fmla="*/ 40 h 177"/>
                  <a:gd name="T8" fmla="*/ 40 w 177"/>
                  <a:gd name="T9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177">
                    <a:moveTo>
                      <a:pt x="40" y="177"/>
                    </a:moveTo>
                    <a:cubicBezTo>
                      <a:pt x="0" y="177"/>
                      <a:pt x="0" y="177"/>
                      <a:pt x="0" y="177"/>
                    </a:cubicBezTo>
                    <a:cubicBezTo>
                      <a:pt x="0" y="80"/>
                      <a:pt x="79" y="0"/>
                      <a:pt x="177" y="0"/>
                    </a:cubicBezTo>
                    <a:cubicBezTo>
                      <a:pt x="177" y="40"/>
                      <a:pt x="177" y="40"/>
                      <a:pt x="177" y="40"/>
                    </a:cubicBezTo>
                    <a:cubicBezTo>
                      <a:pt x="102" y="40"/>
                      <a:pt x="40" y="102"/>
                      <a:pt x="40" y="17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4" name="Freeform 49">
                <a:extLst>
                  <a:ext uri="{FF2B5EF4-FFF2-40B4-BE49-F238E27FC236}">
                    <a16:creationId xmlns:a16="http://schemas.microsoft.com/office/drawing/2014/main" id="{ECA1183D-1D3D-47F7-BDE9-4F9C932ECD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20863" y="3251702"/>
                <a:ext cx="727852" cy="686809"/>
              </a:xfrm>
              <a:custGeom>
                <a:avLst/>
                <a:gdLst>
                  <a:gd name="T0" fmla="*/ 177 w 177"/>
                  <a:gd name="T1" fmla="*/ 177 h 177"/>
                  <a:gd name="T2" fmla="*/ 137 w 177"/>
                  <a:gd name="T3" fmla="*/ 177 h 177"/>
                  <a:gd name="T4" fmla="*/ 0 w 177"/>
                  <a:gd name="T5" fmla="*/ 40 h 177"/>
                  <a:gd name="T6" fmla="*/ 0 w 177"/>
                  <a:gd name="T7" fmla="*/ 0 h 177"/>
                  <a:gd name="T8" fmla="*/ 177 w 177"/>
                  <a:gd name="T9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177">
                    <a:moveTo>
                      <a:pt x="177" y="177"/>
                    </a:moveTo>
                    <a:cubicBezTo>
                      <a:pt x="137" y="177"/>
                      <a:pt x="137" y="177"/>
                      <a:pt x="137" y="177"/>
                    </a:cubicBezTo>
                    <a:cubicBezTo>
                      <a:pt x="137" y="102"/>
                      <a:pt x="76" y="40"/>
                      <a:pt x="0" y="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8" y="0"/>
                      <a:pt x="177" y="80"/>
                      <a:pt x="177" y="1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5" name="Freeform 54">
                <a:extLst>
                  <a:ext uri="{FF2B5EF4-FFF2-40B4-BE49-F238E27FC236}">
                    <a16:creationId xmlns:a16="http://schemas.microsoft.com/office/drawing/2014/main" id="{8120735F-28F5-43F8-A73A-0DD4E3EE29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7698" y="3937892"/>
                <a:ext cx="727852" cy="686809"/>
              </a:xfrm>
              <a:custGeom>
                <a:avLst/>
                <a:gdLst>
                  <a:gd name="T0" fmla="*/ 177 w 177"/>
                  <a:gd name="T1" fmla="*/ 177 h 177"/>
                  <a:gd name="T2" fmla="*/ 0 w 177"/>
                  <a:gd name="T3" fmla="*/ 0 h 177"/>
                  <a:gd name="T4" fmla="*/ 40 w 177"/>
                  <a:gd name="T5" fmla="*/ 0 h 177"/>
                  <a:gd name="T6" fmla="*/ 177 w 177"/>
                  <a:gd name="T7" fmla="*/ 137 h 177"/>
                  <a:gd name="T8" fmla="*/ 177 w 177"/>
                  <a:gd name="T9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177">
                    <a:moveTo>
                      <a:pt x="177" y="177"/>
                    </a:moveTo>
                    <a:cubicBezTo>
                      <a:pt x="79" y="177"/>
                      <a:pt x="0" y="98"/>
                      <a:pt x="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76"/>
                      <a:pt x="102" y="137"/>
                      <a:pt x="177" y="137"/>
                    </a:cubicBezTo>
                    <a:lnTo>
                      <a:pt x="177" y="177"/>
                    </a:lnTo>
                    <a:close/>
                  </a:path>
                </a:pathLst>
              </a:custGeom>
              <a:solidFill>
                <a:srgbClr val="70AD47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" name="Freeform 59">
                <a:extLst>
                  <a:ext uri="{FF2B5EF4-FFF2-40B4-BE49-F238E27FC236}">
                    <a16:creationId xmlns:a16="http://schemas.microsoft.com/office/drawing/2014/main" id="{481351DA-C6B9-4185-9D34-F9107352EB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20780" y="3937892"/>
                <a:ext cx="727852" cy="686809"/>
              </a:xfrm>
              <a:custGeom>
                <a:avLst/>
                <a:gdLst>
                  <a:gd name="T0" fmla="*/ 0 w 177"/>
                  <a:gd name="T1" fmla="*/ 177 h 177"/>
                  <a:gd name="T2" fmla="*/ 0 w 177"/>
                  <a:gd name="T3" fmla="*/ 137 h 177"/>
                  <a:gd name="T4" fmla="*/ 137 w 177"/>
                  <a:gd name="T5" fmla="*/ 0 h 177"/>
                  <a:gd name="T6" fmla="*/ 177 w 177"/>
                  <a:gd name="T7" fmla="*/ 0 h 177"/>
                  <a:gd name="T8" fmla="*/ 0 w 177"/>
                  <a:gd name="T9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177">
                    <a:moveTo>
                      <a:pt x="0" y="177"/>
                    </a:moveTo>
                    <a:cubicBezTo>
                      <a:pt x="0" y="137"/>
                      <a:pt x="0" y="137"/>
                      <a:pt x="0" y="137"/>
                    </a:cubicBezTo>
                    <a:cubicBezTo>
                      <a:pt x="76" y="137"/>
                      <a:pt x="137" y="76"/>
                      <a:pt x="137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77" y="98"/>
                      <a:pt x="98" y="177"/>
                      <a:pt x="0" y="17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C278CFC0-5249-4F59-8DD0-FF56AD9C22FE}"/>
                </a:ext>
              </a:extLst>
            </p:cNvPr>
            <p:cNvGrpSpPr/>
            <p:nvPr userDrawn="1"/>
          </p:nvGrpSpPr>
          <p:grpSpPr>
            <a:xfrm>
              <a:off x="3589552" y="2941568"/>
              <a:ext cx="901654" cy="2055786"/>
              <a:chOff x="4987971" y="2880629"/>
              <a:chExt cx="901654" cy="2055786"/>
            </a:xfrm>
          </p:grpSpPr>
          <p:sp>
            <p:nvSpPr>
              <p:cNvPr id="25" name="Freeform 73">
                <a:extLst>
                  <a:ext uri="{FF2B5EF4-FFF2-40B4-BE49-F238E27FC236}">
                    <a16:creationId xmlns:a16="http://schemas.microsoft.com/office/drawing/2014/main" id="{DB0F2389-08B2-44F1-95FE-2E0394E125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3663" y="3016250"/>
                <a:ext cx="715962" cy="1749425"/>
              </a:xfrm>
              <a:custGeom>
                <a:avLst/>
                <a:gdLst>
                  <a:gd name="T0" fmla="*/ 0 w 226"/>
                  <a:gd name="T1" fmla="*/ 552 h 552"/>
                  <a:gd name="T2" fmla="*/ 164 w 226"/>
                  <a:gd name="T3" fmla="*/ 163 h 552"/>
                  <a:gd name="T4" fmla="*/ 2 w 226"/>
                  <a:gd name="T5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" h="552">
                    <a:moveTo>
                      <a:pt x="0" y="552"/>
                    </a:moveTo>
                    <a:cubicBezTo>
                      <a:pt x="153" y="490"/>
                      <a:pt x="226" y="316"/>
                      <a:pt x="164" y="163"/>
                    </a:cubicBezTo>
                    <a:cubicBezTo>
                      <a:pt x="133" y="86"/>
                      <a:pt x="73" y="29"/>
                      <a:pt x="2" y="0"/>
                    </a:cubicBezTo>
                  </a:path>
                </a:pathLst>
              </a:custGeom>
              <a:noFill/>
              <a:ln w="12700" cap="flat">
                <a:solidFill>
                  <a:schemeClr val="accent5">
                    <a:lumMod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6" name="Oval 82">
                <a:extLst>
                  <a:ext uri="{FF2B5EF4-FFF2-40B4-BE49-F238E27FC236}">
                    <a16:creationId xmlns:a16="http://schemas.microsoft.com/office/drawing/2014/main" id="{A8687E75-C948-4B8A-AC68-2D31567040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430838" y="3165475"/>
                <a:ext cx="106362" cy="106363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chemeClr val="accent5">
                    <a:lumMod val="9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7" name="Oval 83">
                <a:extLst>
                  <a:ext uri="{FF2B5EF4-FFF2-40B4-BE49-F238E27FC236}">
                    <a16:creationId xmlns:a16="http://schemas.microsoft.com/office/drawing/2014/main" id="{45513D2F-FE1D-4672-B8C0-34C066137C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708650" y="3836988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chemeClr val="accent5">
                    <a:lumMod val="9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8" name="Oval 84">
                <a:extLst>
                  <a:ext uri="{FF2B5EF4-FFF2-40B4-BE49-F238E27FC236}">
                    <a16:creationId xmlns:a16="http://schemas.microsoft.com/office/drawing/2014/main" id="{A5830675-168A-4498-86F3-4E2DC518FB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430838" y="4505325"/>
                <a:ext cx="106362" cy="10795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chemeClr val="accent5">
                    <a:lumMod val="9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5" name="Oval 71">
                <a:extLst>
                  <a:ext uri="{FF2B5EF4-FFF2-40B4-BE49-F238E27FC236}">
                    <a16:creationId xmlns:a16="http://schemas.microsoft.com/office/drawing/2014/main" id="{C4FD91CE-5547-454E-9420-5093417F98DD}"/>
                  </a:ext>
                </a:extLst>
              </p:cNvPr>
              <p:cNvSpPr/>
              <p:nvPr/>
            </p:nvSpPr>
            <p:spPr>
              <a:xfrm>
                <a:off x="5027512" y="4645360"/>
                <a:ext cx="271109" cy="291055"/>
              </a:xfrm>
              <a:prstGeom prst="ellipse">
                <a:avLst/>
              </a:prstGeom>
              <a:solidFill>
                <a:schemeClr val="bg1"/>
              </a:solidFill>
              <a:ln w="635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46" name="Oval 72">
                <a:extLst>
                  <a:ext uri="{FF2B5EF4-FFF2-40B4-BE49-F238E27FC236}">
                    <a16:creationId xmlns:a16="http://schemas.microsoft.com/office/drawing/2014/main" id="{22DA6E8E-D3EE-47DB-A8C1-153253B1C7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5536660" y="3353114"/>
                <a:ext cx="271109" cy="291055"/>
              </a:xfrm>
              <a:prstGeom prst="ellipse">
                <a:avLst/>
              </a:prstGeom>
              <a:solidFill>
                <a:schemeClr val="bg1"/>
              </a:solidFill>
              <a:ln w="63500">
                <a:solidFill>
                  <a:srgbClr val="3891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47" name="Oval 73">
                <a:extLst>
                  <a:ext uri="{FF2B5EF4-FFF2-40B4-BE49-F238E27FC236}">
                    <a16:creationId xmlns:a16="http://schemas.microsoft.com/office/drawing/2014/main" id="{6FCCBE3E-7031-46C3-8BB5-A24C1A6B3A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987971" y="2880629"/>
                <a:ext cx="271109" cy="291055"/>
              </a:xfrm>
              <a:prstGeom prst="ellipse">
                <a:avLst/>
              </a:prstGeom>
              <a:solidFill>
                <a:schemeClr val="bg1"/>
              </a:solidFill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48" name="Oval 74">
                <a:extLst>
                  <a:ext uri="{FF2B5EF4-FFF2-40B4-BE49-F238E27FC236}">
                    <a16:creationId xmlns:a16="http://schemas.microsoft.com/office/drawing/2014/main" id="{3CC24DB9-38A2-4B23-B71E-0326F5D100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5548212" y="4131804"/>
                <a:ext cx="271109" cy="291055"/>
              </a:xfrm>
              <a:prstGeom prst="ellipse">
                <a:avLst/>
              </a:prstGeom>
              <a:solidFill>
                <a:schemeClr val="bg1"/>
              </a:solidFill>
              <a:ln w="63500">
                <a:solidFill>
                  <a:srgbClr val="70A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</p:grp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6D8BD332-9455-453D-8935-3DF89365666E}"/>
                </a:ext>
              </a:extLst>
            </p:cNvPr>
            <p:cNvGrpSpPr/>
            <p:nvPr userDrawn="1"/>
          </p:nvGrpSpPr>
          <p:grpSpPr>
            <a:xfrm flipH="1">
              <a:off x="2357419" y="2958006"/>
              <a:ext cx="937867" cy="2046029"/>
              <a:chOff x="4951758" y="2897067"/>
              <a:chExt cx="937867" cy="2046029"/>
            </a:xfrm>
          </p:grpSpPr>
          <p:sp>
            <p:nvSpPr>
              <p:cNvPr id="17" name="Freeform 73">
                <a:extLst>
                  <a:ext uri="{FF2B5EF4-FFF2-40B4-BE49-F238E27FC236}">
                    <a16:creationId xmlns:a16="http://schemas.microsoft.com/office/drawing/2014/main" id="{152BF0D7-8FEF-482D-BF69-68F20D30DB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3663" y="3016250"/>
                <a:ext cx="715962" cy="1749425"/>
              </a:xfrm>
              <a:custGeom>
                <a:avLst/>
                <a:gdLst>
                  <a:gd name="T0" fmla="*/ 0 w 226"/>
                  <a:gd name="T1" fmla="*/ 552 h 552"/>
                  <a:gd name="T2" fmla="*/ 164 w 226"/>
                  <a:gd name="T3" fmla="*/ 163 h 552"/>
                  <a:gd name="T4" fmla="*/ 2 w 226"/>
                  <a:gd name="T5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" h="552">
                    <a:moveTo>
                      <a:pt x="0" y="552"/>
                    </a:moveTo>
                    <a:cubicBezTo>
                      <a:pt x="153" y="490"/>
                      <a:pt x="226" y="316"/>
                      <a:pt x="164" y="163"/>
                    </a:cubicBezTo>
                    <a:cubicBezTo>
                      <a:pt x="133" y="86"/>
                      <a:pt x="73" y="29"/>
                      <a:pt x="2" y="0"/>
                    </a:cubicBezTo>
                  </a:path>
                </a:pathLst>
              </a:custGeom>
              <a:noFill/>
              <a:ln w="12700" cap="flat">
                <a:solidFill>
                  <a:schemeClr val="accent5">
                    <a:lumMod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8" name="Oval 82">
                <a:extLst>
                  <a:ext uri="{FF2B5EF4-FFF2-40B4-BE49-F238E27FC236}">
                    <a16:creationId xmlns:a16="http://schemas.microsoft.com/office/drawing/2014/main" id="{21DEB781-A307-4CB1-AA1F-86E28F4E26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430838" y="3165475"/>
                <a:ext cx="106362" cy="106363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chemeClr val="accent5">
                    <a:lumMod val="9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9" name="Oval 83">
                <a:extLst>
                  <a:ext uri="{FF2B5EF4-FFF2-40B4-BE49-F238E27FC236}">
                    <a16:creationId xmlns:a16="http://schemas.microsoft.com/office/drawing/2014/main" id="{560CE0D8-D3A7-413C-AFCA-F76482296A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708650" y="3836988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chemeClr val="accent5">
                    <a:lumMod val="9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0" name="Oval 84">
                <a:extLst>
                  <a:ext uri="{FF2B5EF4-FFF2-40B4-BE49-F238E27FC236}">
                    <a16:creationId xmlns:a16="http://schemas.microsoft.com/office/drawing/2014/main" id="{47B65512-D562-4999-80E3-EFAB510CE0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430838" y="4505325"/>
                <a:ext cx="106362" cy="10795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chemeClr val="accent5">
                    <a:lumMod val="9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1" name="Oval 63">
                <a:extLst>
                  <a:ext uri="{FF2B5EF4-FFF2-40B4-BE49-F238E27FC236}">
                    <a16:creationId xmlns:a16="http://schemas.microsoft.com/office/drawing/2014/main" id="{BFA886FA-3592-497A-A039-D696FBCCB1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5575460" y="4153859"/>
                <a:ext cx="271109" cy="291055"/>
              </a:xfrm>
              <a:prstGeom prst="ellipse">
                <a:avLst/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23" name="Oval 65">
                <a:extLst>
                  <a:ext uri="{FF2B5EF4-FFF2-40B4-BE49-F238E27FC236}">
                    <a16:creationId xmlns:a16="http://schemas.microsoft.com/office/drawing/2014/main" id="{1F9028D3-2FF4-4BD5-A5B5-5D05CE0A31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5544744" y="3405522"/>
                <a:ext cx="271109" cy="291055"/>
              </a:xfrm>
              <a:prstGeom prst="ellipse">
                <a:avLst/>
              </a:prstGeom>
              <a:solidFill>
                <a:schemeClr val="bg1"/>
              </a:solidFill>
              <a:ln w="63500">
                <a:solidFill>
                  <a:srgbClr val="70A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24" name="Oval 66">
                <a:extLst>
                  <a:ext uri="{FF2B5EF4-FFF2-40B4-BE49-F238E27FC236}">
                    <a16:creationId xmlns:a16="http://schemas.microsoft.com/office/drawing/2014/main" id="{0CF154E2-8CAE-41A6-85D6-E4837CB666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951758" y="4652041"/>
                <a:ext cx="271109" cy="291055"/>
              </a:xfrm>
              <a:prstGeom prst="ellipse">
                <a:avLst/>
              </a:prstGeom>
              <a:solidFill>
                <a:schemeClr val="bg1"/>
              </a:solidFill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49" name="Oval 64">
                <a:extLst>
                  <a:ext uri="{FF2B5EF4-FFF2-40B4-BE49-F238E27FC236}">
                    <a16:creationId xmlns:a16="http://schemas.microsoft.com/office/drawing/2014/main" id="{49E2A080-2777-4E1A-A148-CBFCFBC3DD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5052673" y="2897067"/>
                <a:ext cx="271109" cy="291055"/>
              </a:xfrm>
              <a:prstGeom prst="ellipse">
                <a:avLst/>
              </a:prstGeom>
              <a:solidFill>
                <a:schemeClr val="bg1"/>
              </a:solidFill>
              <a:ln w="635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</p:grpSp>
      </p:grpSp>
      <p:sp>
        <p:nvSpPr>
          <p:cNvPr id="56" name="Объект 2">
            <a:extLst>
              <a:ext uri="{FF2B5EF4-FFF2-40B4-BE49-F238E27FC236}">
                <a16:creationId xmlns:a16="http://schemas.microsoft.com/office/drawing/2014/main" id="{37F4778F-7E60-4708-835D-E7C5960F9932}"/>
              </a:ext>
            </a:extLst>
          </p:cNvPr>
          <p:cNvSpPr txBox="1">
            <a:spLocks/>
          </p:cNvSpPr>
          <p:nvPr/>
        </p:nvSpPr>
        <p:spPr>
          <a:xfrm>
            <a:off x="1" y="155344"/>
            <a:ext cx="12189953" cy="974755"/>
          </a:xfrm>
          <a:prstGeom prst="rect">
            <a:avLst/>
          </a:prstGeom>
          <a:solidFill>
            <a:srgbClr val="3891DE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</a:rPr>
              <a:t> Основной этап реализации инновационного профориентационного проекта «От студента до наставника» 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7" name="Объект 2">
            <a:extLst>
              <a:ext uri="{FF2B5EF4-FFF2-40B4-BE49-F238E27FC236}">
                <a16:creationId xmlns:a16="http://schemas.microsoft.com/office/drawing/2014/main" id="{A1596484-DFE5-4FE0-BAC8-0F49DD46C3E6}"/>
              </a:ext>
            </a:extLst>
          </p:cNvPr>
          <p:cNvSpPr txBox="1">
            <a:spLocks/>
          </p:cNvSpPr>
          <p:nvPr/>
        </p:nvSpPr>
        <p:spPr>
          <a:xfrm>
            <a:off x="8827840" y="4322324"/>
            <a:ext cx="3042028" cy="9955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400" dirty="0"/>
              <a:t>Конференции для молодых специалистов</a:t>
            </a:r>
          </a:p>
          <a:p>
            <a:endParaRPr lang="ru-RU" sz="600" dirty="0"/>
          </a:p>
        </p:txBody>
      </p:sp>
    </p:spTree>
    <p:extLst>
      <p:ext uri="{BB962C8B-B14F-4D97-AF65-F5344CB8AC3E}">
        <p14:creationId xmlns:p14="http://schemas.microsoft.com/office/powerpoint/2010/main" val="300015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1FF3A0E-99DB-458A-ABB7-829849865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7745" y="3925335"/>
            <a:ext cx="2090377" cy="26295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</a:rPr>
              <a:t>Квест – игры</a:t>
            </a:r>
          </a:p>
          <a:p>
            <a:pPr marL="92072" indent="-92072"/>
            <a:r>
              <a:rPr lang="ru-RU" sz="1600" dirty="0"/>
              <a:t>охват более                    100 студентов</a:t>
            </a:r>
          </a:p>
          <a:p>
            <a:pPr marL="92072" indent="-92072"/>
            <a:r>
              <a:rPr lang="ru-RU" sz="1600" dirty="0"/>
              <a:t>10 ДОО</a:t>
            </a:r>
          </a:p>
          <a:p>
            <a:pPr marL="92072" indent="-92072"/>
            <a:r>
              <a:rPr lang="ru-RU" sz="1600" dirty="0"/>
              <a:t>10 мероприятий</a:t>
            </a:r>
          </a:p>
          <a:p>
            <a:pPr marL="0" indent="0">
              <a:buNone/>
            </a:pPr>
            <a:endParaRPr lang="ru-RU" sz="20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7" name="Google Shape;1623;p41">
            <a:extLst>
              <a:ext uri="{FF2B5EF4-FFF2-40B4-BE49-F238E27FC236}">
                <a16:creationId xmlns:a16="http://schemas.microsoft.com/office/drawing/2014/main" id="{B8C51957-11E5-40EC-B357-75FBDB4881E4}"/>
              </a:ext>
            </a:extLst>
          </p:cNvPr>
          <p:cNvSpPr/>
          <p:nvPr/>
        </p:nvSpPr>
        <p:spPr>
          <a:xfrm>
            <a:off x="9298266" y="1896036"/>
            <a:ext cx="2648023" cy="3529267"/>
          </a:xfrm>
          <a:custGeom>
            <a:avLst/>
            <a:gdLst/>
            <a:ahLst/>
            <a:cxnLst/>
            <a:rect l="l" t="t" r="r" b="b"/>
            <a:pathLst>
              <a:path w="17244" h="22162" extrusionOk="0">
                <a:moveTo>
                  <a:pt x="2324" y="1"/>
                </a:moveTo>
                <a:cubicBezTo>
                  <a:pt x="1042" y="1"/>
                  <a:pt x="1" y="1042"/>
                  <a:pt x="1" y="2324"/>
                </a:cubicBezTo>
                <a:lnTo>
                  <a:pt x="1" y="19838"/>
                </a:lnTo>
                <a:cubicBezTo>
                  <a:pt x="1" y="21119"/>
                  <a:pt x="1042" y="22162"/>
                  <a:pt x="2324" y="22162"/>
                </a:cubicBezTo>
                <a:lnTo>
                  <a:pt x="12011" y="22162"/>
                </a:lnTo>
                <a:lnTo>
                  <a:pt x="12011" y="21029"/>
                </a:lnTo>
                <a:lnTo>
                  <a:pt x="2324" y="21029"/>
                </a:lnTo>
                <a:cubicBezTo>
                  <a:pt x="1668" y="21029"/>
                  <a:pt x="1133" y="20495"/>
                  <a:pt x="1133" y="19840"/>
                </a:cubicBezTo>
                <a:lnTo>
                  <a:pt x="1133" y="2324"/>
                </a:lnTo>
                <a:cubicBezTo>
                  <a:pt x="1133" y="1668"/>
                  <a:pt x="1668" y="1133"/>
                  <a:pt x="2324" y="1133"/>
                </a:cubicBezTo>
                <a:lnTo>
                  <a:pt x="14920" y="1133"/>
                </a:lnTo>
                <a:cubicBezTo>
                  <a:pt x="15576" y="1133"/>
                  <a:pt x="16111" y="1668"/>
                  <a:pt x="16111" y="2324"/>
                </a:cubicBezTo>
                <a:lnTo>
                  <a:pt x="16111" y="7628"/>
                </a:lnTo>
                <a:lnTo>
                  <a:pt x="17244" y="7628"/>
                </a:lnTo>
                <a:lnTo>
                  <a:pt x="17244" y="2324"/>
                </a:lnTo>
                <a:cubicBezTo>
                  <a:pt x="17244" y="1042"/>
                  <a:pt x="16201" y="1"/>
                  <a:pt x="14920" y="1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defRPr/>
            </a:pPr>
            <a:endParaRPr sz="1867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01FF3A0E-99DB-458A-ABB7-82984986558B}"/>
              </a:ext>
            </a:extLst>
          </p:cNvPr>
          <p:cNvSpPr txBox="1">
            <a:spLocks/>
          </p:cNvSpPr>
          <p:nvPr/>
        </p:nvSpPr>
        <p:spPr>
          <a:xfrm>
            <a:off x="385970" y="2072158"/>
            <a:ext cx="2037191" cy="2713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</a:rPr>
              <a:t>Методический мост </a:t>
            </a:r>
          </a:p>
          <a:p>
            <a:pPr marL="92072" indent="-92072"/>
            <a:r>
              <a:rPr lang="ru-RU" sz="1600" dirty="0"/>
              <a:t>охват 525 человек (200 студентов,        325 педагогов)</a:t>
            </a:r>
          </a:p>
          <a:p>
            <a:pPr marL="92072" indent="-92072"/>
            <a:r>
              <a:rPr lang="ru-RU" sz="1600" dirty="0"/>
              <a:t>40 ДОО</a:t>
            </a:r>
          </a:p>
          <a:p>
            <a:pPr marL="92072" indent="-92072"/>
            <a:r>
              <a:rPr lang="ru-RU" sz="1600" dirty="0"/>
              <a:t>45 мероприятий          с участием        студентов                      и работодателей</a:t>
            </a:r>
          </a:p>
          <a:p>
            <a:endParaRPr lang="ru-RU" sz="1600" dirty="0"/>
          </a:p>
        </p:txBody>
      </p:sp>
      <p:sp>
        <p:nvSpPr>
          <p:cNvPr id="10" name="Google Shape;1633;p41">
            <a:extLst>
              <a:ext uri="{FF2B5EF4-FFF2-40B4-BE49-F238E27FC236}">
                <a16:creationId xmlns:a16="http://schemas.microsoft.com/office/drawing/2014/main" id="{2175FC53-2BF0-4A99-B87E-2D4DBBB853EB}"/>
              </a:ext>
            </a:extLst>
          </p:cNvPr>
          <p:cNvSpPr/>
          <p:nvPr/>
        </p:nvSpPr>
        <p:spPr>
          <a:xfrm>
            <a:off x="2142847" y="3491973"/>
            <a:ext cx="2535004" cy="3138195"/>
          </a:xfrm>
          <a:custGeom>
            <a:avLst/>
            <a:gdLst/>
            <a:ahLst/>
            <a:cxnLst/>
            <a:rect l="l" t="t" r="r" b="b"/>
            <a:pathLst>
              <a:path w="17245" h="22164" extrusionOk="0">
                <a:moveTo>
                  <a:pt x="2325" y="1"/>
                </a:moveTo>
                <a:cubicBezTo>
                  <a:pt x="1043" y="1"/>
                  <a:pt x="1" y="1043"/>
                  <a:pt x="1" y="2324"/>
                </a:cubicBezTo>
                <a:lnTo>
                  <a:pt x="1" y="19840"/>
                </a:lnTo>
                <a:cubicBezTo>
                  <a:pt x="1" y="21122"/>
                  <a:pt x="1043" y="22163"/>
                  <a:pt x="2325" y="22163"/>
                </a:cubicBezTo>
                <a:lnTo>
                  <a:pt x="14921" y="22163"/>
                </a:lnTo>
                <a:cubicBezTo>
                  <a:pt x="16201" y="22163"/>
                  <a:pt x="17245" y="21122"/>
                  <a:pt x="17245" y="19840"/>
                </a:cubicBezTo>
                <a:lnTo>
                  <a:pt x="17245" y="14536"/>
                </a:lnTo>
                <a:lnTo>
                  <a:pt x="16111" y="14536"/>
                </a:lnTo>
                <a:lnTo>
                  <a:pt x="16111" y="19840"/>
                </a:lnTo>
                <a:cubicBezTo>
                  <a:pt x="16111" y="20496"/>
                  <a:pt x="15577" y="21031"/>
                  <a:pt x="14921" y="21031"/>
                </a:cubicBezTo>
                <a:lnTo>
                  <a:pt x="2325" y="21031"/>
                </a:lnTo>
                <a:cubicBezTo>
                  <a:pt x="1668" y="21031"/>
                  <a:pt x="1134" y="20496"/>
                  <a:pt x="1134" y="19840"/>
                </a:cubicBezTo>
                <a:lnTo>
                  <a:pt x="1134" y="2324"/>
                </a:lnTo>
                <a:cubicBezTo>
                  <a:pt x="1134" y="1668"/>
                  <a:pt x="1668" y="1134"/>
                  <a:pt x="2325" y="1134"/>
                </a:cubicBezTo>
                <a:lnTo>
                  <a:pt x="12012" y="1134"/>
                </a:lnTo>
                <a:lnTo>
                  <a:pt x="12012" y="1"/>
                </a:lnTo>
                <a:close/>
              </a:path>
            </a:pathLst>
          </a:custGeom>
          <a:solidFill>
            <a:srgbClr val="2BBB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defRPr/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01FF3A0E-99DB-458A-ABB7-82984986558B}"/>
              </a:ext>
            </a:extLst>
          </p:cNvPr>
          <p:cNvSpPr txBox="1">
            <a:spLocks/>
          </p:cNvSpPr>
          <p:nvPr/>
        </p:nvSpPr>
        <p:spPr>
          <a:xfrm>
            <a:off x="2242180" y="3967763"/>
            <a:ext cx="2476147" cy="2279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</a:rPr>
              <a:t>Профессиональные конкурсы</a:t>
            </a:r>
          </a:p>
          <a:p>
            <a:pPr marL="92072" indent="-92072"/>
            <a:r>
              <a:rPr lang="ru-RU" sz="1600" dirty="0"/>
              <a:t>охват 102 студента педагогических специальностей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12" name="Google Shape;1643;p41">
            <a:extLst>
              <a:ext uri="{FF2B5EF4-FFF2-40B4-BE49-F238E27FC236}">
                <a16:creationId xmlns:a16="http://schemas.microsoft.com/office/drawing/2014/main" id="{3BCF7FE3-8A18-4327-924E-9F442FCFEEB4}"/>
              </a:ext>
            </a:extLst>
          </p:cNvPr>
          <p:cNvSpPr/>
          <p:nvPr/>
        </p:nvSpPr>
        <p:spPr>
          <a:xfrm>
            <a:off x="4641832" y="2122635"/>
            <a:ext cx="2645913" cy="3214468"/>
          </a:xfrm>
          <a:custGeom>
            <a:avLst/>
            <a:gdLst/>
            <a:ahLst/>
            <a:cxnLst/>
            <a:rect l="l" t="t" r="r" b="b"/>
            <a:pathLst>
              <a:path w="17244" h="22162" extrusionOk="0">
                <a:moveTo>
                  <a:pt x="2324" y="1"/>
                </a:moveTo>
                <a:cubicBezTo>
                  <a:pt x="1042" y="1"/>
                  <a:pt x="1" y="1042"/>
                  <a:pt x="1" y="2324"/>
                </a:cubicBezTo>
                <a:lnTo>
                  <a:pt x="1" y="19838"/>
                </a:lnTo>
                <a:cubicBezTo>
                  <a:pt x="1" y="21119"/>
                  <a:pt x="1042" y="22162"/>
                  <a:pt x="2324" y="22162"/>
                </a:cubicBezTo>
                <a:lnTo>
                  <a:pt x="12011" y="22162"/>
                </a:lnTo>
                <a:lnTo>
                  <a:pt x="12011" y="21029"/>
                </a:lnTo>
                <a:lnTo>
                  <a:pt x="2324" y="21029"/>
                </a:lnTo>
                <a:cubicBezTo>
                  <a:pt x="1668" y="21029"/>
                  <a:pt x="1133" y="20495"/>
                  <a:pt x="1133" y="19840"/>
                </a:cubicBezTo>
                <a:lnTo>
                  <a:pt x="1133" y="2324"/>
                </a:lnTo>
                <a:cubicBezTo>
                  <a:pt x="1133" y="1668"/>
                  <a:pt x="1668" y="1133"/>
                  <a:pt x="2324" y="1133"/>
                </a:cubicBezTo>
                <a:lnTo>
                  <a:pt x="14921" y="1133"/>
                </a:lnTo>
                <a:cubicBezTo>
                  <a:pt x="15576" y="1133"/>
                  <a:pt x="16110" y="1668"/>
                  <a:pt x="16110" y="2324"/>
                </a:cubicBezTo>
                <a:lnTo>
                  <a:pt x="16110" y="7628"/>
                </a:lnTo>
                <a:lnTo>
                  <a:pt x="17244" y="7628"/>
                </a:lnTo>
                <a:lnTo>
                  <a:pt x="17244" y="2324"/>
                </a:lnTo>
                <a:cubicBezTo>
                  <a:pt x="17244" y="1042"/>
                  <a:pt x="16201" y="1"/>
                  <a:pt x="1492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defRPr/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01FF3A0E-99DB-458A-ABB7-82984986558B}"/>
              </a:ext>
            </a:extLst>
          </p:cNvPr>
          <p:cNvSpPr txBox="1">
            <a:spLocks/>
          </p:cNvSpPr>
          <p:nvPr/>
        </p:nvSpPr>
        <p:spPr>
          <a:xfrm>
            <a:off x="4869121" y="2404659"/>
            <a:ext cx="2369204" cy="2970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v-Cyrl-001" sz="2000" b="1" dirty="0">
                <a:solidFill>
                  <a:srgbClr val="C00000"/>
                </a:solidFill>
              </a:rPr>
              <a:t>Экскурсии </a:t>
            </a:r>
            <a:r>
              <a:rPr lang="ru-RU" sz="2000" b="1" dirty="0">
                <a:solidFill>
                  <a:srgbClr val="C00000"/>
                </a:solidFill>
              </a:rPr>
              <a:t>с</a:t>
            </a:r>
            <a:r>
              <a:rPr lang="cv-Cyrl-001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ц</a:t>
            </a:r>
            <a:r>
              <a:rPr lang="cv-Cyrl-001" sz="2000" b="1" dirty="0">
                <a:solidFill>
                  <a:srgbClr val="C00000"/>
                </a:solidFill>
              </a:rPr>
              <a:t>е</a:t>
            </a:r>
            <a:r>
              <a:rPr lang="ru-RU" sz="2000" b="1" dirty="0">
                <a:solidFill>
                  <a:srgbClr val="C00000"/>
                </a:solidFill>
              </a:rPr>
              <a:t>л</a:t>
            </a:r>
            <a:r>
              <a:rPr lang="cv-Cyrl-001" sz="2000" b="1" dirty="0">
                <a:solidFill>
                  <a:srgbClr val="C00000"/>
                </a:solidFill>
              </a:rPr>
              <a:t>ь</a:t>
            </a:r>
            <a:r>
              <a:rPr lang="ru-RU" sz="2000" b="1" dirty="0">
                <a:solidFill>
                  <a:srgbClr val="C00000"/>
                </a:solidFill>
              </a:rPr>
              <a:t>ю</a:t>
            </a:r>
            <a:r>
              <a:rPr lang="cv-Cyrl-001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о</a:t>
            </a:r>
            <a:r>
              <a:rPr lang="cv-Cyrl-001" sz="2000" b="1" dirty="0">
                <a:solidFill>
                  <a:srgbClr val="C00000"/>
                </a:solidFill>
              </a:rPr>
              <a:t>знаком</a:t>
            </a:r>
            <a:r>
              <a:rPr lang="ru-RU" sz="2000" b="1" dirty="0">
                <a:solidFill>
                  <a:srgbClr val="C00000"/>
                </a:solidFill>
              </a:rPr>
              <a:t>л</a:t>
            </a:r>
            <a:r>
              <a:rPr lang="cv-Cyrl-001" sz="2000" b="1" dirty="0">
                <a:solidFill>
                  <a:srgbClr val="C00000"/>
                </a:solidFill>
              </a:rPr>
              <a:t>е</a:t>
            </a:r>
            <a:r>
              <a:rPr lang="ru-RU" sz="2000" b="1" dirty="0">
                <a:solidFill>
                  <a:srgbClr val="C00000"/>
                </a:solidFill>
              </a:rPr>
              <a:t>н</a:t>
            </a:r>
            <a:r>
              <a:rPr lang="cv-Cyrl-001" sz="2000" b="1" dirty="0">
                <a:solidFill>
                  <a:srgbClr val="C00000"/>
                </a:solidFill>
              </a:rPr>
              <a:t>и</a:t>
            </a:r>
            <a:r>
              <a:rPr lang="ru-RU" sz="2000" b="1" dirty="0">
                <a:solidFill>
                  <a:srgbClr val="C00000"/>
                </a:solidFill>
              </a:rPr>
              <a:t>я</a:t>
            </a:r>
            <a:r>
              <a:rPr lang="cv-Cyrl-001" sz="2000" b="1" dirty="0">
                <a:solidFill>
                  <a:srgbClr val="C00000"/>
                </a:solidFill>
              </a:rPr>
              <a:t>         </a:t>
            </a:r>
            <a:r>
              <a:rPr lang="ru-RU" sz="2000" b="1" dirty="0">
                <a:solidFill>
                  <a:srgbClr val="C00000"/>
                </a:solidFill>
              </a:rPr>
              <a:t>с</a:t>
            </a:r>
            <a:r>
              <a:rPr lang="cv-Cyrl-001" sz="2000" b="1" dirty="0">
                <a:solidFill>
                  <a:srgbClr val="C00000"/>
                </a:solidFill>
              </a:rPr>
              <a:t> развивающей средой ДОО</a:t>
            </a:r>
            <a:endParaRPr lang="ru-RU" sz="2000" b="1" dirty="0">
              <a:solidFill>
                <a:srgbClr val="C00000"/>
              </a:solidFill>
            </a:endParaRPr>
          </a:p>
          <a:p>
            <a:pPr marL="92072" indent="-92072"/>
            <a:r>
              <a:rPr lang="ru-RU" sz="1600" dirty="0"/>
              <a:t>охват 200 студентов</a:t>
            </a:r>
          </a:p>
          <a:p>
            <a:pPr marL="92072" indent="-92072"/>
            <a:r>
              <a:rPr lang="ru-RU" sz="1600" dirty="0"/>
              <a:t>57 ДОО</a:t>
            </a:r>
          </a:p>
          <a:p>
            <a:pPr marL="92072" indent="-92072"/>
            <a:r>
              <a:rPr lang="ru-RU" sz="1600" dirty="0"/>
              <a:t>более 80 мероприятий</a:t>
            </a:r>
          </a:p>
          <a:p>
            <a:pPr marL="0" indent="0">
              <a:buNone/>
            </a:pP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4" name="Google Shape;1628;p41">
            <a:extLst>
              <a:ext uri="{FF2B5EF4-FFF2-40B4-BE49-F238E27FC236}">
                <a16:creationId xmlns:a16="http://schemas.microsoft.com/office/drawing/2014/main" id="{3E5CF421-C70A-4F48-A188-A3395F5BC29E}"/>
              </a:ext>
            </a:extLst>
          </p:cNvPr>
          <p:cNvSpPr/>
          <p:nvPr/>
        </p:nvSpPr>
        <p:spPr>
          <a:xfrm>
            <a:off x="7083257" y="3689146"/>
            <a:ext cx="2534857" cy="2941023"/>
          </a:xfrm>
          <a:custGeom>
            <a:avLst/>
            <a:gdLst/>
            <a:ahLst/>
            <a:cxnLst/>
            <a:rect l="l" t="t" r="r" b="b"/>
            <a:pathLst>
              <a:path w="17244" h="22164" extrusionOk="0">
                <a:moveTo>
                  <a:pt x="2324" y="1"/>
                </a:moveTo>
                <a:cubicBezTo>
                  <a:pt x="1043" y="1"/>
                  <a:pt x="1" y="1043"/>
                  <a:pt x="1" y="2324"/>
                </a:cubicBezTo>
                <a:lnTo>
                  <a:pt x="1" y="19840"/>
                </a:lnTo>
                <a:cubicBezTo>
                  <a:pt x="1" y="21122"/>
                  <a:pt x="1043" y="22163"/>
                  <a:pt x="2324" y="22163"/>
                </a:cubicBezTo>
                <a:lnTo>
                  <a:pt x="14921" y="22163"/>
                </a:lnTo>
                <a:cubicBezTo>
                  <a:pt x="16200" y="22163"/>
                  <a:pt x="17243" y="21122"/>
                  <a:pt x="17244" y="19840"/>
                </a:cubicBezTo>
                <a:lnTo>
                  <a:pt x="17244" y="14536"/>
                </a:lnTo>
                <a:lnTo>
                  <a:pt x="16111" y="14536"/>
                </a:lnTo>
                <a:lnTo>
                  <a:pt x="16111" y="19840"/>
                </a:lnTo>
                <a:cubicBezTo>
                  <a:pt x="16111" y="20496"/>
                  <a:pt x="15576" y="21031"/>
                  <a:pt x="14921" y="21031"/>
                </a:cubicBezTo>
                <a:lnTo>
                  <a:pt x="2324" y="21031"/>
                </a:lnTo>
                <a:cubicBezTo>
                  <a:pt x="1668" y="21031"/>
                  <a:pt x="1133" y="20496"/>
                  <a:pt x="1133" y="19840"/>
                </a:cubicBezTo>
                <a:lnTo>
                  <a:pt x="1133" y="2324"/>
                </a:lnTo>
                <a:cubicBezTo>
                  <a:pt x="1133" y="1668"/>
                  <a:pt x="1668" y="1134"/>
                  <a:pt x="2324" y="1134"/>
                </a:cubicBezTo>
                <a:lnTo>
                  <a:pt x="12011" y="1134"/>
                </a:lnTo>
                <a:lnTo>
                  <a:pt x="12011" y="1"/>
                </a:lnTo>
                <a:close/>
              </a:path>
            </a:pathLst>
          </a:custGeom>
          <a:solidFill>
            <a:srgbClr val="ED7D3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defRPr/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Google Shape;1623;p41">
            <a:extLst>
              <a:ext uri="{FF2B5EF4-FFF2-40B4-BE49-F238E27FC236}">
                <a16:creationId xmlns:a16="http://schemas.microsoft.com/office/drawing/2014/main" id="{B8C51957-11E5-40EC-B357-75FBDB4881E4}"/>
              </a:ext>
            </a:extLst>
          </p:cNvPr>
          <p:cNvSpPr/>
          <p:nvPr/>
        </p:nvSpPr>
        <p:spPr>
          <a:xfrm>
            <a:off x="205557" y="1860067"/>
            <a:ext cx="2534857" cy="3214468"/>
          </a:xfrm>
          <a:custGeom>
            <a:avLst/>
            <a:gdLst/>
            <a:ahLst/>
            <a:cxnLst/>
            <a:rect l="l" t="t" r="r" b="b"/>
            <a:pathLst>
              <a:path w="17244" h="22162" extrusionOk="0">
                <a:moveTo>
                  <a:pt x="2324" y="1"/>
                </a:moveTo>
                <a:cubicBezTo>
                  <a:pt x="1042" y="1"/>
                  <a:pt x="1" y="1042"/>
                  <a:pt x="1" y="2324"/>
                </a:cubicBezTo>
                <a:lnTo>
                  <a:pt x="1" y="19838"/>
                </a:lnTo>
                <a:cubicBezTo>
                  <a:pt x="1" y="21119"/>
                  <a:pt x="1042" y="22162"/>
                  <a:pt x="2324" y="22162"/>
                </a:cubicBezTo>
                <a:lnTo>
                  <a:pt x="12011" y="22162"/>
                </a:lnTo>
                <a:lnTo>
                  <a:pt x="12011" y="21029"/>
                </a:lnTo>
                <a:lnTo>
                  <a:pt x="2324" y="21029"/>
                </a:lnTo>
                <a:cubicBezTo>
                  <a:pt x="1668" y="21029"/>
                  <a:pt x="1133" y="20495"/>
                  <a:pt x="1133" y="19840"/>
                </a:cubicBezTo>
                <a:lnTo>
                  <a:pt x="1133" y="2324"/>
                </a:lnTo>
                <a:cubicBezTo>
                  <a:pt x="1133" y="1668"/>
                  <a:pt x="1668" y="1133"/>
                  <a:pt x="2324" y="1133"/>
                </a:cubicBezTo>
                <a:lnTo>
                  <a:pt x="14920" y="1133"/>
                </a:lnTo>
                <a:cubicBezTo>
                  <a:pt x="15576" y="1133"/>
                  <a:pt x="16111" y="1668"/>
                  <a:pt x="16111" y="2324"/>
                </a:cubicBezTo>
                <a:lnTo>
                  <a:pt x="16111" y="7628"/>
                </a:lnTo>
                <a:lnTo>
                  <a:pt x="17244" y="7628"/>
                </a:lnTo>
                <a:lnTo>
                  <a:pt x="17244" y="2324"/>
                </a:lnTo>
                <a:cubicBezTo>
                  <a:pt x="17244" y="1042"/>
                  <a:pt x="16201" y="1"/>
                  <a:pt x="14920" y="1"/>
                </a:cubicBezTo>
                <a:close/>
              </a:path>
            </a:pathLst>
          </a:custGeom>
          <a:solidFill>
            <a:srgbClr val="3891D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defRPr/>
            </a:pPr>
            <a:endParaRPr sz="1867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01FF3A0E-99DB-458A-ABB7-82984986558B}"/>
              </a:ext>
            </a:extLst>
          </p:cNvPr>
          <p:cNvSpPr txBox="1">
            <a:spLocks/>
          </p:cNvSpPr>
          <p:nvPr/>
        </p:nvSpPr>
        <p:spPr>
          <a:xfrm>
            <a:off x="9427541" y="2177201"/>
            <a:ext cx="2568167" cy="2897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</a:rPr>
              <a:t>Профессиональные пробы</a:t>
            </a:r>
          </a:p>
          <a:p>
            <a:pPr marL="92072" indent="-46038">
              <a:tabLst>
                <a:tab pos="92072" algn="l"/>
              </a:tabLst>
            </a:pPr>
            <a:r>
              <a:rPr lang="ru-RU" sz="1600" dirty="0"/>
              <a:t>охват 200 студентов</a:t>
            </a:r>
          </a:p>
          <a:p>
            <a:pPr marL="92072" indent="-46038">
              <a:tabLst>
                <a:tab pos="92072" algn="l"/>
              </a:tabLst>
            </a:pPr>
            <a:r>
              <a:rPr lang="ru-RU" sz="1600" dirty="0"/>
              <a:t>базы прохождения педагогической практики - 57 ДОО</a:t>
            </a:r>
          </a:p>
          <a:p>
            <a:pPr marL="92072" indent="-46038">
              <a:tabLst>
                <a:tab pos="92072" algn="l"/>
              </a:tabLst>
            </a:pPr>
            <a:r>
              <a:rPr lang="ru-RU" sz="1600" dirty="0"/>
              <a:t>более 2000 мероприятий, проведенных студентами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0C257EB3-2BF0-4FB4-ACCA-D25B3664F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1" y="267056"/>
            <a:ext cx="11986444" cy="979043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+mn-lt"/>
              </a:rPr>
              <a:t>Основной этап реализации инновационного профориентационного проекта «От студента до наставника». Формы работы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C6C65415-D9F3-4AB3-9BCF-3C47CC2D66EE}"/>
              </a:ext>
            </a:extLst>
          </p:cNvPr>
          <p:cNvSpPr txBox="1">
            <a:spLocks/>
          </p:cNvSpPr>
          <p:nvPr/>
        </p:nvSpPr>
        <p:spPr>
          <a:xfrm>
            <a:off x="0" y="1399572"/>
            <a:ext cx="4325564" cy="103423"/>
          </a:xfrm>
          <a:prstGeom prst="rect">
            <a:avLst/>
          </a:prstGeom>
          <a:solidFill>
            <a:srgbClr val="3891DE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</a:rPr>
              <a:t>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545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1FF3A0E-99DB-458A-ABB7-829849865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7745" y="3925335"/>
            <a:ext cx="2090377" cy="26295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</a:rPr>
              <a:t>Квест – игры</a:t>
            </a:r>
          </a:p>
          <a:p>
            <a:pPr marL="92072" indent="-92072"/>
            <a:r>
              <a:rPr lang="ru-RU" sz="1600" dirty="0"/>
              <a:t>охват более                    100 молодых специалистов</a:t>
            </a:r>
          </a:p>
          <a:p>
            <a:pPr marL="92072" indent="-92072"/>
            <a:r>
              <a:rPr lang="ru-RU" sz="1600" dirty="0"/>
              <a:t>10 ДОО</a:t>
            </a:r>
          </a:p>
          <a:p>
            <a:pPr marL="92072" indent="-92072"/>
            <a:r>
              <a:rPr lang="ru-RU" sz="1600" dirty="0"/>
              <a:t>10 мероприятий</a:t>
            </a:r>
          </a:p>
          <a:p>
            <a:pPr marL="0" indent="0">
              <a:buNone/>
            </a:pPr>
            <a:endParaRPr lang="ru-RU" sz="20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7" name="Google Shape;1623;p41">
            <a:extLst>
              <a:ext uri="{FF2B5EF4-FFF2-40B4-BE49-F238E27FC236}">
                <a16:creationId xmlns:a16="http://schemas.microsoft.com/office/drawing/2014/main" id="{B8C51957-11E5-40EC-B357-75FBDB4881E4}"/>
              </a:ext>
            </a:extLst>
          </p:cNvPr>
          <p:cNvSpPr/>
          <p:nvPr/>
        </p:nvSpPr>
        <p:spPr>
          <a:xfrm>
            <a:off x="9298266" y="1896036"/>
            <a:ext cx="2648023" cy="3529267"/>
          </a:xfrm>
          <a:custGeom>
            <a:avLst/>
            <a:gdLst/>
            <a:ahLst/>
            <a:cxnLst/>
            <a:rect l="l" t="t" r="r" b="b"/>
            <a:pathLst>
              <a:path w="17244" h="22162" extrusionOk="0">
                <a:moveTo>
                  <a:pt x="2324" y="1"/>
                </a:moveTo>
                <a:cubicBezTo>
                  <a:pt x="1042" y="1"/>
                  <a:pt x="1" y="1042"/>
                  <a:pt x="1" y="2324"/>
                </a:cubicBezTo>
                <a:lnTo>
                  <a:pt x="1" y="19838"/>
                </a:lnTo>
                <a:cubicBezTo>
                  <a:pt x="1" y="21119"/>
                  <a:pt x="1042" y="22162"/>
                  <a:pt x="2324" y="22162"/>
                </a:cubicBezTo>
                <a:lnTo>
                  <a:pt x="12011" y="22162"/>
                </a:lnTo>
                <a:lnTo>
                  <a:pt x="12011" y="21029"/>
                </a:lnTo>
                <a:lnTo>
                  <a:pt x="2324" y="21029"/>
                </a:lnTo>
                <a:cubicBezTo>
                  <a:pt x="1668" y="21029"/>
                  <a:pt x="1133" y="20495"/>
                  <a:pt x="1133" y="19840"/>
                </a:cubicBezTo>
                <a:lnTo>
                  <a:pt x="1133" y="2324"/>
                </a:lnTo>
                <a:cubicBezTo>
                  <a:pt x="1133" y="1668"/>
                  <a:pt x="1668" y="1133"/>
                  <a:pt x="2324" y="1133"/>
                </a:cubicBezTo>
                <a:lnTo>
                  <a:pt x="14920" y="1133"/>
                </a:lnTo>
                <a:cubicBezTo>
                  <a:pt x="15576" y="1133"/>
                  <a:pt x="16111" y="1668"/>
                  <a:pt x="16111" y="2324"/>
                </a:cubicBezTo>
                <a:lnTo>
                  <a:pt x="16111" y="7628"/>
                </a:lnTo>
                <a:lnTo>
                  <a:pt x="17244" y="7628"/>
                </a:lnTo>
                <a:lnTo>
                  <a:pt x="17244" y="2324"/>
                </a:lnTo>
                <a:cubicBezTo>
                  <a:pt x="17244" y="1042"/>
                  <a:pt x="16201" y="1"/>
                  <a:pt x="14920" y="1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defRPr/>
            </a:pPr>
            <a:endParaRPr sz="1867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01FF3A0E-99DB-458A-ABB7-82984986558B}"/>
              </a:ext>
            </a:extLst>
          </p:cNvPr>
          <p:cNvSpPr txBox="1">
            <a:spLocks/>
          </p:cNvSpPr>
          <p:nvPr/>
        </p:nvSpPr>
        <p:spPr>
          <a:xfrm>
            <a:off x="385970" y="2072158"/>
            <a:ext cx="2037191" cy="2713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</a:rPr>
              <a:t>«Школа молодого педагога»</a:t>
            </a:r>
          </a:p>
          <a:p>
            <a:pPr marL="92072" indent="-92072"/>
            <a:r>
              <a:rPr lang="ru-RU" sz="1600" dirty="0"/>
              <a:t>охват 25 педагогов</a:t>
            </a:r>
          </a:p>
          <a:p>
            <a:pPr marL="92072" indent="-92072"/>
            <a:r>
              <a:rPr lang="ru-RU" sz="1600" dirty="0"/>
              <a:t>40 ДОО</a:t>
            </a:r>
          </a:p>
          <a:p>
            <a:pPr marL="92072" indent="-92072"/>
            <a:r>
              <a:rPr lang="ru-RU" sz="1600" dirty="0"/>
              <a:t>250 мероприятий          с участием        работодателей</a:t>
            </a:r>
          </a:p>
          <a:p>
            <a:endParaRPr lang="ru-RU" sz="1600" dirty="0"/>
          </a:p>
        </p:txBody>
      </p:sp>
      <p:sp>
        <p:nvSpPr>
          <p:cNvPr id="10" name="Google Shape;1633;p41">
            <a:extLst>
              <a:ext uri="{FF2B5EF4-FFF2-40B4-BE49-F238E27FC236}">
                <a16:creationId xmlns:a16="http://schemas.microsoft.com/office/drawing/2014/main" id="{2175FC53-2BF0-4A99-B87E-2D4DBBB853EB}"/>
              </a:ext>
            </a:extLst>
          </p:cNvPr>
          <p:cNvSpPr/>
          <p:nvPr/>
        </p:nvSpPr>
        <p:spPr>
          <a:xfrm>
            <a:off x="2142847" y="3491973"/>
            <a:ext cx="2535004" cy="3138195"/>
          </a:xfrm>
          <a:custGeom>
            <a:avLst/>
            <a:gdLst/>
            <a:ahLst/>
            <a:cxnLst/>
            <a:rect l="l" t="t" r="r" b="b"/>
            <a:pathLst>
              <a:path w="17245" h="22164" extrusionOk="0">
                <a:moveTo>
                  <a:pt x="2325" y="1"/>
                </a:moveTo>
                <a:cubicBezTo>
                  <a:pt x="1043" y="1"/>
                  <a:pt x="1" y="1043"/>
                  <a:pt x="1" y="2324"/>
                </a:cubicBezTo>
                <a:lnTo>
                  <a:pt x="1" y="19840"/>
                </a:lnTo>
                <a:cubicBezTo>
                  <a:pt x="1" y="21122"/>
                  <a:pt x="1043" y="22163"/>
                  <a:pt x="2325" y="22163"/>
                </a:cubicBezTo>
                <a:lnTo>
                  <a:pt x="14921" y="22163"/>
                </a:lnTo>
                <a:cubicBezTo>
                  <a:pt x="16201" y="22163"/>
                  <a:pt x="17245" y="21122"/>
                  <a:pt x="17245" y="19840"/>
                </a:cubicBezTo>
                <a:lnTo>
                  <a:pt x="17245" y="14536"/>
                </a:lnTo>
                <a:lnTo>
                  <a:pt x="16111" y="14536"/>
                </a:lnTo>
                <a:lnTo>
                  <a:pt x="16111" y="19840"/>
                </a:lnTo>
                <a:cubicBezTo>
                  <a:pt x="16111" y="20496"/>
                  <a:pt x="15577" y="21031"/>
                  <a:pt x="14921" y="21031"/>
                </a:cubicBezTo>
                <a:lnTo>
                  <a:pt x="2325" y="21031"/>
                </a:lnTo>
                <a:cubicBezTo>
                  <a:pt x="1668" y="21031"/>
                  <a:pt x="1134" y="20496"/>
                  <a:pt x="1134" y="19840"/>
                </a:cubicBezTo>
                <a:lnTo>
                  <a:pt x="1134" y="2324"/>
                </a:lnTo>
                <a:cubicBezTo>
                  <a:pt x="1134" y="1668"/>
                  <a:pt x="1668" y="1134"/>
                  <a:pt x="2325" y="1134"/>
                </a:cubicBezTo>
                <a:lnTo>
                  <a:pt x="12012" y="1134"/>
                </a:lnTo>
                <a:lnTo>
                  <a:pt x="12012" y="1"/>
                </a:lnTo>
                <a:close/>
              </a:path>
            </a:pathLst>
          </a:custGeom>
          <a:solidFill>
            <a:srgbClr val="2BBB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defRPr/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01FF3A0E-99DB-458A-ABB7-82984986558B}"/>
              </a:ext>
            </a:extLst>
          </p:cNvPr>
          <p:cNvSpPr txBox="1">
            <a:spLocks/>
          </p:cNvSpPr>
          <p:nvPr/>
        </p:nvSpPr>
        <p:spPr>
          <a:xfrm>
            <a:off x="2242180" y="3967763"/>
            <a:ext cx="2476147" cy="2279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</a:rPr>
              <a:t>Профессиональные конкурсы</a:t>
            </a:r>
          </a:p>
          <a:p>
            <a:pPr marL="92072" indent="-92072"/>
            <a:r>
              <a:rPr lang="ru-RU" sz="1600" dirty="0"/>
              <a:t>охват 200 чел.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12" name="Google Shape;1643;p41">
            <a:extLst>
              <a:ext uri="{FF2B5EF4-FFF2-40B4-BE49-F238E27FC236}">
                <a16:creationId xmlns:a16="http://schemas.microsoft.com/office/drawing/2014/main" id="{3BCF7FE3-8A18-4327-924E-9F442FCFEEB4}"/>
              </a:ext>
            </a:extLst>
          </p:cNvPr>
          <p:cNvSpPr/>
          <p:nvPr/>
        </p:nvSpPr>
        <p:spPr>
          <a:xfrm>
            <a:off x="4641832" y="2122635"/>
            <a:ext cx="2645913" cy="3214468"/>
          </a:xfrm>
          <a:custGeom>
            <a:avLst/>
            <a:gdLst/>
            <a:ahLst/>
            <a:cxnLst/>
            <a:rect l="l" t="t" r="r" b="b"/>
            <a:pathLst>
              <a:path w="17244" h="22162" extrusionOk="0">
                <a:moveTo>
                  <a:pt x="2324" y="1"/>
                </a:moveTo>
                <a:cubicBezTo>
                  <a:pt x="1042" y="1"/>
                  <a:pt x="1" y="1042"/>
                  <a:pt x="1" y="2324"/>
                </a:cubicBezTo>
                <a:lnTo>
                  <a:pt x="1" y="19838"/>
                </a:lnTo>
                <a:cubicBezTo>
                  <a:pt x="1" y="21119"/>
                  <a:pt x="1042" y="22162"/>
                  <a:pt x="2324" y="22162"/>
                </a:cubicBezTo>
                <a:lnTo>
                  <a:pt x="12011" y="22162"/>
                </a:lnTo>
                <a:lnTo>
                  <a:pt x="12011" y="21029"/>
                </a:lnTo>
                <a:lnTo>
                  <a:pt x="2324" y="21029"/>
                </a:lnTo>
                <a:cubicBezTo>
                  <a:pt x="1668" y="21029"/>
                  <a:pt x="1133" y="20495"/>
                  <a:pt x="1133" y="19840"/>
                </a:cubicBezTo>
                <a:lnTo>
                  <a:pt x="1133" y="2324"/>
                </a:lnTo>
                <a:cubicBezTo>
                  <a:pt x="1133" y="1668"/>
                  <a:pt x="1668" y="1133"/>
                  <a:pt x="2324" y="1133"/>
                </a:cubicBezTo>
                <a:lnTo>
                  <a:pt x="14921" y="1133"/>
                </a:lnTo>
                <a:cubicBezTo>
                  <a:pt x="15576" y="1133"/>
                  <a:pt x="16110" y="1668"/>
                  <a:pt x="16110" y="2324"/>
                </a:cubicBezTo>
                <a:lnTo>
                  <a:pt x="16110" y="7628"/>
                </a:lnTo>
                <a:lnTo>
                  <a:pt x="17244" y="7628"/>
                </a:lnTo>
                <a:lnTo>
                  <a:pt x="17244" y="2324"/>
                </a:lnTo>
                <a:cubicBezTo>
                  <a:pt x="17244" y="1042"/>
                  <a:pt x="16201" y="1"/>
                  <a:pt x="1492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defRPr/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01FF3A0E-99DB-458A-ABB7-82984986558B}"/>
              </a:ext>
            </a:extLst>
          </p:cNvPr>
          <p:cNvSpPr txBox="1">
            <a:spLocks/>
          </p:cNvSpPr>
          <p:nvPr/>
        </p:nvSpPr>
        <p:spPr>
          <a:xfrm>
            <a:off x="4869121" y="2404659"/>
            <a:ext cx="2369204" cy="2970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v-Cyrl-001" sz="2000" b="1" dirty="0">
                <a:solidFill>
                  <a:srgbClr val="C00000"/>
                </a:solidFill>
              </a:rPr>
              <a:t>Экскурсии </a:t>
            </a:r>
            <a:r>
              <a:rPr lang="ru-RU" sz="2000" b="1" dirty="0">
                <a:solidFill>
                  <a:srgbClr val="C00000"/>
                </a:solidFill>
              </a:rPr>
              <a:t>с</a:t>
            </a:r>
            <a:r>
              <a:rPr lang="cv-Cyrl-001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ц</a:t>
            </a:r>
            <a:r>
              <a:rPr lang="cv-Cyrl-001" sz="2000" b="1" dirty="0">
                <a:solidFill>
                  <a:srgbClr val="C00000"/>
                </a:solidFill>
              </a:rPr>
              <a:t>е</a:t>
            </a:r>
            <a:r>
              <a:rPr lang="ru-RU" sz="2000" b="1" dirty="0">
                <a:solidFill>
                  <a:srgbClr val="C00000"/>
                </a:solidFill>
              </a:rPr>
              <a:t>л</a:t>
            </a:r>
            <a:r>
              <a:rPr lang="cv-Cyrl-001" sz="2000" b="1" dirty="0">
                <a:solidFill>
                  <a:srgbClr val="C00000"/>
                </a:solidFill>
              </a:rPr>
              <a:t>ь</a:t>
            </a:r>
            <a:r>
              <a:rPr lang="ru-RU" sz="2000" b="1" dirty="0">
                <a:solidFill>
                  <a:srgbClr val="C00000"/>
                </a:solidFill>
              </a:rPr>
              <a:t>ю</a:t>
            </a:r>
            <a:r>
              <a:rPr lang="cv-Cyrl-001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о</a:t>
            </a:r>
            <a:r>
              <a:rPr lang="cv-Cyrl-001" sz="2000" b="1" dirty="0">
                <a:solidFill>
                  <a:srgbClr val="C00000"/>
                </a:solidFill>
              </a:rPr>
              <a:t>знаком</a:t>
            </a:r>
            <a:r>
              <a:rPr lang="ru-RU" sz="2000" b="1" dirty="0">
                <a:solidFill>
                  <a:srgbClr val="C00000"/>
                </a:solidFill>
              </a:rPr>
              <a:t>л</a:t>
            </a:r>
            <a:r>
              <a:rPr lang="cv-Cyrl-001" sz="2000" b="1" dirty="0">
                <a:solidFill>
                  <a:srgbClr val="C00000"/>
                </a:solidFill>
              </a:rPr>
              <a:t>е</a:t>
            </a:r>
            <a:r>
              <a:rPr lang="ru-RU" sz="2000" b="1" dirty="0">
                <a:solidFill>
                  <a:srgbClr val="C00000"/>
                </a:solidFill>
              </a:rPr>
              <a:t>н</a:t>
            </a:r>
            <a:r>
              <a:rPr lang="cv-Cyrl-001" sz="2000" b="1" dirty="0">
                <a:solidFill>
                  <a:srgbClr val="C00000"/>
                </a:solidFill>
              </a:rPr>
              <a:t>и</a:t>
            </a:r>
            <a:r>
              <a:rPr lang="ru-RU" sz="2000" b="1" dirty="0">
                <a:solidFill>
                  <a:srgbClr val="C00000"/>
                </a:solidFill>
              </a:rPr>
              <a:t>я</a:t>
            </a:r>
            <a:r>
              <a:rPr lang="cv-Cyrl-001" sz="2000" b="1" dirty="0">
                <a:solidFill>
                  <a:srgbClr val="C00000"/>
                </a:solidFill>
              </a:rPr>
              <a:t>         </a:t>
            </a:r>
            <a:r>
              <a:rPr lang="ru-RU" sz="2000" b="1" dirty="0">
                <a:solidFill>
                  <a:srgbClr val="C00000"/>
                </a:solidFill>
              </a:rPr>
              <a:t>с</a:t>
            </a:r>
            <a:r>
              <a:rPr lang="cv-Cyrl-001" sz="2000" b="1" dirty="0">
                <a:solidFill>
                  <a:srgbClr val="C00000"/>
                </a:solidFill>
              </a:rPr>
              <a:t> развивающей средой ДОО</a:t>
            </a:r>
            <a:endParaRPr lang="ru-RU" sz="2000" b="1" dirty="0">
              <a:solidFill>
                <a:srgbClr val="C00000"/>
              </a:solidFill>
            </a:endParaRPr>
          </a:p>
          <a:p>
            <a:pPr marL="92072" indent="-92072"/>
            <a:r>
              <a:rPr lang="ru-RU" sz="1600" dirty="0"/>
              <a:t>охват 150 молодых специалистов</a:t>
            </a:r>
          </a:p>
          <a:p>
            <a:pPr marL="92072" indent="-92072"/>
            <a:r>
              <a:rPr lang="ru-RU" sz="1600" dirty="0"/>
              <a:t>57 ДОО</a:t>
            </a:r>
          </a:p>
          <a:p>
            <a:pPr marL="92072" indent="-92072"/>
            <a:r>
              <a:rPr lang="ru-RU" sz="1600" dirty="0"/>
              <a:t>более 80 мероприятий</a:t>
            </a:r>
          </a:p>
          <a:p>
            <a:pPr marL="0" indent="0">
              <a:buNone/>
            </a:pP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4" name="Google Shape;1628;p41">
            <a:extLst>
              <a:ext uri="{FF2B5EF4-FFF2-40B4-BE49-F238E27FC236}">
                <a16:creationId xmlns:a16="http://schemas.microsoft.com/office/drawing/2014/main" id="{3E5CF421-C70A-4F48-A188-A3395F5BC29E}"/>
              </a:ext>
            </a:extLst>
          </p:cNvPr>
          <p:cNvSpPr/>
          <p:nvPr/>
        </p:nvSpPr>
        <p:spPr>
          <a:xfrm>
            <a:off x="7083257" y="3689146"/>
            <a:ext cx="2534857" cy="2941023"/>
          </a:xfrm>
          <a:custGeom>
            <a:avLst/>
            <a:gdLst/>
            <a:ahLst/>
            <a:cxnLst/>
            <a:rect l="l" t="t" r="r" b="b"/>
            <a:pathLst>
              <a:path w="17244" h="22164" extrusionOk="0">
                <a:moveTo>
                  <a:pt x="2324" y="1"/>
                </a:moveTo>
                <a:cubicBezTo>
                  <a:pt x="1043" y="1"/>
                  <a:pt x="1" y="1043"/>
                  <a:pt x="1" y="2324"/>
                </a:cubicBezTo>
                <a:lnTo>
                  <a:pt x="1" y="19840"/>
                </a:lnTo>
                <a:cubicBezTo>
                  <a:pt x="1" y="21122"/>
                  <a:pt x="1043" y="22163"/>
                  <a:pt x="2324" y="22163"/>
                </a:cubicBezTo>
                <a:lnTo>
                  <a:pt x="14921" y="22163"/>
                </a:lnTo>
                <a:cubicBezTo>
                  <a:pt x="16200" y="22163"/>
                  <a:pt x="17243" y="21122"/>
                  <a:pt x="17244" y="19840"/>
                </a:cubicBezTo>
                <a:lnTo>
                  <a:pt x="17244" y="14536"/>
                </a:lnTo>
                <a:lnTo>
                  <a:pt x="16111" y="14536"/>
                </a:lnTo>
                <a:lnTo>
                  <a:pt x="16111" y="19840"/>
                </a:lnTo>
                <a:cubicBezTo>
                  <a:pt x="16111" y="20496"/>
                  <a:pt x="15576" y="21031"/>
                  <a:pt x="14921" y="21031"/>
                </a:cubicBezTo>
                <a:lnTo>
                  <a:pt x="2324" y="21031"/>
                </a:lnTo>
                <a:cubicBezTo>
                  <a:pt x="1668" y="21031"/>
                  <a:pt x="1133" y="20496"/>
                  <a:pt x="1133" y="19840"/>
                </a:cubicBezTo>
                <a:lnTo>
                  <a:pt x="1133" y="2324"/>
                </a:lnTo>
                <a:cubicBezTo>
                  <a:pt x="1133" y="1668"/>
                  <a:pt x="1668" y="1134"/>
                  <a:pt x="2324" y="1134"/>
                </a:cubicBezTo>
                <a:lnTo>
                  <a:pt x="12011" y="1134"/>
                </a:lnTo>
                <a:lnTo>
                  <a:pt x="12011" y="1"/>
                </a:lnTo>
                <a:close/>
              </a:path>
            </a:pathLst>
          </a:custGeom>
          <a:solidFill>
            <a:srgbClr val="ED7D3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defRPr/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Google Shape;1623;p41">
            <a:extLst>
              <a:ext uri="{FF2B5EF4-FFF2-40B4-BE49-F238E27FC236}">
                <a16:creationId xmlns:a16="http://schemas.microsoft.com/office/drawing/2014/main" id="{B8C51957-11E5-40EC-B357-75FBDB4881E4}"/>
              </a:ext>
            </a:extLst>
          </p:cNvPr>
          <p:cNvSpPr/>
          <p:nvPr/>
        </p:nvSpPr>
        <p:spPr>
          <a:xfrm>
            <a:off x="205557" y="1860067"/>
            <a:ext cx="2534857" cy="3214468"/>
          </a:xfrm>
          <a:custGeom>
            <a:avLst/>
            <a:gdLst/>
            <a:ahLst/>
            <a:cxnLst/>
            <a:rect l="l" t="t" r="r" b="b"/>
            <a:pathLst>
              <a:path w="17244" h="22162" extrusionOk="0">
                <a:moveTo>
                  <a:pt x="2324" y="1"/>
                </a:moveTo>
                <a:cubicBezTo>
                  <a:pt x="1042" y="1"/>
                  <a:pt x="1" y="1042"/>
                  <a:pt x="1" y="2324"/>
                </a:cubicBezTo>
                <a:lnTo>
                  <a:pt x="1" y="19838"/>
                </a:lnTo>
                <a:cubicBezTo>
                  <a:pt x="1" y="21119"/>
                  <a:pt x="1042" y="22162"/>
                  <a:pt x="2324" y="22162"/>
                </a:cubicBezTo>
                <a:lnTo>
                  <a:pt x="12011" y="22162"/>
                </a:lnTo>
                <a:lnTo>
                  <a:pt x="12011" y="21029"/>
                </a:lnTo>
                <a:lnTo>
                  <a:pt x="2324" y="21029"/>
                </a:lnTo>
                <a:cubicBezTo>
                  <a:pt x="1668" y="21029"/>
                  <a:pt x="1133" y="20495"/>
                  <a:pt x="1133" y="19840"/>
                </a:cubicBezTo>
                <a:lnTo>
                  <a:pt x="1133" y="2324"/>
                </a:lnTo>
                <a:cubicBezTo>
                  <a:pt x="1133" y="1668"/>
                  <a:pt x="1668" y="1133"/>
                  <a:pt x="2324" y="1133"/>
                </a:cubicBezTo>
                <a:lnTo>
                  <a:pt x="14920" y="1133"/>
                </a:lnTo>
                <a:cubicBezTo>
                  <a:pt x="15576" y="1133"/>
                  <a:pt x="16111" y="1668"/>
                  <a:pt x="16111" y="2324"/>
                </a:cubicBezTo>
                <a:lnTo>
                  <a:pt x="16111" y="7628"/>
                </a:lnTo>
                <a:lnTo>
                  <a:pt x="17244" y="7628"/>
                </a:lnTo>
                <a:lnTo>
                  <a:pt x="17244" y="2324"/>
                </a:lnTo>
                <a:cubicBezTo>
                  <a:pt x="17244" y="1042"/>
                  <a:pt x="16201" y="1"/>
                  <a:pt x="14920" y="1"/>
                </a:cubicBezTo>
                <a:close/>
              </a:path>
            </a:pathLst>
          </a:custGeom>
          <a:solidFill>
            <a:srgbClr val="3891D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defRPr/>
            </a:pPr>
            <a:endParaRPr sz="1867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01FF3A0E-99DB-458A-ABB7-82984986558B}"/>
              </a:ext>
            </a:extLst>
          </p:cNvPr>
          <p:cNvSpPr txBox="1">
            <a:spLocks/>
          </p:cNvSpPr>
          <p:nvPr/>
        </p:nvSpPr>
        <p:spPr>
          <a:xfrm>
            <a:off x="9427541" y="2177201"/>
            <a:ext cx="2568167" cy="2897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</a:rPr>
              <a:t>Профессиональные пробы</a:t>
            </a:r>
          </a:p>
          <a:p>
            <a:pPr marL="92072" indent="-46038">
              <a:tabLst>
                <a:tab pos="92072" algn="l"/>
              </a:tabLst>
            </a:pPr>
            <a:r>
              <a:rPr lang="ru-RU" sz="1600" dirty="0"/>
              <a:t>охват 150 молодых специалистов</a:t>
            </a:r>
          </a:p>
          <a:p>
            <a:pPr marL="92072" indent="-46038">
              <a:tabLst>
                <a:tab pos="92072" algn="l"/>
              </a:tabLst>
            </a:pPr>
            <a:r>
              <a:rPr lang="ru-RU" sz="1600" dirty="0"/>
              <a:t> более 2000 мероприятий, проведенных педагогами-наставниками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0C257EB3-2BF0-4FB4-ACCA-D25B3664F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1" y="267056"/>
            <a:ext cx="11986444" cy="979043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+mn-lt"/>
              </a:rPr>
              <a:t>Основной этап реализации инновационного профориентационного проекта «От студента до наставника». Формы работы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C6C65415-D9F3-4AB3-9BCF-3C47CC2D66EE}"/>
              </a:ext>
            </a:extLst>
          </p:cNvPr>
          <p:cNvSpPr txBox="1">
            <a:spLocks/>
          </p:cNvSpPr>
          <p:nvPr/>
        </p:nvSpPr>
        <p:spPr>
          <a:xfrm>
            <a:off x="0" y="1399572"/>
            <a:ext cx="4325564" cy="103423"/>
          </a:xfrm>
          <a:prstGeom prst="rect">
            <a:avLst/>
          </a:prstGeom>
          <a:solidFill>
            <a:srgbClr val="3891DE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</a:rPr>
              <a:t>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81818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Объект 2">
            <a:extLst>
              <a:ext uri="{FF2B5EF4-FFF2-40B4-BE49-F238E27FC236}">
                <a16:creationId xmlns:a16="http://schemas.microsoft.com/office/drawing/2014/main" id="{01FF3A0E-99DB-458A-ABB7-82984986558B}"/>
              </a:ext>
            </a:extLst>
          </p:cNvPr>
          <p:cNvSpPr txBox="1">
            <a:spLocks/>
          </p:cNvSpPr>
          <p:nvPr/>
        </p:nvSpPr>
        <p:spPr>
          <a:xfrm>
            <a:off x="-13262" y="301284"/>
            <a:ext cx="8925034" cy="839810"/>
          </a:xfrm>
          <a:prstGeom prst="rect">
            <a:avLst/>
          </a:prstGeom>
          <a:solidFill>
            <a:srgbClr val="3891DE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</a:rPr>
              <a:t>                  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5085F-A68E-4143-96D1-1C4203E22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59" y="350972"/>
            <a:ext cx="7832147" cy="81054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n-lt"/>
              </a:rPr>
              <a:t>Почему проект перспективен?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A68F1B-42FE-48B3-92FD-9D9ADF837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119" y="1426466"/>
            <a:ext cx="7399316" cy="47605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Позволит обучающимся на практике в живом общении с наставниками определить дальнейшую образовательную-профессиональную траекторию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Ненавязчиво, в активных формах привлечь молодые кадры в систему дошкольного образования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Произойдет осознание и самооценка процесса профессионального самоопределения студентами</a:t>
            </a: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9F9338-1961-E245-9E68-0D93384EB426}"/>
              </a:ext>
            </a:extLst>
          </p:cNvPr>
          <p:cNvGrpSpPr/>
          <p:nvPr/>
        </p:nvGrpSpPr>
        <p:grpSpPr>
          <a:xfrm>
            <a:off x="350201" y="2188414"/>
            <a:ext cx="2695699" cy="2746431"/>
            <a:chOff x="3402012" y="1331913"/>
            <a:chExt cx="2973388" cy="3149600"/>
          </a:xfrm>
          <a:solidFill>
            <a:srgbClr val="3891DE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11DB794-BE20-D945-A191-95DC2F1583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1150" y="2090738"/>
              <a:ext cx="1549400" cy="1844675"/>
            </a:xfrm>
            <a:custGeom>
              <a:avLst/>
              <a:gdLst>
                <a:gd name="T0" fmla="*/ 626 w 802"/>
                <a:gd name="T1" fmla="*/ 454 h 954"/>
                <a:gd name="T2" fmla="*/ 705 w 802"/>
                <a:gd name="T3" fmla="*/ 380 h 954"/>
                <a:gd name="T4" fmla="*/ 744 w 802"/>
                <a:gd name="T5" fmla="*/ 263 h 954"/>
                <a:gd name="T6" fmla="*/ 761 w 802"/>
                <a:gd name="T7" fmla="*/ 268 h 954"/>
                <a:gd name="T8" fmla="*/ 778 w 802"/>
                <a:gd name="T9" fmla="*/ 259 h 954"/>
                <a:gd name="T10" fmla="*/ 800 w 802"/>
                <a:gd name="T11" fmla="*/ 196 h 954"/>
                <a:gd name="T12" fmla="*/ 791 w 802"/>
                <a:gd name="T13" fmla="*/ 179 h 954"/>
                <a:gd name="T14" fmla="*/ 274 w 802"/>
                <a:gd name="T15" fmla="*/ 3 h 954"/>
                <a:gd name="T16" fmla="*/ 256 w 802"/>
                <a:gd name="T17" fmla="*/ 11 h 954"/>
                <a:gd name="T18" fmla="*/ 235 w 802"/>
                <a:gd name="T19" fmla="*/ 74 h 954"/>
                <a:gd name="T20" fmla="*/ 243 w 802"/>
                <a:gd name="T21" fmla="*/ 92 h 954"/>
                <a:gd name="T22" fmla="*/ 259 w 802"/>
                <a:gd name="T23" fmla="*/ 98 h 954"/>
                <a:gd name="T24" fmla="*/ 219 w 802"/>
                <a:gd name="T25" fmla="*/ 217 h 954"/>
                <a:gd name="T26" fmla="*/ 236 w 802"/>
                <a:gd name="T27" fmla="*/ 321 h 954"/>
                <a:gd name="T28" fmla="*/ 341 w 802"/>
                <a:gd name="T29" fmla="*/ 447 h 954"/>
                <a:gd name="T30" fmla="*/ 329 w 802"/>
                <a:gd name="T31" fmla="*/ 481 h 954"/>
                <a:gd name="T32" fmla="*/ 171 w 802"/>
                <a:gd name="T33" fmla="*/ 517 h 954"/>
                <a:gd name="T34" fmla="*/ 92 w 802"/>
                <a:gd name="T35" fmla="*/ 591 h 954"/>
                <a:gd name="T36" fmla="*/ 58 w 802"/>
                <a:gd name="T37" fmla="*/ 692 h 954"/>
                <a:gd name="T38" fmla="*/ 41 w 802"/>
                <a:gd name="T39" fmla="*/ 686 h 954"/>
                <a:gd name="T40" fmla="*/ 24 w 802"/>
                <a:gd name="T41" fmla="*/ 695 h 954"/>
                <a:gd name="T42" fmla="*/ 2 w 802"/>
                <a:gd name="T43" fmla="*/ 758 h 954"/>
                <a:gd name="T44" fmla="*/ 11 w 802"/>
                <a:gd name="T45" fmla="*/ 776 h 954"/>
                <a:gd name="T46" fmla="*/ 528 w 802"/>
                <a:gd name="T47" fmla="*/ 952 h 954"/>
                <a:gd name="T48" fmla="*/ 546 w 802"/>
                <a:gd name="T49" fmla="*/ 943 h 954"/>
                <a:gd name="T50" fmla="*/ 567 w 802"/>
                <a:gd name="T51" fmla="*/ 880 h 954"/>
                <a:gd name="T52" fmla="*/ 559 w 802"/>
                <a:gd name="T53" fmla="*/ 862 h 954"/>
                <a:gd name="T54" fmla="*/ 543 w 802"/>
                <a:gd name="T55" fmla="*/ 857 h 954"/>
                <a:gd name="T56" fmla="*/ 578 w 802"/>
                <a:gd name="T57" fmla="*/ 754 h 954"/>
                <a:gd name="T58" fmla="*/ 560 w 802"/>
                <a:gd name="T59" fmla="*/ 649 h 954"/>
                <a:gd name="T60" fmla="*/ 455 w 802"/>
                <a:gd name="T61" fmla="*/ 524 h 954"/>
                <a:gd name="T62" fmla="*/ 467 w 802"/>
                <a:gd name="T63" fmla="*/ 490 h 954"/>
                <a:gd name="T64" fmla="*/ 626 w 802"/>
                <a:gd name="T65" fmla="*/ 454 h 954"/>
                <a:gd name="T66" fmla="*/ 407 w 802"/>
                <a:gd name="T67" fmla="*/ 546 h 954"/>
                <a:gd name="T68" fmla="*/ 521 w 802"/>
                <a:gd name="T69" fmla="*/ 682 h 954"/>
                <a:gd name="T70" fmla="*/ 536 w 802"/>
                <a:gd name="T71" fmla="*/ 703 h 954"/>
                <a:gd name="T72" fmla="*/ 530 w 802"/>
                <a:gd name="T73" fmla="*/ 737 h 954"/>
                <a:gd name="T74" fmla="*/ 494 w 802"/>
                <a:gd name="T75" fmla="*/ 840 h 954"/>
                <a:gd name="T76" fmla="*/ 106 w 802"/>
                <a:gd name="T77" fmla="*/ 708 h 954"/>
                <a:gd name="T78" fmla="*/ 140 w 802"/>
                <a:gd name="T79" fmla="*/ 607 h 954"/>
                <a:gd name="T80" fmla="*/ 185 w 802"/>
                <a:gd name="T81" fmla="*/ 565 h 954"/>
                <a:gd name="T82" fmla="*/ 354 w 802"/>
                <a:gd name="T83" fmla="*/ 528 h 954"/>
                <a:gd name="T84" fmla="*/ 373 w 802"/>
                <a:gd name="T85" fmla="*/ 511 h 954"/>
                <a:gd name="T86" fmla="*/ 394 w 802"/>
                <a:gd name="T87" fmla="*/ 450 h 954"/>
                <a:gd name="T88" fmla="*/ 389 w 802"/>
                <a:gd name="T89" fmla="*/ 425 h 954"/>
                <a:gd name="T90" fmla="*/ 276 w 802"/>
                <a:gd name="T91" fmla="*/ 289 h 954"/>
                <a:gd name="T92" fmla="*/ 275 w 802"/>
                <a:gd name="T93" fmla="*/ 289 h 954"/>
                <a:gd name="T94" fmla="*/ 261 w 802"/>
                <a:gd name="T95" fmla="*/ 268 h 954"/>
                <a:gd name="T96" fmla="*/ 267 w 802"/>
                <a:gd name="T97" fmla="*/ 234 h 954"/>
                <a:gd name="T98" fmla="*/ 308 w 802"/>
                <a:gd name="T99" fmla="*/ 114 h 954"/>
                <a:gd name="T100" fmla="*/ 696 w 802"/>
                <a:gd name="T101" fmla="*/ 246 h 954"/>
                <a:gd name="T102" fmla="*/ 657 w 802"/>
                <a:gd name="T103" fmla="*/ 364 h 954"/>
                <a:gd name="T104" fmla="*/ 612 w 802"/>
                <a:gd name="T105" fmla="*/ 405 h 954"/>
                <a:gd name="T106" fmla="*/ 442 w 802"/>
                <a:gd name="T107" fmla="*/ 443 h 954"/>
                <a:gd name="T108" fmla="*/ 424 w 802"/>
                <a:gd name="T109" fmla="*/ 460 h 954"/>
                <a:gd name="T110" fmla="*/ 403 w 802"/>
                <a:gd name="T111" fmla="*/ 521 h 954"/>
                <a:gd name="T112" fmla="*/ 407 w 802"/>
                <a:gd name="T113" fmla="*/ 546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2" h="954">
                  <a:moveTo>
                    <a:pt x="626" y="454"/>
                  </a:moveTo>
                  <a:cubicBezTo>
                    <a:pt x="644" y="449"/>
                    <a:pt x="685" y="437"/>
                    <a:pt x="705" y="380"/>
                  </a:cubicBezTo>
                  <a:cubicBezTo>
                    <a:pt x="744" y="263"/>
                    <a:pt x="744" y="263"/>
                    <a:pt x="744" y="263"/>
                  </a:cubicBezTo>
                  <a:cubicBezTo>
                    <a:pt x="761" y="268"/>
                    <a:pt x="761" y="268"/>
                    <a:pt x="761" y="268"/>
                  </a:cubicBezTo>
                  <a:cubicBezTo>
                    <a:pt x="768" y="271"/>
                    <a:pt x="776" y="267"/>
                    <a:pt x="778" y="259"/>
                  </a:cubicBezTo>
                  <a:cubicBezTo>
                    <a:pt x="800" y="196"/>
                    <a:pt x="800" y="196"/>
                    <a:pt x="800" y="196"/>
                  </a:cubicBezTo>
                  <a:cubicBezTo>
                    <a:pt x="802" y="189"/>
                    <a:pt x="798" y="181"/>
                    <a:pt x="791" y="179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67" y="0"/>
                    <a:pt x="259" y="4"/>
                    <a:pt x="256" y="11"/>
                  </a:cubicBezTo>
                  <a:cubicBezTo>
                    <a:pt x="235" y="74"/>
                    <a:pt x="235" y="74"/>
                    <a:pt x="235" y="74"/>
                  </a:cubicBezTo>
                  <a:cubicBezTo>
                    <a:pt x="232" y="82"/>
                    <a:pt x="236" y="90"/>
                    <a:pt x="243" y="92"/>
                  </a:cubicBezTo>
                  <a:cubicBezTo>
                    <a:pt x="259" y="98"/>
                    <a:pt x="259" y="98"/>
                    <a:pt x="259" y="98"/>
                  </a:cubicBezTo>
                  <a:cubicBezTo>
                    <a:pt x="219" y="217"/>
                    <a:pt x="219" y="217"/>
                    <a:pt x="219" y="217"/>
                  </a:cubicBezTo>
                  <a:cubicBezTo>
                    <a:pt x="200" y="274"/>
                    <a:pt x="212" y="293"/>
                    <a:pt x="236" y="321"/>
                  </a:cubicBezTo>
                  <a:cubicBezTo>
                    <a:pt x="341" y="447"/>
                    <a:pt x="341" y="447"/>
                    <a:pt x="341" y="447"/>
                  </a:cubicBezTo>
                  <a:cubicBezTo>
                    <a:pt x="329" y="481"/>
                    <a:pt x="329" y="481"/>
                    <a:pt x="329" y="481"/>
                  </a:cubicBezTo>
                  <a:cubicBezTo>
                    <a:pt x="289" y="490"/>
                    <a:pt x="185" y="513"/>
                    <a:pt x="171" y="517"/>
                  </a:cubicBezTo>
                  <a:cubicBezTo>
                    <a:pt x="153" y="522"/>
                    <a:pt x="111" y="534"/>
                    <a:pt x="92" y="591"/>
                  </a:cubicBezTo>
                  <a:cubicBezTo>
                    <a:pt x="58" y="692"/>
                    <a:pt x="58" y="692"/>
                    <a:pt x="58" y="692"/>
                  </a:cubicBezTo>
                  <a:cubicBezTo>
                    <a:pt x="41" y="686"/>
                    <a:pt x="41" y="686"/>
                    <a:pt x="41" y="686"/>
                  </a:cubicBezTo>
                  <a:cubicBezTo>
                    <a:pt x="34" y="684"/>
                    <a:pt x="26" y="688"/>
                    <a:pt x="24" y="695"/>
                  </a:cubicBezTo>
                  <a:cubicBezTo>
                    <a:pt x="2" y="758"/>
                    <a:pt x="2" y="758"/>
                    <a:pt x="2" y="758"/>
                  </a:cubicBezTo>
                  <a:cubicBezTo>
                    <a:pt x="0" y="765"/>
                    <a:pt x="4" y="773"/>
                    <a:pt x="11" y="776"/>
                  </a:cubicBezTo>
                  <a:cubicBezTo>
                    <a:pt x="528" y="952"/>
                    <a:pt x="528" y="952"/>
                    <a:pt x="528" y="952"/>
                  </a:cubicBezTo>
                  <a:cubicBezTo>
                    <a:pt x="535" y="954"/>
                    <a:pt x="543" y="950"/>
                    <a:pt x="546" y="943"/>
                  </a:cubicBezTo>
                  <a:cubicBezTo>
                    <a:pt x="567" y="880"/>
                    <a:pt x="567" y="880"/>
                    <a:pt x="567" y="880"/>
                  </a:cubicBezTo>
                  <a:cubicBezTo>
                    <a:pt x="570" y="873"/>
                    <a:pt x="566" y="865"/>
                    <a:pt x="559" y="862"/>
                  </a:cubicBezTo>
                  <a:cubicBezTo>
                    <a:pt x="543" y="857"/>
                    <a:pt x="543" y="857"/>
                    <a:pt x="543" y="857"/>
                  </a:cubicBezTo>
                  <a:cubicBezTo>
                    <a:pt x="578" y="754"/>
                    <a:pt x="578" y="754"/>
                    <a:pt x="578" y="754"/>
                  </a:cubicBezTo>
                  <a:cubicBezTo>
                    <a:pt x="597" y="697"/>
                    <a:pt x="584" y="678"/>
                    <a:pt x="560" y="649"/>
                  </a:cubicBezTo>
                  <a:cubicBezTo>
                    <a:pt x="455" y="524"/>
                    <a:pt x="455" y="524"/>
                    <a:pt x="455" y="524"/>
                  </a:cubicBezTo>
                  <a:cubicBezTo>
                    <a:pt x="467" y="490"/>
                    <a:pt x="467" y="490"/>
                    <a:pt x="467" y="490"/>
                  </a:cubicBezTo>
                  <a:cubicBezTo>
                    <a:pt x="507" y="481"/>
                    <a:pt x="612" y="458"/>
                    <a:pt x="626" y="454"/>
                  </a:cubicBezTo>
                  <a:close/>
                  <a:moveTo>
                    <a:pt x="407" y="546"/>
                  </a:moveTo>
                  <a:cubicBezTo>
                    <a:pt x="521" y="682"/>
                    <a:pt x="521" y="682"/>
                    <a:pt x="521" y="682"/>
                  </a:cubicBezTo>
                  <a:cubicBezTo>
                    <a:pt x="530" y="692"/>
                    <a:pt x="534" y="698"/>
                    <a:pt x="536" y="703"/>
                  </a:cubicBezTo>
                  <a:cubicBezTo>
                    <a:pt x="537" y="709"/>
                    <a:pt x="535" y="721"/>
                    <a:pt x="530" y="737"/>
                  </a:cubicBezTo>
                  <a:cubicBezTo>
                    <a:pt x="494" y="840"/>
                    <a:pt x="494" y="840"/>
                    <a:pt x="494" y="840"/>
                  </a:cubicBezTo>
                  <a:cubicBezTo>
                    <a:pt x="106" y="708"/>
                    <a:pt x="106" y="708"/>
                    <a:pt x="106" y="708"/>
                  </a:cubicBezTo>
                  <a:cubicBezTo>
                    <a:pt x="140" y="607"/>
                    <a:pt x="140" y="607"/>
                    <a:pt x="140" y="607"/>
                  </a:cubicBezTo>
                  <a:cubicBezTo>
                    <a:pt x="151" y="575"/>
                    <a:pt x="170" y="570"/>
                    <a:pt x="185" y="565"/>
                  </a:cubicBezTo>
                  <a:cubicBezTo>
                    <a:pt x="196" y="562"/>
                    <a:pt x="292" y="541"/>
                    <a:pt x="354" y="528"/>
                  </a:cubicBezTo>
                  <a:cubicBezTo>
                    <a:pt x="363" y="526"/>
                    <a:pt x="370" y="519"/>
                    <a:pt x="373" y="511"/>
                  </a:cubicBezTo>
                  <a:cubicBezTo>
                    <a:pt x="394" y="450"/>
                    <a:pt x="394" y="450"/>
                    <a:pt x="394" y="450"/>
                  </a:cubicBezTo>
                  <a:cubicBezTo>
                    <a:pt x="397" y="441"/>
                    <a:pt x="395" y="432"/>
                    <a:pt x="389" y="425"/>
                  </a:cubicBezTo>
                  <a:cubicBezTo>
                    <a:pt x="276" y="289"/>
                    <a:pt x="276" y="289"/>
                    <a:pt x="276" y="289"/>
                  </a:cubicBezTo>
                  <a:cubicBezTo>
                    <a:pt x="275" y="289"/>
                    <a:pt x="275" y="289"/>
                    <a:pt x="275" y="289"/>
                  </a:cubicBezTo>
                  <a:cubicBezTo>
                    <a:pt x="267" y="278"/>
                    <a:pt x="262" y="273"/>
                    <a:pt x="261" y="268"/>
                  </a:cubicBezTo>
                  <a:cubicBezTo>
                    <a:pt x="259" y="261"/>
                    <a:pt x="261" y="250"/>
                    <a:pt x="267" y="234"/>
                  </a:cubicBezTo>
                  <a:cubicBezTo>
                    <a:pt x="308" y="114"/>
                    <a:pt x="308" y="114"/>
                    <a:pt x="308" y="114"/>
                  </a:cubicBezTo>
                  <a:cubicBezTo>
                    <a:pt x="696" y="246"/>
                    <a:pt x="696" y="246"/>
                    <a:pt x="696" y="246"/>
                  </a:cubicBezTo>
                  <a:cubicBezTo>
                    <a:pt x="657" y="364"/>
                    <a:pt x="657" y="364"/>
                    <a:pt x="657" y="364"/>
                  </a:cubicBezTo>
                  <a:cubicBezTo>
                    <a:pt x="646" y="396"/>
                    <a:pt x="626" y="401"/>
                    <a:pt x="612" y="405"/>
                  </a:cubicBezTo>
                  <a:cubicBezTo>
                    <a:pt x="600" y="409"/>
                    <a:pt x="504" y="430"/>
                    <a:pt x="442" y="443"/>
                  </a:cubicBezTo>
                  <a:cubicBezTo>
                    <a:pt x="434" y="445"/>
                    <a:pt x="426" y="451"/>
                    <a:pt x="424" y="460"/>
                  </a:cubicBezTo>
                  <a:cubicBezTo>
                    <a:pt x="403" y="521"/>
                    <a:pt x="403" y="521"/>
                    <a:pt x="403" y="521"/>
                  </a:cubicBezTo>
                  <a:cubicBezTo>
                    <a:pt x="400" y="530"/>
                    <a:pt x="402" y="539"/>
                    <a:pt x="407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0BB8070-42C4-B648-B665-F97F0E6B30D1}"/>
                </a:ext>
              </a:extLst>
            </p:cNvPr>
            <p:cNvSpPr/>
            <p:nvPr/>
          </p:nvSpPr>
          <p:spPr bwMode="auto">
            <a:xfrm>
              <a:off x="4700587" y="2665413"/>
              <a:ext cx="603250" cy="254000"/>
            </a:xfrm>
            <a:custGeom>
              <a:avLst/>
              <a:gdLst>
                <a:gd name="T0" fmla="*/ 137 w 312"/>
                <a:gd name="T1" fmla="*/ 130 h 132"/>
                <a:gd name="T2" fmla="*/ 301 w 312"/>
                <a:gd name="T3" fmla="*/ 98 h 132"/>
                <a:gd name="T4" fmla="*/ 299 w 312"/>
                <a:gd name="T5" fmla="*/ 91 h 132"/>
                <a:gd name="T6" fmla="*/ 136 w 312"/>
                <a:gd name="T7" fmla="*/ 82 h 132"/>
                <a:gd name="T8" fmla="*/ 11 w 312"/>
                <a:gd name="T9" fmla="*/ 1 h 132"/>
                <a:gd name="T10" fmla="*/ 8 w 312"/>
                <a:gd name="T11" fmla="*/ 13 h 132"/>
                <a:gd name="T12" fmla="*/ 103 w 312"/>
                <a:gd name="T13" fmla="*/ 118 h 132"/>
                <a:gd name="T14" fmla="*/ 137 w 312"/>
                <a:gd name="T15" fmla="*/ 13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2" h="132">
                  <a:moveTo>
                    <a:pt x="137" y="130"/>
                  </a:moveTo>
                  <a:cubicBezTo>
                    <a:pt x="160" y="127"/>
                    <a:pt x="301" y="98"/>
                    <a:pt x="301" y="98"/>
                  </a:cubicBezTo>
                  <a:cubicBezTo>
                    <a:pt x="301" y="98"/>
                    <a:pt x="312" y="94"/>
                    <a:pt x="299" y="91"/>
                  </a:cubicBezTo>
                  <a:cubicBezTo>
                    <a:pt x="265" y="86"/>
                    <a:pt x="204" y="99"/>
                    <a:pt x="136" y="82"/>
                  </a:cubicBezTo>
                  <a:cubicBezTo>
                    <a:pt x="69" y="64"/>
                    <a:pt x="55" y="5"/>
                    <a:pt x="11" y="1"/>
                  </a:cubicBezTo>
                  <a:cubicBezTo>
                    <a:pt x="1" y="0"/>
                    <a:pt x="0" y="3"/>
                    <a:pt x="8" y="13"/>
                  </a:cubicBezTo>
                  <a:cubicBezTo>
                    <a:pt x="17" y="23"/>
                    <a:pt x="93" y="107"/>
                    <a:pt x="103" y="118"/>
                  </a:cubicBezTo>
                  <a:cubicBezTo>
                    <a:pt x="114" y="130"/>
                    <a:pt x="121" y="132"/>
                    <a:pt x="137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142C112-B5DB-D946-B9B6-3F247E0DF9C6}"/>
                </a:ext>
              </a:extLst>
            </p:cNvPr>
            <p:cNvSpPr/>
            <p:nvPr/>
          </p:nvSpPr>
          <p:spPr bwMode="auto">
            <a:xfrm>
              <a:off x="4421187" y="3368675"/>
              <a:ext cx="590550" cy="290513"/>
            </a:xfrm>
            <a:custGeom>
              <a:avLst/>
              <a:gdLst>
                <a:gd name="T0" fmla="*/ 22 w 306"/>
                <a:gd name="T1" fmla="*/ 34 h 150"/>
                <a:gd name="T2" fmla="*/ 25 w 306"/>
                <a:gd name="T3" fmla="*/ 54 h 150"/>
                <a:gd name="T4" fmla="*/ 279 w 306"/>
                <a:gd name="T5" fmla="*/ 141 h 150"/>
                <a:gd name="T6" fmla="*/ 290 w 306"/>
                <a:gd name="T7" fmla="*/ 121 h 150"/>
                <a:gd name="T8" fmla="*/ 180 w 306"/>
                <a:gd name="T9" fmla="*/ 21 h 150"/>
                <a:gd name="T10" fmla="*/ 22 w 306"/>
                <a:gd name="T11" fmla="*/ 3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150">
                  <a:moveTo>
                    <a:pt x="22" y="34"/>
                  </a:moveTo>
                  <a:cubicBezTo>
                    <a:pt x="8" y="40"/>
                    <a:pt x="0" y="46"/>
                    <a:pt x="25" y="54"/>
                  </a:cubicBezTo>
                  <a:cubicBezTo>
                    <a:pt x="46" y="61"/>
                    <a:pt x="253" y="132"/>
                    <a:pt x="279" y="141"/>
                  </a:cubicBezTo>
                  <a:cubicBezTo>
                    <a:pt x="306" y="150"/>
                    <a:pt x="298" y="137"/>
                    <a:pt x="290" y="121"/>
                  </a:cubicBezTo>
                  <a:cubicBezTo>
                    <a:pt x="274" y="91"/>
                    <a:pt x="240" y="42"/>
                    <a:pt x="180" y="21"/>
                  </a:cubicBezTo>
                  <a:cubicBezTo>
                    <a:pt x="116" y="0"/>
                    <a:pt x="54" y="19"/>
                    <a:pt x="22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E9EA03F-5BA7-8E49-A7F1-C31DBA983BA9}"/>
                </a:ext>
              </a:extLst>
            </p:cNvPr>
            <p:cNvSpPr/>
            <p:nvPr/>
          </p:nvSpPr>
          <p:spPr bwMode="auto">
            <a:xfrm>
              <a:off x="4894262" y="2957513"/>
              <a:ext cx="30163" cy="34925"/>
            </a:xfrm>
            <a:custGeom>
              <a:avLst/>
              <a:gdLst>
                <a:gd name="T0" fmla="*/ 11 w 16"/>
                <a:gd name="T1" fmla="*/ 1 h 18"/>
                <a:gd name="T2" fmla="*/ 1 w 16"/>
                <a:gd name="T3" fmla="*/ 7 h 18"/>
                <a:gd name="T4" fmla="*/ 5 w 16"/>
                <a:gd name="T5" fmla="*/ 17 h 18"/>
                <a:gd name="T6" fmla="*/ 14 w 16"/>
                <a:gd name="T7" fmla="*/ 11 h 18"/>
                <a:gd name="T8" fmla="*/ 11 w 16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1" y="1"/>
                  </a:moveTo>
                  <a:cubicBezTo>
                    <a:pt x="7" y="0"/>
                    <a:pt x="3" y="2"/>
                    <a:pt x="1" y="7"/>
                  </a:cubicBezTo>
                  <a:cubicBezTo>
                    <a:pt x="0" y="11"/>
                    <a:pt x="2" y="16"/>
                    <a:pt x="5" y="17"/>
                  </a:cubicBezTo>
                  <a:cubicBezTo>
                    <a:pt x="9" y="18"/>
                    <a:pt x="13" y="16"/>
                    <a:pt x="14" y="11"/>
                  </a:cubicBezTo>
                  <a:cubicBezTo>
                    <a:pt x="16" y="7"/>
                    <a:pt x="14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3730F1B-2FD9-8D4F-A9EB-A248A0A0B174}"/>
                </a:ext>
              </a:extLst>
            </p:cNvPr>
            <p:cNvSpPr/>
            <p:nvPr/>
          </p:nvSpPr>
          <p:spPr bwMode="auto">
            <a:xfrm>
              <a:off x="4872037" y="3021013"/>
              <a:ext cx="31750" cy="36513"/>
            </a:xfrm>
            <a:custGeom>
              <a:avLst/>
              <a:gdLst>
                <a:gd name="T0" fmla="*/ 10 w 16"/>
                <a:gd name="T1" fmla="*/ 1 h 19"/>
                <a:gd name="T2" fmla="*/ 1 w 16"/>
                <a:gd name="T3" fmla="*/ 7 h 19"/>
                <a:gd name="T4" fmla="*/ 5 w 16"/>
                <a:gd name="T5" fmla="*/ 17 h 19"/>
                <a:gd name="T6" fmla="*/ 14 w 16"/>
                <a:gd name="T7" fmla="*/ 11 h 19"/>
                <a:gd name="T8" fmla="*/ 10 w 16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10" y="1"/>
                  </a:moveTo>
                  <a:cubicBezTo>
                    <a:pt x="7" y="0"/>
                    <a:pt x="3" y="3"/>
                    <a:pt x="1" y="7"/>
                  </a:cubicBezTo>
                  <a:cubicBezTo>
                    <a:pt x="0" y="12"/>
                    <a:pt x="1" y="16"/>
                    <a:pt x="5" y="17"/>
                  </a:cubicBezTo>
                  <a:cubicBezTo>
                    <a:pt x="8" y="19"/>
                    <a:pt x="12" y="16"/>
                    <a:pt x="14" y="11"/>
                  </a:cubicBezTo>
                  <a:cubicBezTo>
                    <a:pt x="16" y="7"/>
                    <a:pt x="14" y="2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B52E60A-5200-164F-A9F3-8F6376FECEE2}"/>
                </a:ext>
              </a:extLst>
            </p:cNvPr>
            <p:cNvSpPr/>
            <p:nvPr/>
          </p:nvSpPr>
          <p:spPr bwMode="auto">
            <a:xfrm>
              <a:off x="4849812" y="3084513"/>
              <a:ext cx="30163" cy="36513"/>
            </a:xfrm>
            <a:custGeom>
              <a:avLst/>
              <a:gdLst>
                <a:gd name="T0" fmla="*/ 5 w 16"/>
                <a:gd name="T1" fmla="*/ 18 h 19"/>
                <a:gd name="T2" fmla="*/ 15 w 16"/>
                <a:gd name="T3" fmla="*/ 12 h 19"/>
                <a:gd name="T4" fmla="*/ 11 w 16"/>
                <a:gd name="T5" fmla="*/ 1 h 19"/>
                <a:gd name="T6" fmla="*/ 2 w 16"/>
                <a:gd name="T7" fmla="*/ 7 h 19"/>
                <a:gd name="T8" fmla="*/ 5 w 16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5" y="18"/>
                  </a:moveTo>
                  <a:cubicBezTo>
                    <a:pt x="9" y="19"/>
                    <a:pt x="13" y="16"/>
                    <a:pt x="15" y="12"/>
                  </a:cubicBezTo>
                  <a:cubicBezTo>
                    <a:pt x="16" y="7"/>
                    <a:pt x="15" y="2"/>
                    <a:pt x="11" y="1"/>
                  </a:cubicBezTo>
                  <a:cubicBezTo>
                    <a:pt x="8" y="0"/>
                    <a:pt x="3" y="3"/>
                    <a:pt x="2" y="7"/>
                  </a:cubicBezTo>
                  <a:cubicBezTo>
                    <a:pt x="0" y="12"/>
                    <a:pt x="2" y="16"/>
                    <a:pt x="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5530793-9F75-6045-B68E-7454A191124A}"/>
                </a:ext>
              </a:extLst>
            </p:cNvPr>
            <p:cNvSpPr/>
            <p:nvPr/>
          </p:nvSpPr>
          <p:spPr bwMode="auto">
            <a:xfrm>
              <a:off x="4827587" y="3148013"/>
              <a:ext cx="31750" cy="36513"/>
            </a:xfrm>
            <a:custGeom>
              <a:avLst/>
              <a:gdLst>
                <a:gd name="T0" fmla="*/ 5 w 16"/>
                <a:gd name="T1" fmla="*/ 18 h 19"/>
                <a:gd name="T2" fmla="*/ 14 w 16"/>
                <a:gd name="T3" fmla="*/ 12 h 19"/>
                <a:gd name="T4" fmla="*/ 11 w 16"/>
                <a:gd name="T5" fmla="*/ 1 h 19"/>
                <a:gd name="T6" fmla="*/ 2 w 16"/>
                <a:gd name="T7" fmla="*/ 7 h 19"/>
                <a:gd name="T8" fmla="*/ 5 w 16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5" y="18"/>
                  </a:moveTo>
                  <a:cubicBezTo>
                    <a:pt x="9" y="19"/>
                    <a:pt x="13" y="16"/>
                    <a:pt x="14" y="12"/>
                  </a:cubicBezTo>
                  <a:cubicBezTo>
                    <a:pt x="16" y="7"/>
                    <a:pt x="14" y="3"/>
                    <a:pt x="11" y="1"/>
                  </a:cubicBezTo>
                  <a:cubicBezTo>
                    <a:pt x="7" y="0"/>
                    <a:pt x="3" y="3"/>
                    <a:pt x="2" y="7"/>
                  </a:cubicBezTo>
                  <a:cubicBezTo>
                    <a:pt x="0" y="12"/>
                    <a:pt x="2" y="17"/>
                    <a:pt x="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550775C-0E54-334B-84EB-B1E7B88D1F20}"/>
                </a:ext>
              </a:extLst>
            </p:cNvPr>
            <p:cNvSpPr/>
            <p:nvPr/>
          </p:nvSpPr>
          <p:spPr bwMode="auto">
            <a:xfrm>
              <a:off x="4806950" y="3211513"/>
              <a:ext cx="31750" cy="36513"/>
            </a:xfrm>
            <a:custGeom>
              <a:avLst/>
              <a:gdLst>
                <a:gd name="T0" fmla="*/ 5 w 16"/>
                <a:gd name="T1" fmla="*/ 18 h 19"/>
                <a:gd name="T2" fmla="*/ 14 w 16"/>
                <a:gd name="T3" fmla="*/ 12 h 19"/>
                <a:gd name="T4" fmla="*/ 11 w 16"/>
                <a:gd name="T5" fmla="*/ 2 h 19"/>
                <a:gd name="T6" fmla="*/ 1 w 16"/>
                <a:gd name="T7" fmla="*/ 8 h 19"/>
                <a:gd name="T8" fmla="*/ 5 w 16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5" y="18"/>
                  </a:moveTo>
                  <a:cubicBezTo>
                    <a:pt x="8" y="19"/>
                    <a:pt x="13" y="16"/>
                    <a:pt x="14" y="12"/>
                  </a:cubicBezTo>
                  <a:cubicBezTo>
                    <a:pt x="16" y="7"/>
                    <a:pt x="14" y="3"/>
                    <a:pt x="11" y="2"/>
                  </a:cubicBezTo>
                  <a:cubicBezTo>
                    <a:pt x="7" y="0"/>
                    <a:pt x="3" y="3"/>
                    <a:pt x="1" y="8"/>
                  </a:cubicBezTo>
                  <a:cubicBezTo>
                    <a:pt x="0" y="12"/>
                    <a:pt x="1" y="17"/>
                    <a:pt x="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683AF1D-3F8C-EF46-9310-D677BCD0EF6D}"/>
                </a:ext>
              </a:extLst>
            </p:cNvPr>
            <p:cNvSpPr/>
            <p:nvPr/>
          </p:nvSpPr>
          <p:spPr bwMode="auto">
            <a:xfrm>
              <a:off x="4783137" y="3278188"/>
              <a:ext cx="31750" cy="34925"/>
            </a:xfrm>
            <a:custGeom>
              <a:avLst/>
              <a:gdLst>
                <a:gd name="T0" fmla="*/ 6 w 16"/>
                <a:gd name="T1" fmla="*/ 17 h 18"/>
                <a:gd name="T2" fmla="*/ 15 w 16"/>
                <a:gd name="T3" fmla="*/ 11 h 18"/>
                <a:gd name="T4" fmla="*/ 11 w 16"/>
                <a:gd name="T5" fmla="*/ 1 h 18"/>
                <a:gd name="T6" fmla="*/ 2 w 16"/>
                <a:gd name="T7" fmla="*/ 7 h 18"/>
                <a:gd name="T8" fmla="*/ 6 w 16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6" y="17"/>
                  </a:moveTo>
                  <a:cubicBezTo>
                    <a:pt x="9" y="18"/>
                    <a:pt x="13" y="16"/>
                    <a:pt x="15" y="11"/>
                  </a:cubicBezTo>
                  <a:cubicBezTo>
                    <a:pt x="16" y="7"/>
                    <a:pt x="15" y="2"/>
                    <a:pt x="11" y="1"/>
                  </a:cubicBezTo>
                  <a:cubicBezTo>
                    <a:pt x="8" y="0"/>
                    <a:pt x="4" y="2"/>
                    <a:pt x="2" y="7"/>
                  </a:cubicBezTo>
                  <a:cubicBezTo>
                    <a:pt x="0" y="11"/>
                    <a:pt x="2" y="16"/>
                    <a:pt x="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BE0C700-0314-764C-95EF-F7BDCE844B16}"/>
                </a:ext>
              </a:extLst>
            </p:cNvPr>
            <p:cNvSpPr/>
            <p:nvPr/>
          </p:nvSpPr>
          <p:spPr bwMode="auto">
            <a:xfrm>
              <a:off x="4762500" y="3341688"/>
              <a:ext cx="31750" cy="36513"/>
            </a:xfrm>
            <a:custGeom>
              <a:avLst/>
              <a:gdLst>
                <a:gd name="T0" fmla="*/ 5 w 16"/>
                <a:gd name="T1" fmla="*/ 17 h 19"/>
                <a:gd name="T2" fmla="*/ 15 w 16"/>
                <a:gd name="T3" fmla="*/ 11 h 19"/>
                <a:gd name="T4" fmla="*/ 11 w 16"/>
                <a:gd name="T5" fmla="*/ 1 h 19"/>
                <a:gd name="T6" fmla="*/ 2 w 16"/>
                <a:gd name="T7" fmla="*/ 7 h 19"/>
                <a:gd name="T8" fmla="*/ 5 w 16"/>
                <a:gd name="T9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5" y="17"/>
                  </a:moveTo>
                  <a:cubicBezTo>
                    <a:pt x="9" y="19"/>
                    <a:pt x="13" y="16"/>
                    <a:pt x="15" y="11"/>
                  </a:cubicBezTo>
                  <a:cubicBezTo>
                    <a:pt x="16" y="7"/>
                    <a:pt x="15" y="2"/>
                    <a:pt x="11" y="1"/>
                  </a:cubicBezTo>
                  <a:cubicBezTo>
                    <a:pt x="7" y="0"/>
                    <a:pt x="3" y="2"/>
                    <a:pt x="2" y="7"/>
                  </a:cubicBezTo>
                  <a:cubicBezTo>
                    <a:pt x="0" y="11"/>
                    <a:pt x="2" y="16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E88BB2F-FEDD-4C4C-84E3-FB6AC872A231}"/>
                </a:ext>
              </a:extLst>
            </p:cNvPr>
            <p:cNvSpPr/>
            <p:nvPr/>
          </p:nvSpPr>
          <p:spPr bwMode="auto">
            <a:xfrm>
              <a:off x="3402012" y="1331913"/>
              <a:ext cx="2293938" cy="3149600"/>
            </a:xfrm>
            <a:custGeom>
              <a:avLst/>
              <a:gdLst>
                <a:gd name="T0" fmla="*/ 1086 w 1187"/>
                <a:gd name="T1" fmla="*/ 1423 h 1630"/>
                <a:gd name="T2" fmla="*/ 1052 w 1187"/>
                <a:gd name="T3" fmla="*/ 1441 h 1630"/>
                <a:gd name="T4" fmla="*/ 1046 w 1187"/>
                <a:gd name="T5" fmla="*/ 1444 h 1630"/>
                <a:gd name="T6" fmla="*/ 1041 w 1187"/>
                <a:gd name="T7" fmla="*/ 1446 h 1630"/>
                <a:gd name="T8" fmla="*/ 882 w 1187"/>
                <a:gd name="T9" fmla="*/ 1496 h 1630"/>
                <a:gd name="T10" fmla="*/ 880 w 1187"/>
                <a:gd name="T11" fmla="*/ 1497 h 1630"/>
                <a:gd name="T12" fmla="*/ 841 w 1187"/>
                <a:gd name="T13" fmla="*/ 1502 h 1630"/>
                <a:gd name="T14" fmla="*/ 841 w 1187"/>
                <a:gd name="T15" fmla="*/ 1502 h 1630"/>
                <a:gd name="T16" fmla="*/ 769 w 1187"/>
                <a:gd name="T17" fmla="*/ 1506 h 1630"/>
                <a:gd name="T18" fmla="*/ 160 w 1187"/>
                <a:gd name="T19" fmla="*/ 1076 h 1630"/>
                <a:gd name="T20" fmla="*/ 157 w 1187"/>
                <a:gd name="T21" fmla="*/ 1065 h 1630"/>
                <a:gd name="T22" fmla="*/ 124 w 1187"/>
                <a:gd name="T23" fmla="*/ 862 h 1630"/>
                <a:gd name="T24" fmla="*/ 157 w 1187"/>
                <a:gd name="T25" fmla="*/ 658 h 1630"/>
                <a:gd name="T26" fmla="*/ 158 w 1187"/>
                <a:gd name="T27" fmla="*/ 654 h 1630"/>
                <a:gd name="T28" fmla="*/ 162 w 1187"/>
                <a:gd name="T29" fmla="*/ 643 h 1630"/>
                <a:gd name="T30" fmla="*/ 164 w 1187"/>
                <a:gd name="T31" fmla="*/ 638 h 1630"/>
                <a:gd name="T32" fmla="*/ 614 w 1187"/>
                <a:gd name="T33" fmla="*/ 236 h 1630"/>
                <a:gd name="T34" fmla="*/ 614 w 1187"/>
                <a:gd name="T35" fmla="*/ 236 h 1630"/>
                <a:gd name="T36" fmla="*/ 623 w 1187"/>
                <a:gd name="T37" fmla="*/ 233 h 1630"/>
                <a:gd name="T38" fmla="*/ 624 w 1187"/>
                <a:gd name="T39" fmla="*/ 233 h 1630"/>
                <a:gd name="T40" fmla="*/ 765 w 1187"/>
                <a:gd name="T41" fmla="*/ 217 h 1630"/>
                <a:gd name="T42" fmla="*/ 766 w 1187"/>
                <a:gd name="T43" fmla="*/ 283 h 1630"/>
                <a:gd name="T44" fmla="*/ 795 w 1187"/>
                <a:gd name="T45" fmla="*/ 296 h 1630"/>
                <a:gd name="T46" fmla="*/ 935 w 1187"/>
                <a:gd name="T47" fmla="*/ 178 h 1630"/>
                <a:gd name="T48" fmla="*/ 934 w 1187"/>
                <a:gd name="T49" fmla="*/ 130 h 1630"/>
                <a:gd name="T50" fmla="*/ 792 w 1187"/>
                <a:gd name="T51" fmla="*/ 13 h 1630"/>
                <a:gd name="T52" fmla="*/ 764 w 1187"/>
                <a:gd name="T53" fmla="*/ 27 h 1630"/>
                <a:gd name="T54" fmla="*/ 764 w 1187"/>
                <a:gd name="T55" fmla="*/ 93 h 1630"/>
                <a:gd name="T56" fmla="*/ 225 w 1187"/>
                <a:gd name="T57" fmla="*/ 318 h 1630"/>
                <a:gd name="T58" fmla="*/ 185 w 1187"/>
                <a:gd name="T59" fmla="*/ 362 h 1630"/>
                <a:gd name="T60" fmla="*/ 184 w 1187"/>
                <a:gd name="T61" fmla="*/ 362 h 1630"/>
                <a:gd name="T62" fmla="*/ 183 w 1187"/>
                <a:gd name="T63" fmla="*/ 364 h 1630"/>
                <a:gd name="T64" fmla="*/ 1 w 1187"/>
                <a:gd name="T65" fmla="*/ 839 h 1630"/>
                <a:gd name="T66" fmla="*/ 0 w 1187"/>
                <a:gd name="T67" fmla="*/ 843 h 1630"/>
                <a:gd name="T68" fmla="*/ 0 w 1187"/>
                <a:gd name="T69" fmla="*/ 861 h 1630"/>
                <a:gd name="T70" fmla="*/ 1 w 1187"/>
                <a:gd name="T71" fmla="*/ 890 h 1630"/>
                <a:gd name="T72" fmla="*/ 1 w 1187"/>
                <a:gd name="T73" fmla="*/ 893 h 1630"/>
                <a:gd name="T74" fmla="*/ 160 w 1187"/>
                <a:gd name="T75" fmla="*/ 1331 h 1630"/>
                <a:gd name="T76" fmla="*/ 161 w 1187"/>
                <a:gd name="T77" fmla="*/ 1332 h 1630"/>
                <a:gd name="T78" fmla="*/ 191 w 1187"/>
                <a:gd name="T79" fmla="*/ 1368 h 1630"/>
                <a:gd name="T80" fmla="*/ 193 w 1187"/>
                <a:gd name="T81" fmla="*/ 1370 h 1630"/>
                <a:gd name="T82" fmla="*/ 225 w 1187"/>
                <a:gd name="T83" fmla="*/ 1405 h 1630"/>
                <a:gd name="T84" fmla="*/ 639 w 1187"/>
                <a:gd name="T85" fmla="*/ 1619 h 1630"/>
                <a:gd name="T86" fmla="*/ 640 w 1187"/>
                <a:gd name="T87" fmla="*/ 1619 h 1630"/>
                <a:gd name="T88" fmla="*/ 641 w 1187"/>
                <a:gd name="T89" fmla="*/ 1619 h 1630"/>
                <a:gd name="T90" fmla="*/ 769 w 1187"/>
                <a:gd name="T91" fmla="*/ 1630 h 1630"/>
                <a:gd name="T92" fmla="*/ 1093 w 1187"/>
                <a:gd name="T93" fmla="*/ 1558 h 1630"/>
                <a:gd name="T94" fmla="*/ 1099 w 1187"/>
                <a:gd name="T95" fmla="*/ 1555 h 1630"/>
                <a:gd name="T96" fmla="*/ 1106 w 1187"/>
                <a:gd name="T97" fmla="*/ 1552 h 1630"/>
                <a:gd name="T98" fmla="*/ 1147 w 1187"/>
                <a:gd name="T99" fmla="*/ 1530 h 1630"/>
                <a:gd name="T100" fmla="*/ 1171 w 1187"/>
                <a:gd name="T101" fmla="*/ 1446 h 1630"/>
                <a:gd name="T102" fmla="*/ 1086 w 1187"/>
                <a:gd name="T103" fmla="*/ 1423 h 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7" h="1630">
                  <a:moveTo>
                    <a:pt x="1086" y="1423"/>
                  </a:moveTo>
                  <a:cubicBezTo>
                    <a:pt x="1075" y="1429"/>
                    <a:pt x="1063" y="1435"/>
                    <a:pt x="1052" y="1441"/>
                  </a:cubicBezTo>
                  <a:cubicBezTo>
                    <a:pt x="1050" y="1442"/>
                    <a:pt x="1048" y="1443"/>
                    <a:pt x="1046" y="1444"/>
                  </a:cubicBezTo>
                  <a:cubicBezTo>
                    <a:pt x="1044" y="1445"/>
                    <a:pt x="1042" y="1445"/>
                    <a:pt x="1041" y="1446"/>
                  </a:cubicBezTo>
                  <a:cubicBezTo>
                    <a:pt x="990" y="1470"/>
                    <a:pt x="937" y="1487"/>
                    <a:pt x="882" y="1496"/>
                  </a:cubicBezTo>
                  <a:cubicBezTo>
                    <a:pt x="881" y="1496"/>
                    <a:pt x="881" y="1497"/>
                    <a:pt x="880" y="1497"/>
                  </a:cubicBezTo>
                  <a:cubicBezTo>
                    <a:pt x="867" y="1499"/>
                    <a:pt x="854" y="1501"/>
                    <a:pt x="841" y="1502"/>
                  </a:cubicBezTo>
                  <a:cubicBezTo>
                    <a:pt x="841" y="1502"/>
                    <a:pt x="841" y="1502"/>
                    <a:pt x="841" y="1502"/>
                  </a:cubicBezTo>
                  <a:cubicBezTo>
                    <a:pt x="817" y="1505"/>
                    <a:pt x="793" y="1506"/>
                    <a:pt x="769" y="1506"/>
                  </a:cubicBezTo>
                  <a:cubicBezTo>
                    <a:pt x="488" y="1506"/>
                    <a:pt x="249" y="1326"/>
                    <a:pt x="160" y="1076"/>
                  </a:cubicBezTo>
                  <a:cubicBezTo>
                    <a:pt x="159" y="1072"/>
                    <a:pt x="158" y="1068"/>
                    <a:pt x="157" y="1065"/>
                  </a:cubicBezTo>
                  <a:cubicBezTo>
                    <a:pt x="135" y="1001"/>
                    <a:pt x="124" y="932"/>
                    <a:pt x="124" y="862"/>
                  </a:cubicBezTo>
                  <a:cubicBezTo>
                    <a:pt x="124" y="791"/>
                    <a:pt x="135" y="722"/>
                    <a:pt x="157" y="658"/>
                  </a:cubicBezTo>
                  <a:cubicBezTo>
                    <a:pt x="157" y="657"/>
                    <a:pt x="158" y="655"/>
                    <a:pt x="158" y="654"/>
                  </a:cubicBezTo>
                  <a:cubicBezTo>
                    <a:pt x="159" y="650"/>
                    <a:pt x="161" y="647"/>
                    <a:pt x="162" y="643"/>
                  </a:cubicBezTo>
                  <a:cubicBezTo>
                    <a:pt x="163" y="641"/>
                    <a:pt x="163" y="639"/>
                    <a:pt x="164" y="638"/>
                  </a:cubicBezTo>
                  <a:cubicBezTo>
                    <a:pt x="238" y="440"/>
                    <a:pt x="406" y="287"/>
                    <a:pt x="614" y="236"/>
                  </a:cubicBezTo>
                  <a:cubicBezTo>
                    <a:pt x="614" y="236"/>
                    <a:pt x="614" y="236"/>
                    <a:pt x="614" y="236"/>
                  </a:cubicBezTo>
                  <a:cubicBezTo>
                    <a:pt x="617" y="235"/>
                    <a:pt x="620" y="234"/>
                    <a:pt x="623" y="233"/>
                  </a:cubicBezTo>
                  <a:cubicBezTo>
                    <a:pt x="624" y="233"/>
                    <a:pt x="624" y="233"/>
                    <a:pt x="624" y="233"/>
                  </a:cubicBezTo>
                  <a:cubicBezTo>
                    <a:pt x="670" y="223"/>
                    <a:pt x="717" y="217"/>
                    <a:pt x="765" y="217"/>
                  </a:cubicBezTo>
                  <a:cubicBezTo>
                    <a:pt x="766" y="283"/>
                    <a:pt x="766" y="283"/>
                    <a:pt x="766" y="283"/>
                  </a:cubicBezTo>
                  <a:cubicBezTo>
                    <a:pt x="766" y="304"/>
                    <a:pt x="779" y="310"/>
                    <a:pt x="795" y="296"/>
                  </a:cubicBezTo>
                  <a:cubicBezTo>
                    <a:pt x="935" y="178"/>
                    <a:pt x="935" y="178"/>
                    <a:pt x="935" y="178"/>
                  </a:cubicBezTo>
                  <a:cubicBezTo>
                    <a:pt x="950" y="164"/>
                    <a:pt x="950" y="143"/>
                    <a:pt x="934" y="130"/>
                  </a:cubicBezTo>
                  <a:cubicBezTo>
                    <a:pt x="792" y="13"/>
                    <a:pt x="792" y="13"/>
                    <a:pt x="792" y="13"/>
                  </a:cubicBezTo>
                  <a:cubicBezTo>
                    <a:pt x="776" y="0"/>
                    <a:pt x="763" y="7"/>
                    <a:pt x="764" y="27"/>
                  </a:cubicBezTo>
                  <a:cubicBezTo>
                    <a:pt x="764" y="93"/>
                    <a:pt x="764" y="93"/>
                    <a:pt x="764" y="93"/>
                  </a:cubicBezTo>
                  <a:cubicBezTo>
                    <a:pt x="561" y="94"/>
                    <a:pt x="369" y="174"/>
                    <a:pt x="225" y="318"/>
                  </a:cubicBezTo>
                  <a:cubicBezTo>
                    <a:pt x="211" y="332"/>
                    <a:pt x="197" y="347"/>
                    <a:pt x="185" y="362"/>
                  </a:cubicBezTo>
                  <a:cubicBezTo>
                    <a:pt x="184" y="362"/>
                    <a:pt x="184" y="362"/>
                    <a:pt x="184" y="362"/>
                  </a:cubicBezTo>
                  <a:cubicBezTo>
                    <a:pt x="184" y="363"/>
                    <a:pt x="183" y="364"/>
                    <a:pt x="183" y="364"/>
                  </a:cubicBezTo>
                  <a:cubicBezTo>
                    <a:pt x="70" y="497"/>
                    <a:pt x="6" y="663"/>
                    <a:pt x="1" y="839"/>
                  </a:cubicBezTo>
                  <a:cubicBezTo>
                    <a:pt x="0" y="840"/>
                    <a:pt x="0" y="842"/>
                    <a:pt x="0" y="843"/>
                  </a:cubicBezTo>
                  <a:cubicBezTo>
                    <a:pt x="0" y="849"/>
                    <a:pt x="0" y="855"/>
                    <a:pt x="0" y="861"/>
                  </a:cubicBezTo>
                  <a:cubicBezTo>
                    <a:pt x="0" y="871"/>
                    <a:pt x="0" y="880"/>
                    <a:pt x="1" y="890"/>
                  </a:cubicBezTo>
                  <a:cubicBezTo>
                    <a:pt x="1" y="891"/>
                    <a:pt x="1" y="892"/>
                    <a:pt x="1" y="893"/>
                  </a:cubicBezTo>
                  <a:cubicBezTo>
                    <a:pt x="7" y="1054"/>
                    <a:pt x="63" y="1205"/>
                    <a:pt x="160" y="1331"/>
                  </a:cubicBezTo>
                  <a:cubicBezTo>
                    <a:pt x="160" y="1331"/>
                    <a:pt x="161" y="1332"/>
                    <a:pt x="161" y="1332"/>
                  </a:cubicBezTo>
                  <a:cubicBezTo>
                    <a:pt x="171" y="1345"/>
                    <a:pt x="181" y="1357"/>
                    <a:pt x="191" y="1368"/>
                  </a:cubicBezTo>
                  <a:cubicBezTo>
                    <a:pt x="192" y="1369"/>
                    <a:pt x="192" y="1370"/>
                    <a:pt x="193" y="1370"/>
                  </a:cubicBezTo>
                  <a:cubicBezTo>
                    <a:pt x="203" y="1382"/>
                    <a:pt x="214" y="1394"/>
                    <a:pt x="225" y="1405"/>
                  </a:cubicBezTo>
                  <a:cubicBezTo>
                    <a:pt x="339" y="1519"/>
                    <a:pt x="483" y="1593"/>
                    <a:pt x="639" y="1619"/>
                  </a:cubicBezTo>
                  <a:cubicBezTo>
                    <a:pt x="639" y="1619"/>
                    <a:pt x="640" y="1619"/>
                    <a:pt x="640" y="1619"/>
                  </a:cubicBezTo>
                  <a:cubicBezTo>
                    <a:pt x="641" y="1619"/>
                    <a:pt x="641" y="1619"/>
                    <a:pt x="641" y="1619"/>
                  </a:cubicBezTo>
                  <a:cubicBezTo>
                    <a:pt x="683" y="1626"/>
                    <a:pt x="725" y="1630"/>
                    <a:pt x="769" y="1630"/>
                  </a:cubicBezTo>
                  <a:cubicBezTo>
                    <a:pt x="882" y="1630"/>
                    <a:pt x="991" y="1606"/>
                    <a:pt x="1093" y="1558"/>
                  </a:cubicBezTo>
                  <a:cubicBezTo>
                    <a:pt x="1095" y="1557"/>
                    <a:pt x="1097" y="1556"/>
                    <a:pt x="1099" y="1555"/>
                  </a:cubicBezTo>
                  <a:cubicBezTo>
                    <a:pt x="1101" y="1554"/>
                    <a:pt x="1104" y="1553"/>
                    <a:pt x="1106" y="1552"/>
                  </a:cubicBezTo>
                  <a:cubicBezTo>
                    <a:pt x="1120" y="1545"/>
                    <a:pt x="1134" y="1538"/>
                    <a:pt x="1147" y="1530"/>
                  </a:cubicBezTo>
                  <a:cubicBezTo>
                    <a:pt x="1177" y="1513"/>
                    <a:pt x="1187" y="1476"/>
                    <a:pt x="1171" y="1446"/>
                  </a:cubicBezTo>
                  <a:cubicBezTo>
                    <a:pt x="1154" y="1416"/>
                    <a:pt x="1116" y="1406"/>
                    <a:pt x="1086" y="14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249E311-5809-F043-83D2-63ECA38D3494}"/>
                </a:ext>
              </a:extLst>
            </p:cNvPr>
            <p:cNvSpPr/>
            <p:nvPr/>
          </p:nvSpPr>
          <p:spPr bwMode="auto">
            <a:xfrm>
              <a:off x="5837237" y="2033588"/>
              <a:ext cx="320675" cy="320674"/>
            </a:xfrm>
            <a:custGeom>
              <a:avLst/>
              <a:gdLst>
                <a:gd name="T0" fmla="*/ 44 w 166"/>
                <a:gd name="T1" fmla="*/ 139 h 166"/>
                <a:gd name="T2" fmla="*/ 95 w 166"/>
                <a:gd name="T3" fmla="*/ 166 h 166"/>
                <a:gd name="T4" fmla="*/ 130 w 166"/>
                <a:gd name="T5" fmla="*/ 156 h 166"/>
                <a:gd name="T6" fmla="*/ 146 w 166"/>
                <a:gd name="T7" fmla="*/ 70 h 166"/>
                <a:gd name="T8" fmla="*/ 119 w 166"/>
                <a:gd name="T9" fmla="*/ 32 h 166"/>
                <a:gd name="T10" fmla="*/ 33 w 166"/>
                <a:gd name="T11" fmla="*/ 20 h 166"/>
                <a:gd name="T12" fmla="*/ 21 w 166"/>
                <a:gd name="T13" fmla="*/ 107 h 166"/>
                <a:gd name="T14" fmla="*/ 44 w 166"/>
                <a:gd name="T15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6" h="166">
                  <a:moveTo>
                    <a:pt x="44" y="139"/>
                  </a:moveTo>
                  <a:cubicBezTo>
                    <a:pt x="56" y="157"/>
                    <a:pt x="75" y="166"/>
                    <a:pt x="95" y="166"/>
                  </a:cubicBezTo>
                  <a:cubicBezTo>
                    <a:pt x="107" y="166"/>
                    <a:pt x="119" y="163"/>
                    <a:pt x="130" y="156"/>
                  </a:cubicBezTo>
                  <a:cubicBezTo>
                    <a:pt x="158" y="137"/>
                    <a:pt x="166" y="98"/>
                    <a:pt x="146" y="70"/>
                  </a:cubicBezTo>
                  <a:cubicBezTo>
                    <a:pt x="138" y="57"/>
                    <a:pt x="129" y="44"/>
                    <a:pt x="119" y="32"/>
                  </a:cubicBezTo>
                  <a:cubicBezTo>
                    <a:pt x="98" y="5"/>
                    <a:pt x="60" y="0"/>
                    <a:pt x="33" y="20"/>
                  </a:cubicBezTo>
                  <a:cubicBezTo>
                    <a:pt x="5" y="41"/>
                    <a:pt x="0" y="80"/>
                    <a:pt x="21" y="107"/>
                  </a:cubicBezTo>
                  <a:cubicBezTo>
                    <a:pt x="29" y="117"/>
                    <a:pt x="37" y="128"/>
                    <a:pt x="44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2120498-80E2-644C-ABEE-D179784CD183}"/>
                </a:ext>
              </a:extLst>
            </p:cNvPr>
            <p:cNvSpPr/>
            <p:nvPr/>
          </p:nvSpPr>
          <p:spPr bwMode="auto">
            <a:xfrm>
              <a:off x="6054725" y="2444750"/>
              <a:ext cx="287338" cy="334963"/>
            </a:xfrm>
            <a:custGeom>
              <a:avLst/>
              <a:gdLst>
                <a:gd name="T0" fmla="*/ 10 w 149"/>
                <a:gd name="T1" fmla="*/ 88 h 173"/>
                <a:gd name="T2" fmla="*/ 21 w 149"/>
                <a:gd name="T3" fmla="*/ 126 h 173"/>
                <a:gd name="T4" fmla="*/ 81 w 149"/>
                <a:gd name="T5" fmla="*/ 173 h 173"/>
                <a:gd name="T6" fmla="*/ 96 w 149"/>
                <a:gd name="T7" fmla="*/ 171 h 173"/>
                <a:gd name="T8" fmla="*/ 141 w 149"/>
                <a:gd name="T9" fmla="*/ 96 h 173"/>
                <a:gd name="T10" fmla="*/ 128 w 149"/>
                <a:gd name="T11" fmla="*/ 51 h 173"/>
                <a:gd name="T12" fmla="*/ 50 w 149"/>
                <a:gd name="T13" fmla="*/ 11 h 173"/>
                <a:gd name="T14" fmla="*/ 10 w 149"/>
                <a:gd name="T15" fmla="*/ 8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173">
                  <a:moveTo>
                    <a:pt x="10" y="88"/>
                  </a:moveTo>
                  <a:cubicBezTo>
                    <a:pt x="14" y="101"/>
                    <a:pt x="18" y="113"/>
                    <a:pt x="21" y="126"/>
                  </a:cubicBezTo>
                  <a:cubicBezTo>
                    <a:pt x="28" y="154"/>
                    <a:pt x="53" y="173"/>
                    <a:pt x="81" y="173"/>
                  </a:cubicBezTo>
                  <a:cubicBezTo>
                    <a:pt x="86" y="173"/>
                    <a:pt x="91" y="172"/>
                    <a:pt x="96" y="171"/>
                  </a:cubicBezTo>
                  <a:cubicBezTo>
                    <a:pt x="129" y="162"/>
                    <a:pt x="149" y="129"/>
                    <a:pt x="141" y="96"/>
                  </a:cubicBezTo>
                  <a:cubicBezTo>
                    <a:pt x="137" y="80"/>
                    <a:pt x="133" y="65"/>
                    <a:pt x="128" y="51"/>
                  </a:cubicBezTo>
                  <a:cubicBezTo>
                    <a:pt x="118" y="18"/>
                    <a:pt x="83" y="0"/>
                    <a:pt x="50" y="11"/>
                  </a:cubicBezTo>
                  <a:cubicBezTo>
                    <a:pt x="18" y="21"/>
                    <a:pt x="0" y="56"/>
                    <a:pt x="1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41D7459-B960-B043-A651-A1E107E31DB1}"/>
                </a:ext>
              </a:extLst>
            </p:cNvPr>
            <p:cNvSpPr/>
            <p:nvPr/>
          </p:nvSpPr>
          <p:spPr bwMode="auto">
            <a:xfrm>
              <a:off x="5730875" y="3757613"/>
              <a:ext cx="323850" cy="314325"/>
            </a:xfrm>
            <a:custGeom>
              <a:avLst/>
              <a:gdLst>
                <a:gd name="T0" fmla="*/ 138 w 167"/>
                <a:gd name="T1" fmla="*/ 22 h 163"/>
                <a:gd name="T2" fmla="*/ 51 w 167"/>
                <a:gd name="T3" fmla="*/ 29 h 163"/>
                <a:gd name="T4" fmla="*/ 24 w 167"/>
                <a:gd name="T5" fmla="*/ 58 h 163"/>
                <a:gd name="T6" fmla="*/ 25 w 167"/>
                <a:gd name="T7" fmla="*/ 145 h 163"/>
                <a:gd name="T8" fmla="*/ 68 w 167"/>
                <a:gd name="T9" fmla="*/ 163 h 163"/>
                <a:gd name="T10" fmla="*/ 113 w 167"/>
                <a:gd name="T11" fmla="*/ 144 h 163"/>
                <a:gd name="T12" fmla="*/ 144 w 167"/>
                <a:gd name="T13" fmla="*/ 110 h 163"/>
                <a:gd name="T14" fmla="*/ 138 w 167"/>
                <a:gd name="T15" fmla="*/ 2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63">
                  <a:moveTo>
                    <a:pt x="138" y="22"/>
                  </a:moveTo>
                  <a:cubicBezTo>
                    <a:pt x="112" y="0"/>
                    <a:pt x="73" y="3"/>
                    <a:pt x="51" y="29"/>
                  </a:cubicBezTo>
                  <a:cubicBezTo>
                    <a:pt x="42" y="39"/>
                    <a:pt x="33" y="48"/>
                    <a:pt x="24" y="58"/>
                  </a:cubicBezTo>
                  <a:cubicBezTo>
                    <a:pt x="0" y="82"/>
                    <a:pt x="1" y="121"/>
                    <a:pt x="25" y="145"/>
                  </a:cubicBezTo>
                  <a:cubicBezTo>
                    <a:pt x="37" y="157"/>
                    <a:pt x="53" y="163"/>
                    <a:pt x="68" y="163"/>
                  </a:cubicBezTo>
                  <a:cubicBezTo>
                    <a:pt x="85" y="163"/>
                    <a:pt x="101" y="156"/>
                    <a:pt x="113" y="144"/>
                  </a:cubicBezTo>
                  <a:cubicBezTo>
                    <a:pt x="124" y="133"/>
                    <a:pt x="134" y="121"/>
                    <a:pt x="144" y="110"/>
                  </a:cubicBezTo>
                  <a:cubicBezTo>
                    <a:pt x="167" y="84"/>
                    <a:pt x="164" y="45"/>
                    <a:pt x="13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1596C7E-D9A9-974D-BC86-1FE07BC8F3E0}"/>
                </a:ext>
              </a:extLst>
            </p:cNvPr>
            <p:cNvSpPr/>
            <p:nvPr/>
          </p:nvSpPr>
          <p:spPr bwMode="auto">
            <a:xfrm>
              <a:off x="6122987" y="2916238"/>
              <a:ext cx="252413" cy="325438"/>
            </a:xfrm>
            <a:custGeom>
              <a:avLst/>
              <a:gdLst>
                <a:gd name="T0" fmla="*/ 69 w 130"/>
                <a:gd name="T1" fmla="*/ 1 h 168"/>
                <a:gd name="T2" fmla="*/ 5 w 130"/>
                <a:gd name="T3" fmla="*/ 61 h 168"/>
                <a:gd name="T4" fmla="*/ 3 w 130"/>
                <a:gd name="T5" fmla="*/ 101 h 168"/>
                <a:gd name="T6" fmla="*/ 59 w 130"/>
                <a:gd name="T7" fmla="*/ 168 h 168"/>
                <a:gd name="T8" fmla="*/ 64 w 130"/>
                <a:gd name="T9" fmla="*/ 168 h 168"/>
                <a:gd name="T10" fmla="*/ 126 w 130"/>
                <a:gd name="T11" fmla="*/ 112 h 168"/>
                <a:gd name="T12" fmla="*/ 129 w 130"/>
                <a:gd name="T13" fmla="*/ 65 h 168"/>
                <a:gd name="T14" fmla="*/ 69 w 130"/>
                <a:gd name="T15" fmla="*/ 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68">
                  <a:moveTo>
                    <a:pt x="69" y="1"/>
                  </a:moveTo>
                  <a:cubicBezTo>
                    <a:pt x="35" y="0"/>
                    <a:pt x="6" y="27"/>
                    <a:pt x="5" y="61"/>
                  </a:cubicBezTo>
                  <a:cubicBezTo>
                    <a:pt x="5" y="74"/>
                    <a:pt x="4" y="88"/>
                    <a:pt x="3" y="101"/>
                  </a:cubicBezTo>
                  <a:cubicBezTo>
                    <a:pt x="0" y="135"/>
                    <a:pt x="25" y="165"/>
                    <a:pt x="59" y="168"/>
                  </a:cubicBezTo>
                  <a:cubicBezTo>
                    <a:pt x="61" y="168"/>
                    <a:pt x="62" y="168"/>
                    <a:pt x="64" y="168"/>
                  </a:cubicBezTo>
                  <a:cubicBezTo>
                    <a:pt x="96" y="168"/>
                    <a:pt x="123" y="144"/>
                    <a:pt x="126" y="112"/>
                  </a:cubicBezTo>
                  <a:cubicBezTo>
                    <a:pt x="127" y="96"/>
                    <a:pt x="128" y="81"/>
                    <a:pt x="129" y="65"/>
                  </a:cubicBezTo>
                  <a:cubicBezTo>
                    <a:pt x="130" y="31"/>
                    <a:pt x="103" y="2"/>
                    <a:pt x="6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ED36528-C6B7-8C47-A6E7-4797D5719181}"/>
                </a:ext>
              </a:extLst>
            </p:cNvPr>
            <p:cNvSpPr/>
            <p:nvPr/>
          </p:nvSpPr>
          <p:spPr bwMode="auto">
            <a:xfrm>
              <a:off x="5989637" y="3359150"/>
              <a:ext cx="306388" cy="330200"/>
            </a:xfrm>
            <a:custGeom>
              <a:avLst/>
              <a:gdLst>
                <a:gd name="T0" fmla="*/ 110 w 158"/>
                <a:gd name="T1" fmla="*/ 12 h 171"/>
                <a:gd name="T2" fmla="*/ 30 w 158"/>
                <a:gd name="T3" fmla="*/ 47 h 171"/>
                <a:gd name="T4" fmla="*/ 15 w 158"/>
                <a:gd name="T5" fmla="*/ 83 h 171"/>
                <a:gd name="T6" fmla="*/ 45 w 158"/>
                <a:gd name="T7" fmla="*/ 165 h 171"/>
                <a:gd name="T8" fmla="*/ 71 w 158"/>
                <a:gd name="T9" fmla="*/ 171 h 171"/>
                <a:gd name="T10" fmla="*/ 127 w 158"/>
                <a:gd name="T11" fmla="*/ 135 h 171"/>
                <a:gd name="T12" fmla="*/ 145 w 158"/>
                <a:gd name="T13" fmla="*/ 92 h 171"/>
                <a:gd name="T14" fmla="*/ 110 w 158"/>
                <a:gd name="T15" fmla="*/ 12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71">
                  <a:moveTo>
                    <a:pt x="110" y="12"/>
                  </a:moveTo>
                  <a:cubicBezTo>
                    <a:pt x="78" y="0"/>
                    <a:pt x="43" y="15"/>
                    <a:pt x="30" y="47"/>
                  </a:cubicBezTo>
                  <a:cubicBezTo>
                    <a:pt x="25" y="59"/>
                    <a:pt x="20" y="71"/>
                    <a:pt x="15" y="83"/>
                  </a:cubicBezTo>
                  <a:cubicBezTo>
                    <a:pt x="0" y="114"/>
                    <a:pt x="14" y="151"/>
                    <a:pt x="45" y="165"/>
                  </a:cubicBezTo>
                  <a:cubicBezTo>
                    <a:pt x="53" y="169"/>
                    <a:pt x="62" y="171"/>
                    <a:pt x="71" y="171"/>
                  </a:cubicBezTo>
                  <a:cubicBezTo>
                    <a:pt x="94" y="171"/>
                    <a:pt x="116" y="158"/>
                    <a:pt x="127" y="135"/>
                  </a:cubicBezTo>
                  <a:cubicBezTo>
                    <a:pt x="133" y="121"/>
                    <a:pt x="140" y="107"/>
                    <a:pt x="145" y="92"/>
                  </a:cubicBezTo>
                  <a:cubicBezTo>
                    <a:pt x="158" y="60"/>
                    <a:pt x="142" y="24"/>
                    <a:pt x="11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639EEAC-88C3-4449-AC45-5216FA844692}"/>
                </a:ext>
              </a:extLst>
            </p:cNvPr>
            <p:cNvSpPr/>
            <p:nvPr/>
          </p:nvSpPr>
          <p:spPr bwMode="auto">
            <a:xfrm>
              <a:off x="5495925" y="1716088"/>
              <a:ext cx="339725" cy="303213"/>
            </a:xfrm>
            <a:custGeom>
              <a:avLst/>
              <a:gdLst>
                <a:gd name="T0" fmla="*/ 156 w 176"/>
                <a:gd name="T1" fmla="*/ 132 h 157"/>
                <a:gd name="T2" fmla="*/ 143 w 176"/>
                <a:gd name="T3" fmla="*/ 45 h 157"/>
                <a:gd name="T4" fmla="*/ 105 w 176"/>
                <a:gd name="T5" fmla="*/ 19 h 157"/>
                <a:gd name="T6" fmla="*/ 19 w 176"/>
                <a:gd name="T7" fmla="*/ 37 h 157"/>
                <a:gd name="T8" fmla="*/ 37 w 176"/>
                <a:gd name="T9" fmla="*/ 122 h 157"/>
                <a:gd name="T10" fmla="*/ 69 w 176"/>
                <a:gd name="T11" fmla="*/ 145 h 157"/>
                <a:gd name="T12" fmla="*/ 106 w 176"/>
                <a:gd name="T13" fmla="*/ 157 h 157"/>
                <a:gd name="T14" fmla="*/ 156 w 176"/>
                <a:gd name="T15" fmla="*/ 1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157">
                  <a:moveTo>
                    <a:pt x="156" y="132"/>
                  </a:moveTo>
                  <a:cubicBezTo>
                    <a:pt x="176" y="104"/>
                    <a:pt x="170" y="66"/>
                    <a:pt x="143" y="45"/>
                  </a:cubicBezTo>
                  <a:cubicBezTo>
                    <a:pt x="130" y="36"/>
                    <a:pt x="118" y="27"/>
                    <a:pt x="105" y="19"/>
                  </a:cubicBezTo>
                  <a:cubicBezTo>
                    <a:pt x="76" y="0"/>
                    <a:pt x="38" y="8"/>
                    <a:pt x="19" y="37"/>
                  </a:cubicBezTo>
                  <a:cubicBezTo>
                    <a:pt x="0" y="65"/>
                    <a:pt x="9" y="104"/>
                    <a:pt x="37" y="122"/>
                  </a:cubicBezTo>
                  <a:cubicBezTo>
                    <a:pt x="48" y="129"/>
                    <a:pt x="59" y="137"/>
                    <a:pt x="69" y="145"/>
                  </a:cubicBezTo>
                  <a:cubicBezTo>
                    <a:pt x="81" y="153"/>
                    <a:pt x="93" y="157"/>
                    <a:pt x="106" y="157"/>
                  </a:cubicBezTo>
                  <a:cubicBezTo>
                    <a:pt x="125" y="157"/>
                    <a:pt x="144" y="148"/>
                    <a:pt x="156" y="1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5" name="Объект 2">
            <a:extLst>
              <a:ext uri="{FF2B5EF4-FFF2-40B4-BE49-F238E27FC236}">
                <a16:creationId xmlns:a16="http://schemas.microsoft.com/office/drawing/2014/main" id="{01FF3A0E-99DB-458A-ABB7-82984986558B}"/>
              </a:ext>
            </a:extLst>
          </p:cNvPr>
          <p:cNvSpPr txBox="1">
            <a:spLocks/>
          </p:cNvSpPr>
          <p:nvPr/>
        </p:nvSpPr>
        <p:spPr>
          <a:xfrm rot="5400000">
            <a:off x="3523490" y="2108291"/>
            <a:ext cx="1311132" cy="160248"/>
          </a:xfrm>
          <a:prstGeom prst="rect">
            <a:avLst/>
          </a:prstGeom>
          <a:solidFill>
            <a:srgbClr val="7FB34C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</a:rPr>
              <a:t>                   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01FF3A0E-99DB-458A-ABB7-82984986558B}"/>
              </a:ext>
            </a:extLst>
          </p:cNvPr>
          <p:cNvSpPr txBox="1">
            <a:spLocks/>
          </p:cNvSpPr>
          <p:nvPr/>
        </p:nvSpPr>
        <p:spPr>
          <a:xfrm rot="5400000">
            <a:off x="3550691" y="3895351"/>
            <a:ext cx="1311132" cy="160248"/>
          </a:xfrm>
          <a:prstGeom prst="rect">
            <a:avLst/>
          </a:prstGeom>
          <a:solidFill>
            <a:srgbClr val="F5992D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</a:rPr>
              <a:t>                   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01FF3A0E-99DB-458A-ABB7-82984986558B}"/>
              </a:ext>
            </a:extLst>
          </p:cNvPr>
          <p:cNvSpPr txBox="1">
            <a:spLocks/>
          </p:cNvSpPr>
          <p:nvPr/>
        </p:nvSpPr>
        <p:spPr>
          <a:xfrm rot="5400000">
            <a:off x="3523490" y="5468804"/>
            <a:ext cx="1311132" cy="160248"/>
          </a:xfrm>
          <a:prstGeom prst="rect">
            <a:avLst/>
          </a:prstGeom>
          <a:solidFill>
            <a:srgbClr val="EB223D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</a:rPr>
              <a:t>                 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903FED-A96C-DF49-9638-635C8234BFB7}"/>
              </a:ext>
            </a:extLst>
          </p:cNvPr>
          <p:cNvSpPr txBox="1"/>
          <p:nvPr/>
        </p:nvSpPr>
        <p:spPr>
          <a:xfrm flipH="1">
            <a:off x="3390137" y="1957581"/>
            <a:ext cx="62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3200" b="1" dirty="0">
                <a:solidFill>
                  <a:srgbClr val="7FB34C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903FED-A96C-DF49-9638-635C8234BFB7}"/>
              </a:ext>
            </a:extLst>
          </p:cNvPr>
          <p:cNvSpPr txBox="1"/>
          <p:nvPr/>
        </p:nvSpPr>
        <p:spPr>
          <a:xfrm flipH="1">
            <a:off x="3372809" y="3648864"/>
            <a:ext cx="62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>
                <a:solidFill>
                  <a:srgbClr val="F5992D"/>
                </a:solidFill>
                <a:cs typeface="+mn-ea"/>
                <a:sym typeface="+mn-lt"/>
              </a:rPr>
              <a:t>02</a:t>
            </a:r>
            <a:endParaRPr lang="id-ID" sz="3200" b="1" dirty="0">
              <a:solidFill>
                <a:srgbClr val="F5992D"/>
              </a:solidFill>
              <a:cs typeface="+mn-ea"/>
              <a:sym typeface="+mn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4903FED-A96C-DF49-9638-635C8234BFB7}"/>
              </a:ext>
            </a:extLst>
          </p:cNvPr>
          <p:cNvSpPr txBox="1"/>
          <p:nvPr/>
        </p:nvSpPr>
        <p:spPr>
          <a:xfrm flipH="1">
            <a:off x="3356321" y="5166511"/>
            <a:ext cx="62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>
                <a:solidFill>
                  <a:srgbClr val="EB223D"/>
                </a:solidFill>
                <a:cs typeface="+mn-ea"/>
                <a:sym typeface="+mn-lt"/>
              </a:rPr>
              <a:t>03</a:t>
            </a:r>
            <a:endParaRPr lang="id-ID" sz="3200" b="1" dirty="0">
              <a:solidFill>
                <a:srgbClr val="EB223D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83414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631</TotalTime>
  <Words>647</Words>
  <Application>Microsoft Office PowerPoint</Application>
  <PresentationFormat>Широкоэкранный</PresentationFormat>
  <Paragraphs>135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Impact</vt:lpstr>
      <vt:lpstr>Roboto</vt:lpstr>
      <vt:lpstr>Тема Office</vt:lpstr>
      <vt:lpstr>Всероссийский конкурс лучших практик трудоустройства молодежи в 2025 году</vt:lpstr>
      <vt:lpstr>Проблема - дефицит педагогических кадров в дошкольных образовательных учреждениях города Чебоксары</vt:lpstr>
      <vt:lpstr>Презентация PowerPoint</vt:lpstr>
      <vt:lpstr>Подготовительный этап проекта </vt:lpstr>
      <vt:lpstr>Презентация PowerPoint</vt:lpstr>
      <vt:lpstr>Презентация PowerPoint</vt:lpstr>
      <vt:lpstr>Основной этап реализации инновационного профориентационного проекта «От студента до наставника». Формы работы</vt:lpstr>
      <vt:lpstr>Основной этап реализации инновационного профориентационного проекта «От студента до наставника». Формы работы</vt:lpstr>
      <vt:lpstr>Почему проект перспективен?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на соискание национальной премии «Россия – мои горизонты»</dc:title>
  <dc:creator>Валентина Яковлева</dc:creator>
  <cp:lastModifiedBy>MarinaZ</cp:lastModifiedBy>
  <cp:revision>86</cp:revision>
  <cp:lastPrinted>2024-05-03T12:23:40Z</cp:lastPrinted>
  <dcterms:created xsi:type="dcterms:W3CDTF">2024-01-09T13:07:59Z</dcterms:created>
  <dcterms:modified xsi:type="dcterms:W3CDTF">2025-09-09T12:23:04Z</dcterms:modified>
</cp:coreProperties>
</file>