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84" r:id="rId3"/>
    <p:sldId id="282" r:id="rId4"/>
    <p:sldId id="257" r:id="rId5"/>
    <p:sldId id="285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83" r:id="rId14"/>
    <p:sldId id="266" r:id="rId15"/>
    <p:sldId id="267" r:id="rId16"/>
    <p:sldId id="286" r:id="rId17"/>
    <p:sldId id="268" r:id="rId18"/>
    <p:sldId id="288" r:id="rId19"/>
    <p:sldId id="289" r:id="rId20"/>
    <p:sldId id="290" r:id="rId21"/>
    <p:sldId id="270" r:id="rId22"/>
    <p:sldId id="287" r:id="rId23"/>
  </p:sldIdLst>
  <p:sldSz cx="12192000" cy="6858000"/>
  <p:notesSz cx="6858000" cy="9144000"/>
  <p:defaultTextStyle>
    <a:defPPr>
      <a:defRPr lang="x-none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75AC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5859"/>
  </p:normalViewPr>
  <p:slideViewPr>
    <p:cSldViewPr snapToGrid="0" snapToObjects="1">
      <p:cViewPr varScale="1">
        <p:scale>
          <a:sx n="102" d="100"/>
          <a:sy n="102" d="100"/>
        </p:scale>
        <p:origin x="822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56" b="1" i="0" u="none" strike="noStrike" kern="1200" cap="all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797" baseline="0" dirty="0">
                <a:latin typeface="Bahnschrift" panose="020B0502040204020203" pitchFamily="34" charset="0"/>
              </a:rPr>
              <a:t>Интересует ли вас</a:t>
            </a:r>
          </a:p>
          <a:p>
            <a:pPr>
              <a:defRPr sz="1856" b="1" i="0" u="none" strike="noStrike" kern="1200" cap="all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797" baseline="0" dirty="0">
                <a:latin typeface="Bahnschrift" panose="020B0502040204020203" pitchFamily="34" charset="0"/>
              </a:rPr>
              <a:t>поступление на муниципальную службу?</a:t>
            </a:r>
          </a:p>
        </c:rich>
      </c:tx>
      <c:layout>
        <c:manualLayout>
          <c:xMode val="edge"/>
          <c:yMode val="edge"/>
          <c:x val="0.11340139900067787"/>
          <c:y val="0"/>
        </c:manualLayout>
      </c:layout>
      <c:overlay val="0"/>
      <c:spPr>
        <a:solidFill>
          <a:schemeClr val="accent1">
            <a:lumMod val="20000"/>
            <a:lumOff val="80000"/>
          </a:schemeClr>
        </a:solidFill>
        <a:ln>
          <a:solidFill>
            <a:schemeClr val="accent2">
              <a:lumMod val="75000"/>
            </a:schemeClr>
          </a:solidFill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0.25087500424454096"/>
          <c:y val="0.26321468491517425"/>
          <c:w val="0.39443166540692887"/>
          <c:h val="0.62322064631510965"/>
        </c:manualLayout>
      </c:layout>
      <c:pie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Интересует ли вас поступление на муниципальную службу?</c:v>
                </c:pt>
              </c:strCache>
            </c:strRef>
          </c:tx>
          <c:dPt>
            <c:idx val="0"/>
            <c:bubble3D val="0"/>
            <c:spPr>
              <a:solidFill>
                <a:schemeClr val="accent2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0-0083-4433-A5AE-E52C196143C3}"/>
              </c:ext>
            </c:extLst>
          </c:dPt>
          <c:dPt>
            <c:idx val="1"/>
            <c:bubble3D val="0"/>
            <c:spPr>
              <a:solidFill>
                <a:schemeClr val="accent4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0083-4433-A5AE-E52C196143C3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2-0083-4433-A5AE-E52C196143C3}"/>
              </c:ext>
            </c:extLst>
          </c:dPt>
          <c:dPt>
            <c:idx val="3"/>
            <c:bubble3D val="0"/>
            <c:spPr>
              <a:solidFill>
                <a:schemeClr val="accent2">
                  <a:lumMod val="60000"/>
                </a:schemeClr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0083-4433-A5AE-E52C196143C3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5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11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Лист1!$A$2:$A$5</c:f>
              <c:strCache>
                <c:ptCount val="3"/>
                <c:pt idx="0">
                  <c:v>Да (90 чел.)</c:v>
                </c:pt>
                <c:pt idx="1">
                  <c:v>Нет (150 чел.)</c:v>
                </c:pt>
                <c:pt idx="2">
                  <c:v>Затрудняюсь ответить (60 чел.)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90</c:v>
                </c:pt>
                <c:pt idx="1">
                  <c:v>150</c:v>
                </c:pt>
                <c:pt idx="2">
                  <c:v>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083-4433-A5AE-E52C196143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 w="25363">
          <a:noFill/>
        </a:ln>
      </c:spPr>
    </c:plotArea>
    <c:legend>
      <c:legendPos val="t"/>
      <c:legendEntry>
        <c:idx val="3"/>
        <c:delete val="1"/>
      </c:legendEntry>
      <c:layout>
        <c:manualLayout>
          <c:xMode val="edge"/>
          <c:yMode val="edge"/>
          <c:x val="0.12857453225159376"/>
          <c:y val="0.91796542388037472"/>
          <c:w val="0.69493462778206072"/>
          <c:h val="6.4492163243001568E-2"/>
        </c:manualLayout>
      </c:layout>
      <c:overlay val="0"/>
      <c:spPr>
        <a:solidFill>
          <a:schemeClr val="lt1"/>
        </a:solidFill>
        <a:ln w="12682" cap="flat" cmpd="sng" algn="ctr">
          <a:solidFill>
            <a:schemeClr val="accent2"/>
          </a:solidFill>
          <a:prstDash val="solid"/>
          <a:miter lim="800000"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5" b="0" i="0" u="none" strike="noStrike" kern="1200" baseline="0">
              <a:solidFill>
                <a:schemeClr val="dk1"/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798" b="1" cap="all" baseline="0" dirty="0">
                <a:latin typeface="Bahnschrift" panose="020B0502040204020203" pitchFamily="34" charset="0"/>
              </a:rPr>
              <a:t>Насколько хорошо вы понимаете, чем занимается мэрия города Магадана?</a:t>
            </a:r>
          </a:p>
        </c:rich>
      </c:tx>
      <c:layout>
        <c:manualLayout>
          <c:xMode val="edge"/>
          <c:yMode val="edge"/>
          <c:x val="0.14158499355606649"/>
          <c:y val="2.1051887744801132E-2"/>
        </c:manualLayout>
      </c:layout>
      <c:overlay val="0"/>
      <c:spPr>
        <a:solidFill>
          <a:schemeClr val="accent1">
            <a:lumMod val="40000"/>
            <a:lumOff val="60000"/>
          </a:schemeClr>
        </a:solidFill>
        <a:ln>
          <a:solidFill>
            <a:schemeClr val="accent2">
              <a:lumMod val="75000"/>
            </a:schemeClr>
          </a:solidFill>
        </a:ln>
        <a:effectLst/>
      </c:spPr>
    </c:title>
    <c:autoTitleDeleted val="0"/>
    <c:plotArea>
      <c:layout/>
      <c:doughnut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Насколько хорошо вы понимаете, чем занимается мэрия Магадана?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33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3A47-46FF-95FB-10DA12EC38E2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33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3A47-46FF-95FB-10DA12EC38E2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33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3A47-46FF-95FB-10DA12EC38E2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33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3A47-46FF-95FB-10DA12EC38E2}"/>
              </c:ext>
            </c:extLst>
          </c:dPt>
          <c:dLbls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Лист1!$A$2:$A$5</c:f>
              <c:strCache>
                <c:ptCount val="4"/>
                <c:pt idx="0">
                  <c:v>Хорошо понимаю (45 чел.)</c:v>
                </c:pt>
                <c:pt idx="1">
                  <c:v>В целом представляю (90 чел.)</c:v>
                </c:pt>
                <c:pt idx="2">
                  <c:v>Слабо представляю (120 чел.)</c:v>
                </c:pt>
                <c:pt idx="3">
                  <c:v>Совсем не понимаю (45 чел.)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45</c:v>
                </c:pt>
                <c:pt idx="1">
                  <c:v>90</c:v>
                </c:pt>
                <c:pt idx="2">
                  <c:v>120</c:v>
                </c:pt>
                <c:pt idx="3">
                  <c:v>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3A47-46FF-95FB-10DA12EC38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43"/>
      </c:doughnutChart>
      <c:spPr>
        <a:noFill/>
        <a:ln w="25377">
          <a:noFill/>
        </a:ln>
      </c:spPr>
    </c:plotArea>
    <c:legend>
      <c:legendPos val="b"/>
      <c:overlay val="0"/>
      <c:spPr>
        <a:solidFill>
          <a:schemeClr val="lt1"/>
        </a:solidFill>
        <a:ln w="12689" cap="flat" cmpd="sng" algn="ctr">
          <a:solidFill>
            <a:schemeClr val="accent2"/>
          </a:solidFill>
          <a:prstDash val="solid"/>
          <a:miter lim="800000"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6" b="0" i="0" u="none" strike="noStrike" kern="1200" baseline="0">
              <a:solidFill>
                <a:schemeClr val="dk1"/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9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>
            <a:extLst>
              <a:ext uri="{FF2B5EF4-FFF2-40B4-BE49-F238E27FC236}">
                <a16:creationId xmlns:a16="http://schemas.microsoft.com/office/drawing/2014/main" id="{70E2F27A-B05C-4FEB-AC93-3FD00AD10D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x-non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x-none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9EDA96F-F3A2-442E-8933-DC8A3CE771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082CED-B81B-409F-BFCD-7DA3AF17A3C6}" type="datetimeFigureOut">
              <a:rPr lang="x-none"/>
              <a:pPr>
                <a:defRPr/>
              </a:pPr>
              <a:t>12.09.2025</a:t>
            </a:fld>
            <a:endParaRPr lang="x-non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3FBC518-705F-4DBC-B7E1-1EA7C5E8C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6BD919E-9388-4651-A2F8-90BE1ED13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D4998-6677-40FD-99A4-5A90A7277FE6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824280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x-non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5FDC63-461B-46E2-9CD2-9A9DA51F4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34FC1-B302-4829-BDA5-899B08644480}" type="datetimeFigureOut">
              <a:rPr lang="x-none"/>
              <a:pPr>
                <a:defRPr/>
              </a:pPr>
              <a:t>12.09.2025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213A09-8A92-4D50-92FC-B94951E8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6B422F-4320-4389-A5E2-4C46812C3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6FC45E-338F-46DB-9C0D-4499F210AF82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235943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x-non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59557-B476-43FD-9086-92F3BF596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37D36-2B44-4D0F-8EB6-17DFA42C2C1F}" type="datetimeFigureOut">
              <a:rPr lang="x-none"/>
              <a:pPr>
                <a:defRPr/>
              </a:pPr>
              <a:t>12.09.2025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F6B13D-0A0C-42E9-9159-3016389EA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8375CB-2DC7-4DD7-8193-FB9BEA26B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E08012-4AAD-419A-9200-A03374F3C0C9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168054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x-non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x-non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x-none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AD25E77-B3A9-4231-BF14-A81FC7B18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4D775-7F69-4168-AC31-BAEDCBAE5D9D}" type="datetimeFigureOut">
              <a:rPr lang="x-none"/>
              <a:pPr>
                <a:defRPr/>
              </a:pPr>
              <a:t>12.09.2025</a:t>
            </a:fld>
            <a:endParaRPr lang="x-non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F151193-446E-4B81-8463-FA1F80DCC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0479B0F-336C-4242-AFCC-B23E88C06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50B1B-0A94-4C25-92DE-1E4429AEB8CF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451710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x-non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x-non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x-none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199612C-4564-4064-BB5C-40DBB1091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BA1AF-F89D-4062-B09C-C98ABCB6D858}" type="datetimeFigureOut">
              <a:rPr lang="x-none"/>
              <a:pPr>
                <a:defRPr/>
              </a:pPr>
              <a:t>12.09.2025</a:t>
            </a:fld>
            <a:endParaRPr lang="x-non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3E59C1A-96A7-418B-8D14-BDFF543178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61DA521-E5A8-4731-B21E-5DE8BC11B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098B43-6AC1-4D5F-896C-376D0F95510A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149782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x-none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ED998EA-C619-43FD-8BD6-54F8D5CC6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2FB801-F1B2-409E-B6D3-C1377331AA08}" type="datetimeFigureOut">
              <a:rPr lang="x-none"/>
              <a:pPr>
                <a:defRPr/>
              </a:pPr>
              <a:t>12.09.2025</a:t>
            </a:fld>
            <a:endParaRPr lang="x-non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8959E39-7EA5-4C55-B387-20C5DD689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A29C42F-B415-4DDB-8DA0-6426E0ECE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BFAD79-5899-465E-B4B7-B0D23EF20ED2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926069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B1E3392-E5ED-4B29-9ED8-2FEFB1CDF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4D5E82-1362-4D06-BA39-23C3635BDCEE}" type="datetimeFigureOut">
              <a:rPr lang="x-none"/>
              <a:pPr>
                <a:defRPr/>
              </a:pPr>
              <a:t>12.09.2025</a:t>
            </a:fld>
            <a:endParaRPr lang="x-non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CAE7C30-A625-42E4-B27C-5D0AB9BF8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575F069-1E64-4F85-A35D-50F48CC3A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B0D84-35FA-4317-B280-464996060FBA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717619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x-non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x-non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877D34B-B15E-4007-AD37-F09CDF255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44C46-36EB-49F6-B201-7C98A553E1D3}" type="datetimeFigureOut">
              <a:rPr lang="x-none"/>
              <a:pPr>
                <a:defRPr/>
              </a:pPr>
              <a:t>12.09.2025</a:t>
            </a:fld>
            <a:endParaRPr lang="x-non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79050ED-541E-4513-A60D-20A97FD08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AFBD3A1-1AB9-426B-B76E-EE4B83B63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126241-AC7C-4A38-8E3F-477F0D4C5DC3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030295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x-non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ru-RU" noProof="0"/>
              <a:t>Вставка рисунка</a:t>
            </a:r>
            <a:endParaRPr lang="x-non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A9E6EF9-C22A-45C5-982F-CF92CCFA5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4F23DA-B229-4CB1-A11D-BD4C6FCEC453}" type="datetimeFigureOut">
              <a:rPr lang="x-none"/>
              <a:pPr>
                <a:defRPr/>
              </a:pPr>
              <a:t>12.09.2025</a:t>
            </a:fld>
            <a:endParaRPr lang="x-non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96B4B20-CFCA-44BF-B2FA-8C7647519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F24A77A-A064-47B0-84CB-B4A336CD7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028E94-F4C6-45BF-B819-D3D2E589CDD7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24922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x-non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23F17-62E5-4779-A1DC-DDCA78AD6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A3201E-7F0F-44E7-BD92-A31A5484FB33}" type="datetimeFigureOut">
              <a:rPr lang="x-none"/>
              <a:pPr>
                <a:defRPr/>
              </a:pPr>
              <a:t>12.09.2025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3ECDA5-ED96-4BAB-94C1-7A62CDABB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68BFB3-0F53-40D4-9DAF-B9F98DA5A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926DEA-B4C6-4DF1-9233-7F88033C0AD7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562216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x-non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07F1B9-F369-45F8-A20E-15980F6CF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E3E80D-6EF3-4CAD-8954-65157726B576}" type="datetimeFigureOut">
              <a:rPr lang="x-none"/>
              <a:pPr>
                <a:defRPr/>
              </a:pPr>
              <a:t>12.09.2025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44B78B-CD28-4B3E-8933-F6694F2F90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F30F4D-930C-4DB5-937F-0C7DD9C56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F9DD9A-18B8-41FF-A9B7-24910DE08476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135000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D8F29627-FAF8-42A1-8F15-5BD067F3EC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ru-RU" altLang="ru-RU"/>
              <a:t>Образец заголовка</a:t>
            </a:r>
            <a:endParaRPr lang="x-none" altLang="ru-RU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2951C626-5CCB-454D-AE3F-9A37EBAC1F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altLang="ru-RU"/>
              <a:t>Образец текста</a:t>
            </a:r>
          </a:p>
          <a:p>
            <a:pPr lvl="1"/>
            <a:r>
              <a:rPr lang="ru-RU" altLang="ru-RU"/>
              <a:t>Второй уровень</a:t>
            </a:r>
          </a:p>
          <a:p>
            <a:pPr lvl="2"/>
            <a:r>
              <a:rPr lang="ru-RU" altLang="ru-RU"/>
              <a:t>Третий уровень</a:t>
            </a:r>
          </a:p>
          <a:p>
            <a:pPr lvl="3"/>
            <a:r>
              <a:rPr lang="ru-RU" altLang="ru-RU"/>
              <a:t>Четвертый уровень</a:t>
            </a:r>
          </a:p>
          <a:p>
            <a:pPr lvl="4"/>
            <a:r>
              <a:rPr lang="ru-RU" altLang="ru-RU"/>
              <a:t>Пятый уровень</a:t>
            </a:r>
            <a:endParaRPr lang="x-none" altLang="ru-R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E9411-D20A-4FFF-9748-87BEC5D20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E17A49A-87DD-48BD-AF2F-990DBFD2CD74}" type="datetimeFigureOut">
              <a:rPr lang="x-none"/>
              <a:pPr>
                <a:defRPr/>
              </a:pPr>
              <a:t>12.09.2025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1D4A3-A66A-4B9A-96A6-A54CCC89FD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DB3C2C-2F97-4EA6-8DAB-070B9F092C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79F51CE-8412-429C-ABA5-F4D70D1A900D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  <p:pic>
        <p:nvPicPr>
          <p:cNvPr id="1031" name="Picture 7">
            <a:extLst>
              <a:ext uri="{FF2B5EF4-FFF2-40B4-BE49-F238E27FC236}">
                <a16:creationId xmlns:a16="http://schemas.microsoft.com/office/drawing/2014/main" id="{F0903AD2-B31F-44E3-B2B9-2424FF889B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1" fontAlgn="base" hangingPunct="1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x-non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g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image" Target="../media/image54.jpg"/><Relationship Id="rId4" Type="http://schemas.openxmlformats.org/officeDocument/2006/relationships/image" Target="../media/image5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1.png"/><Relationship Id="rId5" Type="http://schemas.openxmlformats.org/officeDocument/2006/relationships/image" Target="../media/image59.emf"/><Relationship Id="rId4" Type="http://schemas.openxmlformats.org/officeDocument/2006/relationships/oleObject" Target="../embeddings/oleObject1.bin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4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hyperlink" Target="https://t.me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0FB3C3B-FCD5-4912-B4DB-585328981A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6197" y="2420007"/>
            <a:ext cx="3818708" cy="1795297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ru-RU" sz="2800" b="1" dirty="0">
                <a:ln>
                  <a:solidFill>
                    <a:srgbClr val="FF0000"/>
                  </a:solidFill>
                </a:ln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Номинация: </a:t>
            </a:r>
          </a:p>
          <a:p>
            <a:pPr fontAlgn="auto">
              <a:spcAft>
                <a:spcPts val="0"/>
              </a:spcAft>
              <a:defRPr/>
            </a:pPr>
            <a:r>
              <a:rPr lang="ru-RU" sz="2800" b="1" dirty="0">
                <a:ln>
                  <a:solidFill>
                    <a:srgbClr val="FF0000"/>
                  </a:solidFill>
                </a:ln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Твой компас в мире профессий: эффективные практики работодателей</a:t>
            </a:r>
          </a:p>
        </p:txBody>
      </p:sp>
      <p:sp>
        <p:nvSpPr>
          <p:cNvPr id="6" name="Овал 5">
            <a:extLst>
              <a:ext uri="{FF2B5EF4-FFF2-40B4-BE49-F238E27FC236}">
                <a16:creationId xmlns:a16="http://schemas.microsoft.com/office/drawing/2014/main" id="{CF84C680-5BC8-4201-A97A-625E7CC920AC}"/>
              </a:ext>
            </a:extLst>
          </p:cNvPr>
          <p:cNvSpPr/>
          <p:nvPr/>
        </p:nvSpPr>
        <p:spPr>
          <a:xfrm>
            <a:off x="5665787" y="2955925"/>
            <a:ext cx="6526213" cy="34385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4E384D-DC9E-46E0-875F-E92F2D4414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64624" y="3345191"/>
            <a:ext cx="5928537" cy="23876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ru-RU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Bahnschrift" panose="020B0502040204020203" pitchFamily="34" charset="0"/>
                <a:cs typeface="Times New Roman" panose="02020603050405020304" pitchFamily="18" charset="0"/>
              </a:rPr>
              <a:t>Всероссийский конкурс лучших практик трудоустройства молодежи в 2025 году</a:t>
            </a:r>
            <a:endParaRPr lang="x-none" sz="36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Bahnschrift" panose="020B05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3078" name="Picture 13" descr="Z:\ОСО\Макарова\Рисунок5.jpg">
            <a:extLst>
              <a:ext uri="{FF2B5EF4-FFF2-40B4-BE49-F238E27FC236}">
                <a16:creationId xmlns:a16="http://schemas.microsoft.com/office/drawing/2014/main" id="{1C15C09B-FE09-4CBD-82CB-C0628FA5B2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467" y="247986"/>
            <a:ext cx="1009650" cy="127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EB53C91-910C-41C1-8B7C-8332BBA98067}"/>
              </a:ext>
            </a:extLst>
          </p:cNvPr>
          <p:cNvSpPr txBox="1"/>
          <p:nvPr/>
        </p:nvSpPr>
        <p:spPr>
          <a:xfrm>
            <a:off x="7489117" y="247986"/>
            <a:ext cx="4646733" cy="1200329"/>
          </a:xfrm>
          <a:prstGeom prst="rect">
            <a:avLst/>
          </a:prstGeom>
          <a:solidFill>
            <a:schemeClr val="accent5"/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endParaRPr lang="ru-RU" altLang="ru-RU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Муниципальное образование</a:t>
            </a: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«Город Магадан»</a:t>
            </a:r>
          </a:p>
          <a:p>
            <a:pPr algn="ctr" eaLnBrk="1" hangingPunct="1"/>
            <a:endParaRPr lang="ru-RU" altLang="ru-RU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F40C7F6C-136F-4170-A5EE-9E06482FF8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51D16C2-7323-4404-B82F-E89121A0E3B2}"/>
              </a:ext>
            </a:extLst>
          </p:cNvPr>
          <p:cNvSpPr txBox="1"/>
          <p:nvPr/>
        </p:nvSpPr>
        <p:spPr>
          <a:xfrm>
            <a:off x="-1" y="2558"/>
            <a:ext cx="7514706" cy="1938992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ru-RU" sz="2000" b="1" dirty="0">
                <a:solidFill>
                  <a:srgbClr val="FF0000"/>
                </a:solidFill>
                <a:latin typeface="Bahnschrift" panose="020B0502040204020203" pitchFamily="34" charset="0"/>
              </a:rPr>
              <a:t>Магадан</a:t>
            </a:r>
            <a:r>
              <a:rPr lang="ru-RU" sz="2000" b="1" dirty="0">
                <a:latin typeface="Bahnschrift" panose="020B0502040204020203" pitchFamily="34" charset="0"/>
              </a:rPr>
              <a:t> – город с богатой природой, уникальной историей </a:t>
            </a:r>
          </a:p>
          <a:p>
            <a:pPr algn="ctr"/>
            <a:r>
              <a:rPr lang="ru-RU" sz="2000" b="1" dirty="0">
                <a:latin typeface="Bahnschrift" panose="020B0502040204020203" pitchFamily="34" charset="0"/>
              </a:rPr>
              <a:t>и особым культурным наследием Дальнего Востока. </a:t>
            </a:r>
          </a:p>
          <a:p>
            <a:pPr algn="ctr"/>
            <a:r>
              <a:rPr lang="ru-RU" sz="2000" b="1" dirty="0">
                <a:latin typeface="Bahnschrift" panose="020B0502040204020203" pitchFamily="34" charset="0"/>
              </a:rPr>
              <a:t>Его земля хранит в себе силу и мудрость поколений, вдохновляя на новые свершения. Здесь каждый может стать наставником и передать будущему поколению ценности </a:t>
            </a:r>
          </a:p>
          <a:p>
            <a:pPr algn="ctr"/>
            <a:r>
              <a:rPr lang="ru-RU" sz="2000" b="1" dirty="0">
                <a:latin typeface="Bahnschrift" panose="020B0502040204020203" pitchFamily="34" charset="0"/>
              </a:rPr>
              <a:t>и опыт этого уникального края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0B6D23-0B4B-4D8F-9E64-7A60C63BD07F}"/>
              </a:ext>
            </a:extLst>
          </p:cNvPr>
          <p:cNvSpPr txBox="1"/>
          <p:nvPr/>
        </p:nvSpPr>
        <p:spPr>
          <a:xfrm>
            <a:off x="4821383" y="5685791"/>
            <a:ext cx="7370618" cy="1200329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ru-RU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В Магадане проживает </a:t>
            </a:r>
            <a:r>
              <a:rPr lang="ru-RU" b="1" u="sng" dirty="0">
                <a:latin typeface="Bahnschrift" panose="020B0502040204020203" pitchFamily="34" charset="0"/>
                <a:cs typeface="Times New Roman" panose="02020603050405020304" pitchFamily="18" charset="0"/>
              </a:rPr>
              <a:t>24 466 молодых людей </a:t>
            </a:r>
            <a:r>
              <a:rPr lang="ru-RU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в возрасте </a:t>
            </a:r>
          </a:p>
          <a:p>
            <a:pPr algn="ctr"/>
            <a:r>
              <a:rPr lang="ru-RU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от 14 до 35 лет — энергичная и целеустремленная часть населения, которая является надеждой региона и ключом </a:t>
            </a:r>
          </a:p>
          <a:p>
            <a:pPr algn="ctr"/>
            <a:r>
              <a:rPr lang="ru-RU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к его устойчивому развитию</a:t>
            </a:r>
          </a:p>
        </p:txBody>
      </p:sp>
    </p:spTree>
    <p:extLst>
      <p:ext uri="{BB962C8B-B14F-4D97-AF65-F5344CB8AC3E}">
        <p14:creationId xmlns:p14="http://schemas.microsoft.com/office/powerpoint/2010/main" val="99265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A0F7AE83-9C3F-4D51-B39D-DD50915CF588}"/>
              </a:ext>
            </a:extLst>
          </p:cNvPr>
          <p:cNvSpPr txBox="1"/>
          <p:nvPr/>
        </p:nvSpPr>
        <p:spPr>
          <a:xfrm>
            <a:off x="2692568" y="319754"/>
            <a:ext cx="7315956" cy="1477328"/>
          </a:xfrm>
          <a:prstGeom prst="rect">
            <a:avLst/>
          </a:prstGeom>
          <a:solidFill>
            <a:schemeClr val="accent5"/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endParaRPr lang="ru-RU" altLang="ru-RU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Опрос молодежи в возрасте 16-25 лет на тему заинтересованности в гражданской службе </a:t>
            </a: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и осведомленности о работе органов местного самоуправления</a:t>
            </a:r>
          </a:p>
          <a:p>
            <a:pPr algn="ctr" eaLnBrk="1" hangingPunct="1"/>
            <a:endParaRPr lang="ru-RU" altLang="ru-RU" dirty="0">
              <a:solidFill>
                <a:srgbClr val="FFFFFF"/>
              </a:solidFill>
            </a:endParaRPr>
          </a:p>
        </p:txBody>
      </p:sp>
      <p:graphicFrame>
        <p:nvGraphicFramePr>
          <p:cNvPr id="2" name="Диаграмма 3">
            <a:extLst>
              <a:ext uri="{FF2B5EF4-FFF2-40B4-BE49-F238E27FC236}">
                <a16:creationId xmlns:a16="http://schemas.microsoft.com/office/drawing/2014/main" id="{5013EF40-AA18-45AE-890E-DA74F1E9AF4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59598336"/>
              </p:ext>
            </p:extLst>
          </p:nvPr>
        </p:nvGraphicFramePr>
        <p:xfrm>
          <a:off x="5830888" y="2093912"/>
          <a:ext cx="6361112" cy="433897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3" name="Диаграмма 9">
            <a:extLst>
              <a:ext uri="{FF2B5EF4-FFF2-40B4-BE49-F238E27FC236}">
                <a16:creationId xmlns:a16="http://schemas.microsoft.com/office/drawing/2014/main" id="{5B72ADC3-681B-4D86-AC38-76DD6C694F9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82793447"/>
              </p:ext>
            </p:extLst>
          </p:nvPr>
        </p:nvGraphicFramePr>
        <p:xfrm>
          <a:off x="885825" y="2001838"/>
          <a:ext cx="5835650" cy="44545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Box 29">
            <a:extLst>
              <a:ext uri="{FF2B5EF4-FFF2-40B4-BE49-F238E27FC236}">
                <a16:creationId xmlns:a16="http://schemas.microsoft.com/office/drawing/2014/main" id="{772A6A6B-73D0-4E20-9281-513BEC17D77F}"/>
              </a:ext>
            </a:extLst>
          </p:cNvPr>
          <p:cNvSpPr txBox="1"/>
          <p:nvPr/>
        </p:nvSpPr>
        <p:spPr>
          <a:xfrm>
            <a:off x="5063724" y="695771"/>
            <a:ext cx="7128275" cy="1384995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600" b="1" dirty="0">
                <a:blipFill>
                  <a:blip r:embed="rId3"/>
                  <a:tile tx="0" ty="0" sx="100000" sy="100000" flip="none" algn="tl"/>
                </a:blipFill>
                <a:latin typeface="Bahnschrift" panose="020B0502040204020203" pitchFamily="34" charset="0"/>
                <a:cs typeface="Times New Roman" panose="02020603050405020304" pitchFamily="18" charset="0"/>
              </a:rPr>
              <a:t>Формирование кадрового резерва из активной студенческой молодежи и повышение интереса к работе органов местного самоуправления через практическое погружение в систему городского управления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dirty="0"/>
          </a:p>
        </p:txBody>
      </p:sp>
      <p:sp>
        <p:nvSpPr>
          <p:cNvPr id="34" name="Прямоугольник: скругленные углы 33">
            <a:extLst>
              <a:ext uri="{FF2B5EF4-FFF2-40B4-BE49-F238E27FC236}">
                <a16:creationId xmlns:a16="http://schemas.microsoft.com/office/drawing/2014/main" id="{2117BB27-35D9-4CFF-A28C-7F1595DE92CC}"/>
              </a:ext>
            </a:extLst>
          </p:cNvPr>
          <p:cNvSpPr/>
          <p:nvPr/>
        </p:nvSpPr>
        <p:spPr>
          <a:xfrm>
            <a:off x="409575" y="1130300"/>
            <a:ext cx="2719388" cy="51593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/>
          </a:p>
        </p:txBody>
      </p:sp>
      <p:sp>
        <p:nvSpPr>
          <p:cNvPr id="4100" name="TextBox 31">
            <a:extLst>
              <a:ext uri="{FF2B5EF4-FFF2-40B4-BE49-F238E27FC236}">
                <a16:creationId xmlns:a16="http://schemas.microsoft.com/office/drawing/2014/main" id="{DA363BF0-9DCE-481E-AF3A-0E42001897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1157288"/>
            <a:ext cx="25193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ru-RU" altLang="ru-RU" sz="2400" b="1" dirty="0">
                <a:solidFill>
                  <a:srgbClr val="FF000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Цель практики: </a:t>
            </a:r>
          </a:p>
        </p:txBody>
      </p:sp>
      <p:sp>
        <p:nvSpPr>
          <p:cNvPr id="36" name="Стрелка: вправо с вырезом 35">
            <a:extLst>
              <a:ext uri="{FF2B5EF4-FFF2-40B4-BE49-F238E27FC236}">
                <a16:creationId xmlns:a16="http://schemas.microsoft.com/office/drawing/2014/main" id="{2837F436-243F-4B61-9D71-08F1EA0EEDAF}"/>
              </a:ext>
            </a:extLst>
          </p:cNvPr>
          <p:cNvSpPr/>
          <p:nvPr/>
        </p:nvSpPr>
        <p:spPr>
          <a:xfrm>
            <a:off x="3195404" y="1053452"/>
            <a:ext cx="1801879" cy="646330"/>
          </a:xfrm>
          <a:prstGeom prst="notchedRightArrow">
            <a:avLst/>
          </a:prstGeom>
          <a:effectLst>
            <a:glow rad="635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/>
          </a:p>
        </p:txBody>
      </p:sp>
      <p:sp>
        <p:nvSpPr>
          <p:cNvPr id="37" name="Прямоугольник: скругленные углы 36">
            <a:extLst>
              <a:ext uri="{FF2B5EF4-FFF2-40B4-BE49-F238E27FC236}">
                <a16:creationId xmlns:a16="http://schemas.microsoft.com/office/drawing/2014/main" id="{F43FDE1B-50E6-4CEE-9C04-5E5DBCCCCE5D}"/>
              </a:ext>
            </a:extLst>
          </p:cNvPr>
          <p:cNvSpPr/>
          <p:nvPr/>
        </p:nvSpPr>
        <p:spPr>
          <a:xfrm>
            <a:off x="409575" y="4710112"/>
            <a:ext cx="2719388" cy="51752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/>
          </a:p>
        </p:txBody>
      </p:sp>
      <p:sp>
        <p:nvSpPr>
          <p:cNvPr id="4105" name="TextBox 32">
            <a:extLst>
              <a:ext uri="{FF2B5EF4-FFF2-40B4-BE49-F238E27FC236}">
                <a16:creationId xmlns:a16="http://schemas.microsoft.com/office/drawing/2014/main" id="{E59C06DB-019D-42C5-B341-C809D9A741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9575" y="4698999"/>
            <a:ext cx="271938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/>
            <a:r>
              <a:rPr lang="ru-RU" altLang="ru-RU" sz="2400" b="1" dirty="0">
                <a:solidFill>
                  <a:srgbClr val="FF000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Задачи практики: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35FFA93-FAEC-4F06-B3F2-A34B75882D08}"/>
              </a:ext>
            </a:extLst>
          </p:cNvPr>
          <p:cNvSpPr txBox="1"/>
          <p:nvPr/>
        </p:nvSpPr>
        <p:spPr>
          <a:xfrm>
            <a:off x="5067933" y="3498025"/>
            <a:ext cx="7128276" cy="2862322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600" b="1" dirty="0">
                <a:blipFill>
                  <a:blip r:embed="rId3"/>
                  <a:tile tx="0" ty="0" sx="100000" sy="100000" flip="none" algn="tl"/>
                </a:blipFill>
                <a:latin typeface="Bahnschrift" panose="020B0502040204020203" pitchFamily="34" charset="0"/>
                <a:cs typeface="Times New Roman" panose="02020603050405020304" pitchFamily="18" charset="0"/>
              </a:rPr>
              <a:t>– повышение значимости института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600" b="1" dirty="0">
                <a:blipFill>
                  <a:blip r:embed="rId3"/>
                  <a:tile tx="0" ty="0" sx="100000" sy="100000" flip="none" algn="tl"/>
                </a:blipFill>
                <a:latin typeface="Bahnschrift" panose="020B0502040204020203" pitchFamily="34" charset="0"/>
                <a:cs typeface="Times New Roman" panose="02020603050405020304" pitchFamily="18" charset="0"/>
              </a:rPr>
              <a:t>местного самоуправления;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600" b="1" dirty="0">
                <a:blipFill>
                  <a:blip r:embed="rId3"/>
                  <a:tile tx="0" ty="0" sx="100000" sy="100000" flip="none" algn="tl"/>
                </a:blipFill>
                <a:latin typeface="Bahnschrift" panose="020B0502040204020203" pitchFamily="34" charset="0"/>
                <a:cs typeface="Times New Roman" panose="02020603050405020304" pitchFamily="18" charset="0"/>
              </a:rPr>
              <a:t>– популяризация участия студентов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600" b="1" dirty="0">
                <a:blipFill>
                  <a:blip r:embed="rId3"/>
                  <a:tile tx="0" ty="0" sx="100000" sy="100000" flip="none" algn="tl"/>
                </a:blipFill>
                <a:latin typeface="Bahnschrift" panose="020B0502040204020203" pitchFamily="34" charset="0"/>
                <a:cs typeface="Times New Roman" panose="02020603050405020304" pitchFamily="18" charset="0"/>
              </a:rPr>
              <a:t>в общественно-политической жизни города Магадана;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600" b="1" dirty="0">
                <a:blipFill>
                  <a:blip r:embed="rId3"/>
                  <a:tile tx="0" ty="0" sx="100000" sy="100000" flip="none" algn="tl"/>
                </a:blipFill>
                <a:latin typeface="Bahnschrift" panose="020B0502040204020203" pitchFamily="34" charset="0"/>
                <a:cs typeface="Times New Roman" panose="02020603050405020304" pitchFamily="18" charset="0"/>
              </a:rPr>
              <a:t>– поддержка системы наставничества;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600" b="1" dirty="0">
                <a:blipFill>
                  <a:blip r:embed="rId3"/>
                  <a:tile tx="0" ty="0" sx="100000" sy="100000" flip="none" algn="tl"/>
                </a:blipFill>
                <a:latin typeface="Bahnschrift" panose="020B0502040204020203" pitchFamily="34" charset="0"/>
                <a:cs typeface="Times New Roman" panose="02020603050405020304" pitchFamily="18" charset="0"/>
              </a:rPr>
              <a:t>– профессиональное развитие потенциальных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600" b="1" dirty="0">
                <a:blipFill>
                  <a:blip r:embed="rId3"/>
                  <a:tile tx="0" ty="0" sx="100000" sy="100000" flip="none" algn="tl"/>
                </a:blipFill>
                <a:latin typeface="Bahnschrift" panose="020B0502040204020203" pitchFamily="34" charset="0"/>
                <a:cs typeface="Times New Roman" panose="02020603050405020304" pitchFamily="18" charset="0"/>
              </a:rPr>
              <a:t>молодых муниципальных служащих;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600" b="1" i="0" dirty="0">
                <a:solidFill>
                  <a:srgbClr val="E6E6E6"/>
                </a:solidFill>
                <a:effectLst/>
                <a:latin typeface="Bahnschrift" panose="020B0502040204020203" pitchFamily="34" charset="0"/>
              </a:rPr>
              <a:t>- повышение имиджа муниципальной службы в молодежной среде через практическое знакомство с работой городских органов</a:t>
            </a:r>
            <a:endParaRPr lang="ru-RU" sz="1600" b="1" dirty="0">
              <a:blipFill>
                <a:blip r:embed="rId3"/>
                <a:tile tx="0" ty="0" sx="100000" sy="100000" flip="none" algn="tl"/>
              </a:blipFill>
              <a:latin typeface="Bahnschrift" panose="020B0502040204020203" pitchFamily="34" charset="0"/>
              <a:cs typeface="Times New Roman" panose="02020603050405020304" pitchFamily="18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b="1" dirty="0">
              <a:blipFill>
                <a:blip r:embed="rId3"/>
                <a:tile tx="0" ty="0" sx="100000" sy="100000" flip="none" algn="tl"/>
              </a:blipFill>
              <a:latin typeface="Bahnschrift" panose="020B05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39" name="Стрелка: вправо с вырезом 38">
            <a:extLst>
              <a:ext uri="{FF2B5EF4-FFF2-40B4-BE49-F238E27FC236}">
                <a16:creationId xmlns:a16="http://schemas.microsoft.com/office/drawing/2014/main" id="{31C82C0C-06EC-46D7-9B40-609071C55B12}"/>
              </a:ext>
            </a:extLst>
          </p:cNvPr>
          <p:cNvSpPr/>
          <p:nvPr/>
        </p:nvSpPr>
        <p:spPr>
          <a:xfrm>
            <a:off x="3195405" y="4671125"/>
            <a:ext cx="1801879" cy="646330"/>
          </a:xfrm>
          <a:prstGeom prst="notchedRightArrow">
            <a:avLst/>
          </a:prstGeom>
          <a:effectLst>
            <a:glow rad="635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/>
          </a:p>
        </p:txBody>
      </p:sp>
      <p:pic>
        <p:nvPicPr>
          <p:cNvPr id="43" name="Рисунок 42">
            <a:extLst>
              <a:ext uri="{FF2B5EF4-FFF2-40B4-BE49-F238E27FC236}">
                <a16:creationId xmlns:a16="http://schemas.microsoft.com/office/drawing/2014/main" id="{9E3BC137-E2CA-4B62-9E97-6ACD45A899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753488"/>
            <a:ext cx="4755985" cy="2863930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3" descr="Z:\ОСО\Макарова\Рисунок5.jpg">
            <a:extLst>
              <a:ext uri="{FF2B5EF4-FFF2-40B4-BE49-F238E27FC236}">
                <a16:creationId xmlns:a16="http://schemas.microsoft.com/office/drawing/2014/main" id="{5A86174D-CBA0-4B18-BB6E-48F55458B4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245" y="3526363"/>
            <a:ext cx="977612" cy="1317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2" name="Группа 31">
            <a:extLst>
              <a:ext uri="{FF2B5EF4-FFF2-40B4-BE49-F238E27FC236}">
                <a16:creationId xmlns:a16="http://schemas.microsoft.com/office/drawing/2014/main" id="{32D06D38-3A57-471E-82D3-426D3FF2AD72}"/>
              </a:ext>
            </a:extLst>
          </p:cNvPr>
          <p:cNvGrpSpPr/>
          <p:nvPr/>
        </p:nvGrpSpPr>
        <p:grpSpPr>
          <a:xfrm>
            <a:off x="4917219" y="84991"/>
            <a:ext cx="1128391" cy="1050336"/>
            <a:chOff x="685951" y="2227810"/>
            <a:chExt cx="1270573" cy="1187936"/>
          </a:xfrm>
        </p:grpSpPr>
        <p:sp>
          <p:nvSpPr>
            <p:cNvPr id="31" name="Прямоугольник 30">
              <a:extLst>
                <a:ext uri="{FF2B5EF4-FFF2-40B4-BE49-F238E27FC236}">
                  <a16:creationId xmlns:a16="http://schemas.microsoft.com/office/drawing/2014/main" id="{CFA603C1-7382-42CB-8976-C787C387BC01}"/>
                </a:ext>
              </a:extLst>
            </p:cNvPr>
            <p:cNvSpPr/>
            <p:nvPr/>
          </p:nvSpPr>
          <p:spPr>
            <a:xfrm>
              <a:off x="685951" y="2255574"/>
              <a:ext cx="1270573" cy="116017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pic>
          <p:nvPicPr>
            <p:cNvPr id="7" name="Рисунок 6">
              <a:extLst>
                <a:ext uri="{FF2B5EF4-FFF2-40B4-BE49-F238E27FC236}">
                  <a16:creationId xmlns:a16="http://schemas.microsoft.com/office/drawing/2014/main" id="{89C441AC-ACF8-468B-8ACE-2A8DF0F51FB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27269" y="2227810"/>
              <a:ext cx="1187935" cy="1187935"/>
            </a:xfrm>
            <a:prstGeom prst="rect">
              <a:avLst/>
            </a:prstGeom>
          </p:spPr>
        </p:pic>
      </p:grp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E35AFD56-2F75-4331-B37F-F611F42F17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236" y="52852"/>
            <a:ext cx="983217" cy="1181172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157DE512-87B2-4E31-A5D5-0DC52D378B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57439" y="352100"/>
            <a:ext cx="1145515" cy="1163843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9DAA415F-2EE4-4FC1-A356-A4A69AE84B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16177" y="608123"/>
            <a:ext cx="1017040" cy="1017040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0B56B4FF-CB65-4F31-A5C9-B3077B19F1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3613" y="857502"/>
            <a:ext cx="938584" cy="1163844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23ED405D-3179-4F41-B9C2-05281B53EB6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755941" y="861174"/>
            <a:ext cx="1160172" cy="1160172"/>
          </a:xfrm>
          <a:prstGeom prst="rect">
            <a:avLst/>
          </a:prstGeom>
        </p:spPr>
      </p:pic>
      <p:sp>
        <p:nvSpPr>
          <p:cNvPr id="20" name="Прямоугольник: скругленные углы 19">
            <a:extLst>
              <a:ext uri="{FF2B5EF4-FFF2-40B4-BE49-F238E27FC236}">
                <a16:creationId xmlns:a16="http://schemas.microsoft.com/office/drawing/2014/main" id="{2B87151F-9B1A-4AEB-B053-0E5C53410818}"/>
              </a:ext>
            </a:extLst>
          </p:cNvPr>
          <p:cNvSpPr/>
          <p:nvPr/>
        </p:nvSpPr>
        <p:spPr>
          <a:xfrm>
            <a:off x="4593752" y="1366551"/>
            <a:ext cx="1733063" cy="836209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dirty="0">
                <a:latin typeface="Bahnschrift" panose="020B0502040204020203" pitchFamily="34" charset="0"/>
              </a:rPr>
              <a:t>ГБПОУ «Магаданский политехнический техникум»</a:t>
            </a:r>
          </a:p>
        </p:txBody>
      </p:sp>
      <p:sp>
        <p:nvSpPr>
          <p:cNvPr id="21" name="Прямоугольник: скругленные углы 20">
            <a:extLst>
              <a:ext uri="{FF2B5EF4-FFF2-40B4-BE49-F238E27FC236}">
                <a16:creationId xmlns:a16="http://schemas.microsoft.com/office/drawing/2014/main" id="{A11BAC93-F05E-4BA1-A307-682289FCC852}"/>
              </a:ext>
            </a:extLst>
          </p:cNvPr>
          <p:cNvSpPr/>
          <p:nvPr/>
        </p:nvSpPr>
        <p:spPr>
          <a:xfrm>
            <a:off x="2312901" y="1693952"/>
            <a:ext cx="1991836" cy="105033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dirty="0">
                <a:latin typeface="Bahnschrift" panose="020B0502040204020203" pitchFamily="34" charset="0"/>
              </a:rPr>
              <a:t>ФГБОУ ВО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dirty="0">
                <a:latin typeface="Bahnschrift" panose="020B0502040204020203" pitchFamily="34" charset="0"/>
              </a:rPr>
              <a:t>«Северо-Восточный государственный университет»</a:t>
            </a:r>
          </a:p>
        </p:txBody>
      </p:sp>
      <p:sp>
        <p:nvSpPr>
          <p:cNvPr id="22" name="Прямоугольник: скругленные углы 21">
            <a:extLst>
              <a:ext uri="{FF2B5EF4-FFF2-40B4-BE49-F238E27FC236}">
                <a16:creationId xmlns:a16="http://schemas.microsoft.com/office/drawing/2014/main" id="{EDE45A3A-8BDC-48A1-AF18-5F888A1AD9AD}"/>
              </a:ext>
            </a:extLst>
          </p:cNvPr>
          <p:cNvSpPr/>
          <p:nvPr/>
        </p:nvSpPr>
        <p:spPr>
          <a:xfrm>
            <a:off x="161011" y="2199355"/>
            <a:ext cx="1895032" cy="830997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dirty="0">
                <a:latin typeface="Bahnschrift" panose="020B0502040204020203" pitchFamily="34" charset="0"/>
              </a:rPr>
              <a:t>ГАПОУ «Магаданский колледж искусств»</a:t>
            </a:r>
          </a:p>
        </p:txBody>
      </p:sp>
      <p:sp>
        <p:nvSpPr>
          <p:cNvPr id="23" name="Прямоугольник: скругленные углы 22">
            <a:extLst>
              <a:ext uri="{FF2B5EF4-FFF2-40B4-BE49-F238E27FC236}">
                <a16:creationId xmlns:a16="http://schemas.microsoft.com/office/drawing/2014/main" id="{91646401-5D02-42A4-A223-E53CECB72C01}"/>
              </a:ext>
            </a:extLst>
          </p:cNvPr>
          <p:cNvSpPr/>
          <p:nvPr/>
        </p:nvSpPr>
        <p:spPr>
          <a:xfrm>
            <a:off x="6581063" y="1376313"/>
            <a:ext cx="1699661" cy="830997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dirty="0">
                <a:latin typeface="Bahnschrift" panose="020B0502040204020203" pitchFamily="34" charset="0"/>
              </a:rPr>
              <a:t>МОГАПОУ «Промышленный техникум»</a:t>
            </a:r>
          </a:p>
        </p:txBody>
      </p:sp>
      <p:sp>
        <p:nvSpPr>
          <p:cNvPr id="24" name="Прямоугольник: скругленные углы 23">
            <a:extLst>
              <a:ext uri="{FF2B5EF4-FFF2-40B4-BE49-F238E27FC236}">
                <a16:creationId xmlns:a16="http://schemas.microsoft.com/office/drawing/2014/main" id="{66C489C6-0B8E-42F4-9A43-85030D18DCB7}"/>
              </a:ext>
            </a:extLst>
          </p:cNvPr>
          <p:cNvSpPr/>
          <p:nvPr/>
        </p:nvSpPr>
        <p:spPr>
          <a:xfrm>
            <a:off x="8606437" y="1812857"/>
            <a:ext cx="1503059" cy="830997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dirty="0">
                <a:latin typeface="Bahnschrift" panose="020B0502040204020203" pitchFamily="34" charset="0"/>
              </a:rPr>
              <a:t>ГБПОУ «Медицинский колледж»</a:t>
            </a:r>
          </a:p>
        </p:txBody>
      </p:sp>
      <p:sp>
        <p:nvSpPr>
          <p:cNvPr id="25" name="Прямоугольник: скругленные углы 24">
            <a:extLst>
              <a:ext uri="{FF2B5EF4-FFF2-40B4-BE49-F238E27FC236}">
                <a16:creationId xmlns:a16="http://schemas.microsoft.com/office/drawing/2014/main" id="{DEC50FC9-7726-431F-8700-FAD793EB4E7B}"/>
              </a:ext>
            </a:extLst>
          </p:cNvPr>
          <p:cNvSpPr/>
          <p:nvPr/>
        </p:nvSpPr>
        <p:spPr>
          <a:xfrm>
            <a:off x="10501623" y="2128737"/>
            <a:ext cx="1503058" cy="105033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dirty="0">
                <a:latin typeface="Bahnschrift" panose="020B0502040204020203" pitchFamily="34" charset="0"/>
              </a:rPr>
              <a:t>МОГАПОУ «Колледж сервиса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dirty="0">
                <a:latin typeface="Bahnschrift" panose="020B0502040204020203" pitchFamily="34" charset="0"/>
              </a:rPr>
              <a:t>и технологий»</a:t>
            </a:r>
          </a:p>
        </p:txBody>
      </p:sp>
      <p:pic>
        <p:nvPicPr>
          <p:cNvPr id="27" name="Picture 13" descr="Z:\ОСО\Макарова\Рисунок5.jpg">
            <a:extLst>
              <a:ext uri="{FF2B5EF4-FFF2-40B4-BE49-F238E27FC236}">
                <a16:creationId xmlns:a16="http://schemas.microsoft.com/office/drawing/2014/main" id="{8F5B67AD-6FE8-4656-898D-952B2FDDCF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841" y="5668035"/>
            <a:ext cx="875237" cy="1179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Стрелка: вниз 27">
            <a:extLst>
              <a:ext uri="{FF2B5EF4-FFF2-40B4-BE49-F238E27FC236}">
                <a16:creationId xmlns:a16="http://schemas.microsoft.com/office/drawing/2014/main" id="{F28ED5B8-40FD-48D8-A290-682C45757153}"/>
              </a:ext>
            </a:extLst>
          </p:cNvPr>
          <p:cNvSpPr/>
          <p:nvPr/>
        </p:nvSpPr>
        <p:spPr>
          <a:xfrm>
            <a:off x="6324198" y="4726692"/>
            <a:ext cx="901322" cy="94134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Стрелка: изогнутая вверх 1">
            <a:extLst>
              <a:ext uri="{FF2B5EF4-FFF2-40B4-BE49-F238E27FC236}">
                <a16:creationId xmlns:a16="http://schemas.microsoft.com/office/drawing/2014/main" id="{FB47527D-690A-415B-92F7-EA718CC866F7}"/>
              </a:ext>
            </a:extLst>
          </p:cNvPr>
          <p:cNvSpPr/>
          <p:nvPr/>
        </p:nvSpPr>
        <p:spPr>
          <a:xfrm rot="5400000">
            <a:off x="1315826" y="2710438"/>
            <a:ext cx="1050336" cy="1718116"/>
          </a:xfrm>
          <a:prstGeom prst="bentUpArrow">
            <a:avLst>
              <a:gd name="adj1" fmla="val 25000"/>
              <a:gd name="adj2" fmla="val 25000"/>
              <a:gd name="adj3" fmla="val 50000"/>
            </a:avLst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0" name="Стрелка: изогнутая вверх 29">
            <a:extLst>
              <a:ext uri="{FF2B5EF4-FFF2-40B4-BE49-F238E27FC236}">
                <a16:creationId xmlns:a16="http://schemas.microsoft.com/office/drawing/2014/main" id="{48CDAB93-B650-4D31-B3C5-99B2124F94E1}"/>
              </a:ext>
            </a:extLst>
          </p:cNvPr>
          <p:cNvSpPr/>
          <p:nvPr/>
        </p:nvSpPr>
        <p:spPr>
          <a:xfrm rot="5400000" flipV="1">
            <a:off x="10133345" y="2897135"/>
            <a:ext cx="897297" cy="1574913"/>
          </a:xfrm>
          <a:prstGeom prst="bentUpArrow">
            <a:avLst>
              <a:gd name="adj1" fmla="val 25000"/>
              <a:gd name="adj2" fmla="val 25000"/>
              <a:gd name="adj3" fmla="val 47062"/>
            </a:avLst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ln>
                <a:solidFill>
                  <a:srgbClr val="FFFF00"/>
                </a:solidFill>
              </a:ln>
            </a:endParaRPr>
          </a:p>
        </p:txBody>
      </p:sp>
      <p:sp>
        <p:nvSpPr>
          <p:cNvPr id="33" name="Стрелка: вниз 32">
            <a:extLst>
              <a:ext uri="{FF2B5EF4-FFF2-40B4-BE49-F238E27FC236}">
                <a16:creationId xmlns:a16="http://schemas.microsoft.com/office/drawing/2014/main" id="{437C994A-F565-4825-85AB-73669BFEB87E}"/>
              </a:ext>
            </a:extLst>
          </p:cNvPr>
          <p:cNvSpPr/>
          <p:nvPr/>
        </p:nvSpPr>
        <p:spPr>
          <a:xfrm>
            <a:off x="3024184" y="2786128"/>
            <a:ext cx="678730" cy="684712"/>
          </a:xfrm>
          <a:prstGeom prst="downArrow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4" name="Стрелка: вниз 33">
            <a:extLst>
              <a:ext uri="{FF2B5EF4-FFF2-40B4-BE49-F238E27FC236}">
                <a16:creationId xmlns:a16="http://schemas.microsoft.com/office/drawing/2014/main" id="{5603587B-D94D-4AB2-8A7E-26E757EE5371}"/>
              </a:ext>
            </a:extLst>
          </p:cNvPr>
          <p:cNvSpPr/>
          <p:nvPr/>
        </p:nvSpPr>
        <p:spPr>
          <a:xfrm>
            <a:off x="5135974" y="2272496"/>
            <a:ext cx="678730" cy="1235347"/>
          </a:xfrm>
          <a:prstGeom prst="downArrow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5" name="Стрелка: вниз 34">
            <a:extLst>
              <a:ext uri="{FF2B5EF4-FFF2-40B4-BE49-F238E27FC236}">
                <a16:creationId xmlns:a16="http://schemas.microsoft.com/office/drawing/2014/main" id="{65748AC8-8CC1-4E2E-864C-9CFDC04575E3}"/>
              </a:ext>
            </a:extLst>
          </p:cNvPr>
          <p:cNvSpPr/>
          <p:nvPr/>
        </p:nvSpPr>
        <p:spPr>
          <a:xfrm>
            <a:off x="9012614" y="2678103"/>
            <a:ext cx="678730" cy="829741"/>
          </a:xfrm>
          <a:prstGeom prst="downArrow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6" name="Стрелка: вниз 35">
            <a:extLst>
              <a:ext uri="{FF2B5EF4-FFF2-40B4-BE49-F238E27FC236}">
                <a16:creationId xmlns:a16="http://schemas.microsoft.com/office/drawing/2014/main" id="{44CAB164-294F-4015-BC4C-3928B6B57FA3}"/>
              </a:ext>
            </a:extLst>
          </p:cNvPr>
          <p:cNvSpPr/>
          <p:nvPr/>
        </p:nvSpPr>
        <p:spPr>
          <a:xfrm>
            <a:off x="7037393" y="2281350"/>
            <a:ext cx="678730" cy="1200329"/>
          </a:xfrm>
          <a:prstGeom prst="downArrow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AC20246-5186-40E3-9C3F-0CEEE397E211}"/>
              </a:ext>
            </a:extLst>
          </p:cNvPr>
          <p:cNvSpPr txBox="1"/>
          <p:nvPr/>
        </p:nvSpPr>
        <p:spPr>
          <a:xfrm>
            <a:off x="3794182" y="3526363"/>
            <a:ext cx="6000355" cy="1200329"/>
          </a:xfrm>
          <a:prstGeom prst="rect">
            <a:avLst/>
          </a:prstGeom>
          <a:solidFill>
            <a:schemeClr val="accent5"/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endParaRPr lang="ru-RU" altLang="ru-RU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Управление по делам молодежи и связям </a:t>
            </a: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с общественности мэрии города Магадана</a:t>
            </a:r>
          </a:p>
          <a:p>
            <a:pPr algn="ctr" eaLnBrk="1" hangingPunct="1"/>
            <a:endParaRPr lang="ru-RU" altLang="ru-RU" dirty="0">
              <a:solidFill>
                <a:srgbClr val="FFFFFF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DCA2B66-77F2-4AC7-BAB6-B8E31A57F8CA}"/>
              </a:ext>
            </a:extLst>
          </p:cNvPr>
          <p:cNvSpPr txBox="1"/>
          <p:nvPr/>
        </p:nvSpPr>
        <p:spPr>
          <a:xfrm>
            <a:off x="3816704" y="5668035"/>
            <a:ext cx="6000355" cy="1015663"/>
          </a:xfrm>
          <a:prstGeom prst="rect">
            <a:avLst/>
          </a:prstGeom>
          <a:solidFill>
            <a:schemeClr val="accent5"/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endParaRPr lang="ru-RU" altLang="ru-RU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/>
            <a:r>
              <a:rPr lang="ru-RU" altLang="ru-RU" sz="24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Мэрия города Магадана</a:t>
            </a:r>
          </a:p>
          <a:p>
            <a:pPr algn="ctr" eaLnBrk="1" hangingPunct="1"/>
            <a:endParaRPr lang="ru-RU" altLang="ru-R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169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6C96F9C2-8A7D-4188-B2F0-E1FC36456030}"/>
              </a:ext>
            </a:extLst>
          </p:cNvPr>
          <p:cNvSpPr txBox="1"/>
          <p:nvPr/>
        </p:nvSpPr>
        <p:spPr>
          <a:xfrm>
            <a:off x="0" y="436102"/>
            <a:ext cx="6806865" cy="1200329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endParaRPr lang="ru-RU" altLang="ru-RU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Городская акция «День Дублера» проводится на территории муниципального образования «Город Магадан» с 2005 года</a:t>
            </a:r>
            <a:endParaRPr lang="ru-RU" altLang="ru-RU" b="1" dirty="0">
              <a:solidFill>
                <a:schemeClr val="bg1"/>
              </a:solidFill>
              <a:latin typeface="Bahnschrift" panose="020B0502040204020203" pitchFamily="34" charset="0"/>
            </a:endParaRPr>
          </a:p>
          <a:p>
            <a:pPr eaLnBrk="1" hangingPunct="1"/>
            <a:endParaRPr lang="ru-RU" altLang="ru-RU" dirty="0">
              <a:solidFill>
                <a:srgbClr val="FFFFFF"/>
              </a:solidFill>
            </a:endParaRPr>
          </a:p>
        </p:txBody>
      </p:sp>
      <p:pic>
        <p:nvPicPr>
          <p:cNvPr id="6149" name="Picture 2">
            <a:extLst>
              <a:ext uri="{FF2B5EF4-FFF2-40B4-BE49-F238E27FC236}">
                <a16:creationId xmlns:a16="http://schemas.microsoft.com/office/drawing/2014/main" id="{AA9E80E8-CF97-4E3B-A642-99756124B8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42" t="21658" b="20258"/>
          <a:stretch>
            <a:fillRect/>
          </a:stretch>
        </p:blipFill>
        <p:spPr bwMode="auto">
          <a:xfrm>
            <a:off x="0" y="1855788"/>
            <a:ext cx="3316854" cy="20905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3" descr="E:\Архив\Фото\Архив\Молодёжь Магадана\Дублёры\2007-2009 День Дублёра\день дублера 2008\P1070840.JPG">
            <a:extLst>
              <a:ext uri="{FF2B5EF4-FFF2-40B4-BE49-F238E27FC236}">
                <a16:creationId xmlns:a16="http://schemas.microsoft.com/office/drawing/2014/main" id="{4E6FA96D-691E-4832-8A9B-B40F00D9DD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1" t="33730" r="5174" b="7793"/>
          <a:stretch>
            <a:fillRect/>
          </a:stretch>
        </p:blipFill>
        <p:spPr bwMode="auto">
          <a:xfrm>
            <a:off x="3403432" y="1842836"/>
            <a:ext cx="3541395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Picture 6" descr="C:\Users\User\Desktop\фото\DSC_7265.jpg">
            <a:extLst>
              <a:ext uri="{FF2B5EF4-FFF2-40B4-BE49-F238E27FC236}">
                <a16:creationId xmlns:a16="http://schemas.microsoft.com/office/drawing/2014/main" id="{5A0C00E1-FE93-4565-BDC3-0366777804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1" t="14792" r="2040" b="3590"/>
          <a:stretch>
            <a:fillRect/>
          </a:stretch>
        </p:blipFill>
        <p:spPr bwMode="auto">
          <a:xfrm>
            <a:off x="1" y="4212715"/>
            <a:ext cx="3316854" cy="1908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Picture 4" descr="C:\Users\User\Desktop\фото\DSC_7275.jpg">
            <a:extLst>
              <a:ext uri="{FF2B5EF4-FFF2-40B4-BE49-F238E27FC236}">
                <a16:creationId xmlns:a16="http://schemas.microsoft.com/office/drawing/2014/main" id="{35B6730A-2CFC-43D2-A3F3-0B63A7CCE5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01" b="13036"/>
          <a:stretch>
            <a:fillRect/>
          </a:stretch>
        </p:blipFill>
        <p:spPr bwMode="auto">
          <a:xfrm>
            <a:off x="3437740" y="4212715"/>
            <a:ext cx="3514284" cy="1874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3" name="Рисунок 35">
            <a:extLst>
              <a:ext uri="{FF2B5EF4-FFF2-40B4-BE49-F238E27FC236}">
                <a16:creationId xmlns:a16="http://schemas.microsoft.com/office/drawing/2014/main" id="{0C00F402-497D-451A-8B64-E697E2A3AB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645" y="-96159"/>
            <a:ext cx="5016876" cy="28227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D9A91420-48C4-48B5-8FCE-5B13429A60B8}"/>
              </a:ext>
            </a:extLst>
          </p:cNvPr>
          <p:cNvSpPr txBox="1"/>
          <p:nvPr/>
        </p:nvSpPr>
        <p:spPr>
          <a:xfrm>
            <a:off x="6944827" y="2645285"/>
            <a:ext cx="5247173" cy="3693319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endParaRPr lang="ru-RU" altLang="ru-RU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/>
            <a:r>
              <a:rPr lang="ru-RU" altLang="ru-RU" b="1" dirty="0">
                <a:solidFill>
                  <a:srgbClr val="FF0000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Уникальность практики</a:t>
            </a: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Акция работает как эффективный социальный лифт. Для талантливой молодежи города Магадана это шанс заявить о себе, попасть</a:t>
            </a: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в поле зрения первых лиц и получить реальное предложение о работе в будущем </a:t>
            </a: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в органах местного самоуправления. </a:t>
            </a: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Для мэрии города Магадана это уникальный инструмент целенаправленного отбора </a:t>
            </a: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и формирования кадрового резерва из тех, </a:t>
            </a: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кто зарекомендовал себя в Акции и стремится развивать свой город</a:t>
            </a:r>
            <a:endParaRPr lang="ru-RU" altLang="ru-RU" b="1" dirty="0">
              <a:solidFill>
                <a:srgbClr val="FF0000"/>
              </a:solidFill>
              <a:latin typeface="Bahnschrift" panose="020B0502040204020203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D03CF4C2-81F0-4667-B512-74D8B163077F}"/>
              </a:ext>
            </a:extLst>
          </p:cNvPr>
          <p:cNvSpPr txBox="1"/>
          <p:nvPr/>
        </p:nvSpPr>
        <p:spPr>
          <a:xfrm>
            <a:off x="2692566" y="23209"/>
            <a:ext cx="6806865" cy="52322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28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Городская акция «День Дублера»</a:t>
            </a:r>
            <a:endParaRPr lang="ru-RU" altLang="ru-RU" sz="2800" dirty="0">
              <a:solidFill>
                <a:srgbClr val="FFFFFF"/>
              </a:solidFill>
              <a:latin typeface="Bahnschrift" panose="020B0502040204020203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C903CA-3238-4A5B-874D-2410CB81D391}"/>
              </a:ext>
            </a:extLst>
          </p:cNvPr>
          <p:cNvSpPr txBox="1"/>
          <p:nvPr/>
        </p:nvSpPr>
        <p:spPr>
          <a:xfrm>
            <a:off x="2708605" y="814632"/>
            <a:ext cx="6806865" cy="661207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 anchorCtr="1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50000"/>
              </a:lnSpc>
              <a:spcAft>
                <a:spcPts val="1000"/>
              </a:spcAft>
            </a:pPr>
            <a:r>
              <a:rPr lang="ru-RU" altLang="ru-RU" sz="2800" b="1" dirty="0"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Практика реализуется в четыре этапа:</a:t>
            </a:r>
            <a:endParaRPr lang="ru-RU" altLang="ru-RU" sz="2800" b="1" dirty="0">
              <a:solidFill>
                <a:schemeClr val="bg1"/>
              </a:solidFill>
              <a:latin typeface="Bahnschrift" panose="020B0502040204020203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176" name="AutoShape 22">
            <a:extLst>
              <a:ext uri="{FF2B5EF4-FFF2-40B4-BE49-F238E27FC236}">
                <a16:creationId xmlns:a16="http://schemas.microsoft.com/office/drawing/2014/main" id="{937E2512-810A-408F-AAD1-8D8F5989947F}"/>
              </a:ext>
            </a:extLst>
          </p:cNvPr>
          <p:cNvSpPr>
            <a:spLocks noChangeArrowheads="1"/>
          </p:cNvSpPr>
          <p:nvPr/>
        </p:nvSpPr>
        <p:spPr bwMode="gray">
          <a:xfrm>
            <a:off x="350837" y="1660125"/>
            <a:ext cx="6727825" cy="890588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8F8F8"/>
              </a:gs>
              <a:gs pos="100000">
                <a:srgbClr val="BEBEBE"/>
              </a:gs>
            </a:gsLst>
            <a:lin ang="5400000" scaled="1"/>
          </a:gradFill>
          <a:ln w="19050">
            <a:solidFill>
              <a:srgbClr val="C0C0C0"/>
            </a:solidFill>
            <a:round/>
            <a:headEnd/>
            <a:tailEnd/>
          </a:ln>
          <a:effectLst>
            <a:outerShdw dist="53882" dir="2700000" algn="ctr" rotWithShape="0">
              <a:srgbClr val="292929">
                <a:alpha val="50000"/>
              </a:srgbClr>
            </a:outerShdw>
          </a:effectLst>
        </p:spPr>
        <p:txBody>
          <a:bodyPr wrap="none" anchor="ctr"/>
          <a:lstStyle>
            <a:lvl1pPr marL="2857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Char char="q"/>
            </a:pPr>
            <a:r>
              <a:rPr lang="ru-RU" alt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Подготовительный</a:t>
            </a:r>
            <a:endParaRPr lang="ru-RU" alt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id="{3D848C3C-FEAE-492C-9288-C68F3ED30669}"/>
              </a:ext>
            </a:extLst>
          </p:cNvPr>
          <p:cNvSpPr/>
          <p:nvPr/>
        </p:nvSpPr>
        <p:spPr>
          <a:xfrm>
            <a:off x="2998787" y="1829988"/>
            <a:ext cx="3849688" cy="553998"/>
          </a:xfrm>
          <a:prstGeom prst="rect">
            <a:avLst/>
          </a:prstGeom>
        </p:spPr>
        <p:txBody>
          <a:bodyPr>
            <a:spAutoFit/>
          </a:bodyPr>
          <a:lstStyle>
            <a:lvl1pPr marL="2286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buFontTx/>
              <a:buAutoNum type="arabicPeriod"/>
            </a:pPr>
            <a:r>
              <a:rPr lang="ru-RU" altLang="ru-RU" sz="1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Утверждение постановления мэрии города Магадана                     о проведении городской акции «День Дублера».</a:t>
            </a:r>
          </a:p>
          <a:p>
            <a:pPr algn="just" eaLnBrk="1" hangingPunct="1"/>
            <a:r>
              <a:rPr lang="ru-RU" altLang="ru-RU" sz="1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  Прием заявок от потенциальных участников акции</a:t>
            </a:r>
            <a:endParaRPr lang="ru-RU" altLang="ru-RU" sz="11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179" name="AutoShape 22">
            <a:extLst>
              <a:ext uri="{FF2B5EF4-FFF2-40B4-BE49-F238E27FC236}">
                <a16:creationId xmlns:a16="http://schemas.microsoft.com/office/drawing/2014/main" id="{363F80FF-83B1-4FE7-85FA-A435ED22A3A8}"/>
              </a:ext>
            </a:extLst>
          </p:cNvPr>
          <p:cNvSpPr>
            <a:spLocks noChangeArrowheads="1"/>
          </p:cNvSpPr>
          <p:nvPr/>
        </p:nvSpPr>
        <p:spPr bwMode="gray">
          <a:xfrm>
            <a:off x="350837" y="2752967"/>
            <a:ext cx="6667500" cy="1014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8F8F8"/>
              </a:gs>
              <a:gs pos="100000">
                <a:srgbClr val="BEBEBE"/>
              </a:gs>
            </a:gsLst>
            <a:lin ang="5400000" scaled="1"/>
          </a:gradFill>
          <a:ln w="19050">
            <a:solidFill>
              <a:srgbClr val="C0C0C0"/>
            </a:solidFill>
            <a:round/>
            <a:headEnd/>
            <a:tailEnd/>
          </a:ln>
          <a:effectLst>
            <a:outerShdw dist="53882" dir="2700000" algn="ctr" rotWithShape="0">
              <a:srgbClr val="292929">
                <a:alpha val="50000"/>
              </a:srgbClr>
            </a:outerShdw>
          </a:effectLst>
        </p:spPr>
        <p:txBody>
          <a:bodyPr wrap="none" anchor="ctr"/>
          <a:lstStyle>
            <a:lvl1pPr marL="2857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Char char="q"/>
            </a:pPr>
            <a:r>
              <a:rPr lang="ru-RU" alt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Вступительный</a:t>
            </a:r>
            <a:endParaRPr lang="ru-RU" alt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E2732BE-171A-4B65-8C22-88EF69C6111A}"/>
              </a:ext>
            </a:extLst>
          </p:cNvPr>
          <p:cNvSpPr txBox="1"/>
          <p:nvPr/>
        </p:nvSpPr>
        <p:spPr>
          <a:xfrm>
            <a:off x="2789237" y="2762492"/>
            <a:ext cx="3881438" cy="1016000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 marL="2286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buFontTx/>
              <a:buAutoNum type="arabicPeriod"/>
            </a:pPr>
            <a:r>
              <a:rPr lang="ru-RU" altLang="ru-RU" sz="1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Тренинги на взаимодействие и </a:t>
            </a:r>
            <a:r>
              <a:rPr lang="ru-RU" altLang="ru-RU" sz="1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командообразование</a:t>
            </a:r>
            <a:r>
              <a:rPr lang="ru-RU" altLang="ru-RU" sz="1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 eaLnBrk="1" hangingPunct="1">
              <a:buFontTx/>
              <a:buAutoNum type="arabicPeriod"/>
            </a:pPr>
            <a:r>
              <a:rPr lang="ru-RU" altLang="ru-RU" sz="1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Встречи с заместителями мэра города Магадана,</a:t>
            </a:r>
          </a:p>
          <a:p>
            <a:pPr algn="just" eaLnBrk="1" hangingPunct="1"/>
            <a:r>
              <a:rPr lang="ru-RU" altLang="ru-RU" sz="1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руководителями, экскурсии в отраслевые (функциональные) органы мэрии города Магадана.</a:t>
            </a:r>
          </a:p>
          <a:p>
            <a:pPr algn="just" eaLnBrk="1" hangingPunct="1"/>
            <a:r>
              <a:rPr lang="ru-RU" altLang="ru-RU" sz="1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  Подготовка участниками акции презентаций своих идей               по развитию города Магадана</a:t>
            </a:r>
            <a:endParaRPr lang="ru-RU" altLang="ru-RU" sz="1000" dirty="0"/>
          </a:p>
        </p:txBody>
      </p:sp>
      <p:sp>
        <p:nvSpPr>
          <p:cNvPr id="7181" name="AutoShape 22">
            <a:extLst>
              <a:ext uri="{FF2B5EF4-FFF2-40B4-BE49-F238E27FC236}">
                <a16:creationId xmlns:a16="http://schemas.microsoft.com/office/drawing/2014/main" id="{EE0BCF6A-476E-4E8C-802C-83ECE8D7AF7D}"/>
              </a:ext>
            </a:extLst>
          </p:cNvPr>
          <p:cNvSpPr>
            <a:spLocks noChangeArrowheads="1"/>
          </p:cNvSpPr>
          <p:nvPr/>
        </p:nvSpPr>
        <p:spPr bwMode="gray">
          <a:xfrm>
            <a:off x="350837" y="3927598"/>
            <a:ext cx="6667500" cy="1133560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8F8F8"/>
              </a:gs>
              <a:gs pos="100000">
                <a:srgbClr val="BEBEBE"/>
              </a:gs>
            </a:gsLst>
            <a:lin ang="5400000" scaled="1"/>
          </a:gradFill>
          <a:ln w="19050">
            <a:solidFill>
              <a:srgbClr val="C0C0C0"/>
            </a:solidFill>
            <a:round/>
            <a:headEnd/>
            <a:tailEnd/>
          </a:ln>
          <a:effectLst>
            <a:outerShdw dist="53882" dir="2700000" algn="ctr" rotWithShape="0">
              <a:srgbClr val="292929">
                <a:alpha val="50000"/>
              </a:srgbClr>
            </a:outerShdw>
          </a:effectLst>
        </p:spPr>
        <p:txBody>
          <a:bodyPr wrap="none" anchor="ctr"/>
          <a:lstStyle>
            <a:lvl1pPr marL="2857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Char char="q"/>
            </a:pPr>
            <a:r>
              <a:rPr lang="ru-RU" alt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Основной</a:t>
            </a:r>
            <a:endParaRPr lang="ru-RU" alt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8F8215B-F499-446C-A2CF-4950D99B6D83}"/>
              </a:ext>
            </a:extLst>
          </p:cNvPr>
          <p:cNvSpPr txBox="1"/>
          <p:nvPr/>
        </p:nvSpPr>
        <p:spPr>
          <a:xfrm>
            <a:off x="2212975" y="4000623"/>
            <a:ext cx="4673600" cy="1200329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/>
            <a:r>
              <a:rPr lang="ru-RU" altLang="ru-RU" sz="1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Презентация социальных проектов участниками акции, голосование        за лучший проект, выборы дублера главы муниципального образования «Город Магадан», мэра города Магадана.</a:t>
            </a:r>
          </a:p>
          <a:p>
            <a:pPr algn="just" eaLnBrk="1" hangingPunct="1"/>
            <a:r>
              <a:rPr lang="ru-RU" altLang="ru-RU" sz="1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«День Дублера» – временное (1-2 рабочих дня) замещение участниками акции должностей муниципальной службы/муниципальных должностей</a:t>
            </a:r>
          </a:p>
          <a:p>
            <a:pPr algn="just" eaLnBrk="1" hangingPunct="1"/>
            <a:r>
              <a:rPr lang="ru-RU" altLang="ru-RU" sz="1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Вручение свидетельств об участии в акции</a:t>
            </a:r>
          </a:p>
          <a:p>
            <a:pPr algn="just" eaLnBrk="1" hangingPunct="1"/>
            <a:r>
              <a:rPr lang="ru-RU" altLang="ru-RU" sz="1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5FC3BB0-7558-4B33-9195-36AE00340C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978" r="17641"/>
          <a:stretch/>
        </p:blipFill>
        <p:spPr>
          <a:xfrm>
            <a:off x="7802816" y="1696031"/>
            <a:ext cx="3881438" cy="2440414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6C4525B-B833-403C-A247-7A54B00C6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2816" y="4221252"/>
            <a:ext cx="3881438" cy="2582282"/>
          </a:xfrm>
          <a:prstGeom prst="rect">
            <a:avLst/>
          </a:prstGeom>
        </p:spPr>
      </p:pic>
      <p:sp>
        <p:nvSpPr>
          <p:cNvPr id="20" name="AutoShape 22">
            <a:extLst>
              <a:ext uri="{FF2B5EF4-FFF2-40B4-BE49-F238E27FC236}">
                <a16:creationId xmlns:a16="http://schemas.microsoft.com/office/drawing/2014/main" id="{795F7B19-66E4-4079-A7A6-52DC3518FAC3}"/>
              </a:ext>
            </a:extLst>
          </p:cNvPr>
          <p:cNvSpPr>
            <a:spLocks noChangeArrowheads="1"/>
          </p:cNvSpPr>
          <p:nvPr/>
        </p:nvSpPr>
        <p:spPr bwMode="gray">
          <a:xfrm>
            <a:off x="350837" y="5210264"/>
            <a:ext cx="6667500" cy="1496370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8F8F8"/>
              </a:gs>
              <a:gs pos="100000">
                <a:srgbClr val="BEBEBE"/>
              </a:gs>
            </a:gsLst>
            <a:lin ang="5400000" scaled="1"/>
          </a:gradFill>
          <a:ln w="19050">
            <a:solidFill>
              <a:srgbClr val="C0C0C0"/>
            </a:solidFill>
            <a:round/>
            <a:headEnd/>
            <a:tailEnd/>
          </a:ln>
          <a:effectLst>
            <a:outerShdw dist="53882" dir="2700000" algn="ctr" rotWithShape="0">
              <a:srgbClr val="292929">
                <a:alpha val="50000"/>
              </a:srgbClr>
            </a:outerShdw>
          </a:effectLst>
        </p:spPr>
        <p:txBody>
          <a:bodyPr wrap="none" anchor="ctr"/>
          <a:lstStyle>
            <a:lvl1pPr marL="2857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Char char="q"/>
            </a:pPr>
            <a:r>
              <a:rPr lang="ru-RU" altLang="ru-RU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Заключительный</a:t>
            </a:r>
            <a:endParaRPr lang="ru-RU" alt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570C8E1-70F0-4A5F-BF74-A29A766FB3FE}"/>
              </a:ext>
            </a:extLst>
          </p:cNvPr>
          <p:cNvSpPr txBox="1"/>
          <p:nvPr/>
        </p:nvSpPr>
        <p:spPr>
          <a:xfrm>
            <a:off x="2564092" y="5514173"/>
            <a:ext cx="428438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228600" indent="-228600" algn="just" eaLnBrk="1" hangingPunct="1">
              <a:buAutoNum type="arabicPeriod"/>
            </a:pPr>
            <a:r>
              <a:rPr lang="ru-RU" altLang="ru-RU" sz="1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Создание кадрового резерва из участников городской акции        «День Дублера».</a:t>
            </a:r>
          </a:p>
          <a:p>
            <a:pPr marL="228600" indent="-228600" algn="just" eaLnBrk="1" hangingPunct="1">
              <a:buAutoNum type="arabicPeriod"/>
            </a:pPr>
            <a:r>
              <a:rPr lang="ru-RU" altLang="ru-RU" sz="1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Привлечение участников Акции к участию в городских мероприятиях, форумах, молодежных советах и др.</a:t>
            </a:r>
          </a:p>
          <a:p>
            <a:pPr marL="228600" indent="-228600" algn="just" eaLnBrk="1" hangingPunct="1">
              <a:buAutoNum type="arabicPeriod"/>
            </a:pPr>
            <a:r>
              <a:rPr lang="ru-RU" altLang="ru-RU" sz="1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Содействие участникам Акции в трудоустройстве в органы местного самоуправления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123B7B-2428-404B-97FA-53F21C6B387B}"/>
              </a:ext>
            </a:extLst>
          </p:cNvPr>
          <p:cNvSpPr txBox="1"/>
          <p:nvPr/>
        </p:nvSpPr>
        <p:spPr>
          <a:xfrm>
            <a:off x="2692567" y="32034"/>
            <a:ext cx="6806865" cy="52322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28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Городская акция «День Дублера»</a:t>
            </a:r>
            <a:endParaRPr lang="ru-RU" altLang="ru-RU" sz="2800" dirty="0">
              <a:solidFill>
                <a:srgbClr val="FFFFFF"/>
              </a:solidFill>
              <a:latin typeface="Bahnschrift" panose="020B0502040204020203" pitchFamily="34" charset="0"/>
            </a:endParaRPr>
          </a:p>
        </p:txBody>
      </p:sp>
      <p:sp>
        <p:nvSpPr>
          <p:cNvPr id="3" name="AutoShape 3">
            <a:extLst>
              <a:ext uri="{FF2B5EF4-FFF2-40B4-BE49-F238E27FC236}">
                <a16:creationId xmlns:a16="http://schemas.microsoft.com/office/drawing/2014/main" id="{C536BF2B-A353-49F9-8530-10A21A4B174A}"/>
              </a:ext>
            </a:extLst>
          </p:cNvPr>
          <p:cNvSpPr>
            <a:spLocks noChangeArrowheads="1"/>
          </p:cNvSpPr>
          <p:nvPr/>
        </p:nvSpPr>
        <p:spPr bwMode="gray">
          <a:xfrm>
            <a:off x="4503738" y="776544"/>
            <a:ext cx="3876675" cy="279400"/>
          </a:xfrm>
          <a:prstGeom prst="roundRect">
            <a:avLst>
              <a:gd name="adj" fmla="val 17509"/>
            </a:avLst>
          </a:prstGeom>
          <a:solidFill>
            <a:srgbClr val="975ACA"/>
          </a:solidFill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sz="1013"/>
          </a:p>
        </p:txBody>
      </p:sp>
      <p:sp>
        <p:nvSpPr>
          <p:cNvPr id="8198" name="TextBox 3">
            <a:extLst>
              <a:ext uri="{FF2B5EF4-FFF2-40B4-BE49-F238E27FC236}">
                <a16:creationId xmlns:a16="http://schemas.microsoft.com/office/drawing/2014/main" id="{0266E415-F4AF-404E-846C-E1C4AC2574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48213" y="776544"/>
            <a:ext cx="2986087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1600" b="1" dirty="0"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Подготовительный этап </a:t>
            </a:r>
            <a:endParaRPr lang="ru-RU" altLang="ru-RU" sz="2000" b="1" dirty="0">
              <a:solidFill>
                <a:schemeClr val="bg1"/>
              </a:solidFill>
              <a:latin typeface="Bahnschrift" panose="020B05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4EA708C-DE05-4553-AD69-01CCE7C8FD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73" t="11429" r="38324" b="1633"/>
          <a:stretch/>
        </p:blipFill>
        <p:spPr>
          <a:xfrm>
            <a:off x="182878" y="1216025"/>
            <a:ext cx="3682538" cy="5311833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11D362FA-8EC7-4AD2-B361-560C0A0340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675" t="13481" r="38778"/>
          <a:stretch/>
        </p:blipFill>
        <p:spPr>
          <a:xfrm>
            <a:off x="4038219" y="1216024"/>
            <a:ext cx="3661535" cy="5311833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EB0247DD-F1BB-4687-9508-9DF0EEF49DF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708" t="38191" r="30439" b="2869"/>
          <a:stretch/>
        </p:blipFill>
        <p:spPr>
          <a:xfrm>
            <a:off x="7797338" y="2287662"/>
            <a:ext cx="4369896" cy="296558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6CA07C-94FB-409E-B34B-5CD990894E2F}"/>
              </a:ext>
            </a:extLst>
          </p:cNvPr>
          <p:cNvSpPr txBox="1"/>
          <p:nvPr/>
        </p:nvSpPr>
        <p:spPr>
          <a:xfrm>
            <a:off x="2692567" y="7467"/>
            <a:ext cx="6806865" cy="52322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28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Городская акция «День Дублера»</a:t>
            </a:r>
            <a:endParaRPr lang="ru-RU" altLang="ru-RU" sz="2800" dirty="0">
              <a:solidFill>
                <a:srgbClr val="FFFFFF"/>
              </a:solidFill>
              <a:latin typeface="Bahnschrift" panose="020B0502040204020203" pitchFamily="34" charset="0"/>
            </a:endParaRPr>
          </a:p>
        </p:txBody>
      </p:sp>
      <p:pic>
        <p:nvPicPr>
          <p:cNvPr id="9221" name="Рисунок 5">
            <a:extLst>
              <a:ext uri="{FF2B5EF4-FFF2-40B4-BE49-F238E27FC236}">
                <a16:creationId xmlns:a16="http://schemas.microsoft.com/office/drawing/2014/main" id="{C977ACDB-54BF-4D6E-9842-DE08DC564F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3" t="22000" r="3287" b="10802"/>
          <a:stretch>
            <a:fillRect/>
          </a:stretch>
        </p:blipFill>
        <p:spPr bwMode="auto">
          <a:xfrm>
            <a:off x="7049687" y="860510"/>
            <a:ext cx="3131862" cy="1851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Рисунок 10">
            <a:extLst>
              <a:ext uri="{FF2B5EF4-FFF2-40B4-BE49-F238E27FC236}">
                <a16:creationId xmlns:a16="http://schemas.microsoft.com/office/drawing/2014/main" id="{6ABB56F9-553E-4890-AF89-4A18F4AD7D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5" t="29053" r="26212" b="27550"/>
          <a:stretch>
            <a:fillRect/>
          </a:stretch>
        </p:blipFill>
        <p:spPr bwMode="auto">
          <a:xfrm>
            <a:off x="924616" y="3643350"/>
            <a:ext cx="3892084" cy="2130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Рисунок 11">
            <a:extLst>
              <a:ext uri="{FF2B5EF4-FFF2-40B4-BE49-F238E27FC236}">
                <a16:creationId xmlns:a16="http://schemas.microsoft.com/office/drawing/2014/main" id="{19D17EF7-5B23-4BED-B4EE-FBA367BE47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73" b="8762"/>
          <a:stretch>
            <a:fillRect/>
          </a:stretch>
        </p:blipFill>
        <p:spPr bwMode="auto">
          <a:xfrm>
            <a:off x="6833646" y="3708045"/>
            <a:ext cx="3347903" cy="2140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AutoShape 3">
            <a:extLst>
              <a:ext uri="{FF2B5EF4-FFF2-40B4-BE49-F238E27FC236}">
                <a16:creationId xmlns:a16="http://schemas.microsoft.com/office/drawing/2014/main" id="{EA7F8FCD-6097-4C9A-A1BA-86CF67B568DD}"/>
              </a:ext>
            </a:extLst>
          </p:cNvPr>
          <p:cNvSpPr>
            <a:spLocks noChangeArrowheads="1"/>
          </p:cNvSpPr>
          <p:nvPr/>
        </p:nvSpPr>
        <p:spPr bwMode="gray">
          <a:xfrm>
            <a:off x="3966307" y="530687"/>
            <a:ext cx="3876675" cy="279400"/>
          </a:xfrm>
          <a:prstGeom prst="roundRect">
            <a:avLst>
              <a:gd name="adj" fmla="val 17509"/>
            </a:avLst>
          </a:prstGeom>
          <a:solidFill>
            <a:srgbClr val="975ACA"/>
          </a:solidFill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sz="1013"/>
          </a:p>
        </p:txBody>
      </p:sp>
      <p:sp>
        <p:nvSpPr>
          <p:cNvPr id="9234" name="TextBox 9">
            <a:extLst>
              <a:ext uri="{FF2B5EF4-FFF2-40B4-BE49-F238E27FC236}">
                <a16:creationId xmlns:a16="http://schemas.microsoft.com/office/drawing/2014/main" id="{CE1F878A-81E2-4BEC-B88F-8438A6CE6D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35831" y="490227"/>
            <a:ext cx="2986088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1600" b="1" dirty="0"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Вступительный этап </a:t>
            </a:r>
            <a:endParaRPr lang="ru-RU" altLang="ru-RU" sz="2000" b="1" dirty="0">
              <a:solidFill>
                <a:schemeClr val="bg1"/>
              </a:solidFill>
              <a:latin typeface="Bahnschrift" panose="020B05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41FF2B5-A8F7-4FF6-A4CC-44E9650BA4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061062" y="810087"/>
            <a:ext cx="3642350" cy="20459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582830-6E31-4540-AFE5-1268FB3F9D17}"/>
              </a:ext>
            </a:extLst>
          </p:cNvPr>
          <p:cNvSpPr txBox="1"/>
          <p:nvPr/>
        </p:nvSpPr>
        <p:spPr>
          <a:xfrm>
            <a:off x="419036" y="2940333"/>
            <a:ext cx="45470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200" b="1" dirty="0">
                <a:solidFill>
                  <a:schemeClr val="bg1"/>
                </a:solidFill>
                <a:latin typeface="Bahnschrift" panose="020B0502040204020203" pitchFamily="34" charset="0"/>
              </a:rPr>
              <a:t>Проведение </a:t>
            </a:r>
            <a:r>
              <a:rPr lang="ru-RU" sz="1200" b="1" dirty="0" err="1">
                <a:solidFill>
                  <a:schemeClr val="bg1"/>
                </a:solidFill>
                <a:latin typeface="Bahnschrift" panose="020B0502040204020203" pitchFamily="34" charset="0"/>
              </a:rPr>
              <a:t>квест</a:t>
            </a:r>
            <a:r>
              <a:rPr lang="ru-RU" sz="1200" b="1" dirty="0">
                <a:solidFill>
                  <a:schemeClr val="bg1"/>
                </a:solidFill>
                <a:latin typeface="Bahnschrift" panose="020B0502040204020203" pitchFamily="34" charset="0"/>
              </a:rPr>
              <a:t>-игры «Мэрия онлайн»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B4B05E-D484-4DBA-BBE6-69527B26AD46}"/>
              </a:ext>
            </a:extLst>
          </p:cNvPr>
          <p:cNvSpPr txBox="1"/>
          <p:nvPr/>
        </p:nvSpPr>
        <p:spPr>
          <a:xfrm>
            <a:off x="6530273" y="2725685"/>
            <a:ext cx="422943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hangingPunct="1"/>
            <a:r>
              <a:rPr lang="ru-RU" altLang="ru-RU" sz="12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Интерактивная игра </a:t>
            </a:r>
          </a:p>
          <a:p>
            <a:pPr algn="ctr" eaLnBrk="1" hangingPunct="1"/>
            <a:r>
              <a:rPr lang="ru-RU" altLang="ru-RU" sz="12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по подготовке и ведению выборов с председателем территориальной избирательной комиссией Магаданской области</a:t>
            </a:r>
            <a:endParaRPr lang="ru-RU" altLang="ru-RU" sz="1200" dirty="0">
              <a:solidFill>
                <a:srgbClr val="FFFFFF"/>
              </a:solidFill>
              <a:latin typeface="Bahnschrift" panose="020B0502040204020203" pitchFamily="34" charset="0"/>
            </a:endParaRPr>
          </a:p>
          <a:p>
            <a:endParaRPr lang="ru-RU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FFA1F2-BBE1-42EE-B88C-5B5608DE5A92}"/>
              </a:ext>
            </a:extLst>
          </p:cNvPr>
          <p:cNvSpPr txBox="1"/>
          <p:nvPr/>
        </p:nvSpPr>
        <p:spPr>
          <a:xfrm>
            <a:off x="5904645" y="5859261"/>
            <a:ext cx="53090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hangingPunct="1"/>
            <a:r>
              <a:rPr lang="ru-RU" altLang="ru-RU" sz="12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Тренинг «Личный бренд молодого политика </a:t>
            </a:r>
          </a:p>
          <a:p>
            <a:pPr algn="ctr" eaLnBrk="1" hangingPunct="1"/>
            <a:r>
              <a:rPr lang="ru-RU" altLang="ru-RU" sz="12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в социальных сетях». </a:t>
            </a:r>
            <a:r>
              <a:rPr lang="ru-RU" altLang="ru-RU" sz="1200" b="1" dirty="0">
                <a:solidFill>
                  <a:schemeClr val="bg1"/>
                </a:solidFill>
                <a:latin typeface="Bahnschrift" panose="020B0502040204020203" pitchFamily="34" charset="0"/>
              </a:rPr>
              <a:t>Приглашенный спикер:</a:t>
            </a:r>
          </a:p>
          <a:p>
            <a:pPr algn="ctr" eaLnBrk="1" hangingPunct="1"/>
            <a:r>
              <a:rPr lang="ru-RU" altLang="ru-RU" sz="1200" b="1" dirty="0">
                <a:solidFill>
                  <a:schemeClr val="bg1"/>
                </a:solidFill>
                <a:latin typeface="Bahnschrift" panose="020B0502040204020203" pitchFamily="34" charset="0"/>
              </a:rPr>
              <a:t>руководитель центра управления регионом Магаданской области</a:t>
            </a:r>
            <a:endParaRPr lang="ru-RU" altLang="ru-RU" sz="1200" dirty="0">
              <a:solidFill>
                <a:srgbClr val="FFFFFF"/>
              </a:solidFill>
              <a:latin typeface="Bahnschrift" panose="020B0502040204020203" pitchFamily="34" charset="0"/>
            </a:endParaRPr>
          </a:p>
          <a:p>
            <a:endParaRPr lang="ru-RU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DD33FC-94F9-402F-9262-30CFAD6EA984}"/>
              </a:ext>
            </a:extLst>
          </p:cNvPr>
          <p:cNvSpPr txBox="1"/>
          <p:nvPr/>
        </p:nvSpPr>
        <p:spPr>
          <a:xfrm>
            <a:off x="-264400" y="5829759"/>
            <a:ext cx="629327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hangingPunct="1"/>
            <a:r>
              <a:rPr lang="ru-RU" altLang="ru-RU" sz="12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Участие команды городской акции «День Дублера»</a:t>
            </a:r>
          </a:p>
          <a:p>
            <a:pPr algn="ctr" eaLnBrk="1" hangingPunct="1"/>
            <a:r>
              <a:rPr lang="ru-RU" altLang="ru-RU" sz="12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в образовательном проекте «Команды городских </a:t>
            </a:r>
          </a:p>
          <a:p>
            <a:pPr algn="ctr" eaLnBrk="1" hangingPunct="1"/>
            <a:r>
              <a:rPr lang="ru-RU" altLang="ru-RU" sz="12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управленцев города Магадана 2.0» организованное</a:t>
            </a:r>
          </a:p>
          <a:p>
            <a:pPr algn="ctr" eaLnBrk="1" hangingPunct="1"/>
            <a:r>
              <a:rPr lang="ru-RU" altLang="ru-RU" sz="12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командой экспертов из ФГБОУ ВО РАНХиГС</a:t>
            </a:r>
          </a:p>
          <a:p>
            <a:endParaRPr lang="ru-RU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31537CE-FE57-464C-9813-7EB166AAD4A1}"/>
              </a:ext>
            </a:extLst>
          </p:cNvPr>
          <p:cNvSpPr txBox="1"/>
          <p:nvPr/>
        </p:nvSpPr>
        <p:spPr>
          <a:xfrm>
            <a:off x="2692567" y="319196"/>
            <a:ext cx="6806865" cy="52322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28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Городская акция «День Дублера»</a:t>
            </a:r>
            <a:endParaRPr lang="ru-RU" altLang="ru-RU" sz="2800" dirty="0">
              <a:solidFill>
                <a:srgbClr val="FFFFFF"/>
              </a:solidFill>
              <a:latin typeface="Bahnschrift" panose="020B0502040204020203" pitchFamily="34" charset="0"/>
            </a:endParaRPr>
          </a:p>
        </p:txBody>
      </p:sp>
      <p:pic>
        <p:nvPicPr>
          <p:cNvPr id="10245" name="Рисунок 7">
            <a:extLst>
              <a:ext uri="{FF2B5EF4-FFF2-40B4-BE49-F238E27FC236}">
                <a16:creationId xmlns:a16="http://schemas.microsoft.com/office/drawing/2014/main" id="{0C560E98-0E08-437B-9561-D93885069D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94" r="18639"/>
          <a:stretch>
            <a:fillRect/>
          </a:stretch>
        </p:blipFill>
        <p:spPr bwMode="auto">
          <a:xfrm>
            <a:off x="7869468" y="1284288"/>
            <a:ext cx="2025650" cy="2503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Рисунок 9">
            <a:extLst>
              <a:ext uri="{FF2B5EF4-FFF2-40B4-BE49-F238E27FC236}">
                <a16:creationId xmlns:a16="http://schemas.microsoft.com/office/drawing/2014/main" id="{BBAB3BEB-6A26-49D9-A42A-CEB9FCFF58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23" r="30606"/>
          <a:stretch>
            <a:fillRect/>
          </a:stretch>
        </p:blipFill>
        <p:spPr bwMode="auto">
          <a:xfrm>
            <a:off x="10001250" y="1284288"/>
            <a:ext cx="1851025" cy="2503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Рисунок 11">
            <a:extLst>
              <a:ext uri="{FF2B5EF4-FFF2-40B4-BE49-F238E27FC236}">
                <a16:creationId xmlns:a16="http://schemas.microsoft.com/office/drawing/2014/main" id="{D3D6D2B3-7A5B-47A4-B244-9B0890957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7300" y="3963988"/>
            <a:ext cx="3870325" cy="257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8" name="Рисунок 13">
            <a:extLst>
              <a:ext uri="{FF2B5EF4-FFF2-40B4-BE49-F238E27FC236}">
                <a16:creationId xmlns:a16="http://schemas.microsoft.com/office/drawing/2014/main" id="{857CB80B-DD96-4656-B61E-93753FACB9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63" y="1011238"/>
            <a:ext cx="6497637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189B547-00C5-45BB-857E-9DCA84D93E26}"/>
              </a:ext>
            </a:extLst>
          </p:cNvPr>
          <p:cNvSpPr txBox="1"/>
          <p:nvPr/>
        </p:nvSpPr>
        <p:spPr>
          <a:xfrm>
            <a:off x="352638" y="5399822"/>
            <a:ext cx="7219236" cy="1384995"/>
          </a:xfrm>
          <a:prstGeom prst="rect">
            <a:avLst/>
          </a:prstGeom>
          <a:solidFill>
            <a:schemeClr val="accent5"/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14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Кандидаты на должность дублера главы муниципального образования «Город Магадан», мэра города Магадана в рамках питч-сессии презентуют свои социальные проекты по развитию города Магадана. Участник, набравший наибольшее количество голосов, становится дублером главы муниципального образования «Город Магадан», </a:t>
            </a:r>
          </a:p>
          <a:p>
            <a:pPr algn="ctr" eaLnBrk="1" hangingPunct="1"/>
            <a:r>
              <a:rPr lang="ru-RU" altLang="ru-RU" sz="14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мэра города Магадана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DECBFD-01EE-47F4-9FA2-CE3246B2A2B7}"/>
              </a:ext>
            </a:extLst>
          </p:cNvPr>
          <p:cNvSpPr txBox="1"/>
          <p:nvPr/>
        </p:nvSpPr>
        <p:spPr>
          <a:xfrm>
            <a:off x="32368" y="4509216"/>
            <a:ext cx="7219236" cy="2308324"/>
          </a:xfrm>
          <a:prstGeom prst="rect">
            <a:avLst/>
          </a:prstGeom>
          <a:solidFill>
            <a:schemeClr val="accent5"/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16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– участники практикуются в работе руководителей отраслевых (функциональных) органов, заместителей мэра, главы муниципального образования «Город Магадан»;</a:t>
            </a:r>
          </a:p>
          <a:p>
            <a:pPr algn="ctr" eaLnBrk="1" hangingPunct="1"/>
            <a:r>
              <a:rPr lang="ru-RU" altLang="ru-RU" sz="16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– приобретают опыт управленческой деятельности;</a:t>
            </a:r>
          </a:p>
          <a:p>
            <a:pPr algn="ctr" eaLnBrk="1" hangingPunct="1"/>
            <a:r>
              <a:rPr lang="ru-RU" altLang="ru-RU" sz="16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– проводят совместные рабочие совещания, встречи;</a:t>
            </a:r>
          </a:p>
          <a:p>
            <a:pPr algn="ctr" eaLnBrk="1" hangingPunct="1"/>
            <a:r>
              <a:rPr lang="ru-RU" altLang="ru-RU" sz="16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– отрабатывают деловую переписку, знакомятся с документами </a:t>
            </a:r>
          </a:p>
          <a:p>
            <a:pPr algn="ctr" eaLnBrk="1" hangingPunct="1"/>
            <a:r>
              <a:rPr lang="ru-RU" altLang="ru-RU" sz="16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и нормативными актами;</a:t>
            </a:r>
          </a:p>
          <a:p>
            <a:pPr algn="ctr" eaLnBrk="1" hangingPunct="1"/>
            <a:r>
              <a:rPr lang="ru-RU" altLang="ru-RU" sz="16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– учатся делегировать полномочия, «погружаются» в тонкости муниципальной службы </a:t>
            </a:r>
          </a:p>
        </p:txBody>
      </p:sp>
      <p:pic>
        <p:nvPicPr>
          <p:cNvPr id="11269" name="Рисунок 3">
            <a:extLst>
              <a:ext uri="{FF2B5EF4-FFF2-40B4-BE49-F238E27FC236}">
                <a16:creationId xmlns:a16="http://schemas.microsoft.com/office/drawing/2014/main" id="{0AC553AA-12D2-4C97-8CD5-2FAA0FD8C1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950" y="960017"/>
            <a:ext cx="5226050" cy="347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Рисунок 5">
            <a:extLst>
              <a:ext uri="{FF2B5EF4-FFF2-40B4-BE49-F238E27FC236}">
                <a16:creationId xmlns:a16="http://schemas.microsoft.com/office/drawing/2014/main" id="{134024D5-4A01-43B4-9C07-59EC83A93A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1413" y="4110038"/>
            <a:ext cx="4075112" cy="270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Рисунок 7">
            <a:extLst>
              <a:ext uri="{FF2B5EF4-FFF2-40B4-BE49-F238E27FC236}">
                <a16:creationId xmlns:a16="http://schemas.microsoft.com/office/drawing/2014/main" id="{7F37E3AA-D2E0-4235-B562-2BFEC6E2E0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1413" y="1000125"/>
            <a:ext cx="4075112" cy="305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1DB21FE-F6CD-4938-855F-7DF349766343}"/>
              </a:ext>
            </a:extLst>
          </p:cNvPr>
          <p:cNvSpPr txBox="1"/>
          <p:nvPr/>
        </p:nvSpPr>
        <p:spPr>
          <a:xfrm>
            <a:off x="2692567" y="0"/>
            <a:ext cx="6806865" cy="52322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28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Городская акция «День Дублера»</a:t>
            </a:r>
            <a:endParaRPr lang="ru-RU" altLang="ru-RU" sz="2800" dirty="0">
              <a:solidFill>
                <a:srgbClr val="FFFFFF"/>
              </a:solidFill>
              <a:latin typeface="Bahnschrift" panose="020B0502040204020203" pitchFamily="34" charset="0"/>
            </a:endParaRPr>
          </a:p>
        </p:txBody>
      </p:sp>
      <p:sp>
        <p:nvSpPr>
          <p:cNvPr id="9" name="AutoShape 3">
            <a:extLst>
              <a:ext uri="{FF2B5EF4-FFF2-40B4-BE49-F238E27FC236}">
                <a16:creationId xmlns:a16="http://schemas.microsoft.com/office/drawing/2014/main" id="{D580FA6C-9BE9-45B1-A365-2FC81705FEE2}"/>
              </a:ext>
            </a:extLst>
          </p:cNvPr>
          <p:cNvSpPr>
            <a:spLocks noChangeArrowheads="1"/>
          </p:cNvSpPr>
          <p:nvPr/>
        </p:nvSpPr>
        <p:spPr bwMode="gray">
          <a:xfrm>
            <a:off x="4386263" y="625475"/>
            <a:ext cx="3876675" cy="277813"/>
          </a:xfrm>
          <a:prstGeom prst="roundRect">
            <a:avLst>
              <a:gd name="adj" fmla="val 17509"/>
            </a:avLst>
          </a:prstGeom>
          <a:solidFill>
            <a:srgbClr val="975ACA"/>
          </a:solidFill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sz="1013"/>
          </a:p>
        </p:txBody>
      </p:sp>
      <p:sp>
        <p:nvSpPr>
          <p:cNvPr id="11276" name="TextBox 9">
            <a:extLst>
              <a:ext uri="{FF2B5EF4-FFF2-40B4-BE49-F238E27FC236}">
                <a16:creationId xmlns:a16="http://schemas.microsoft.com/office/drawing/2014/main" id="{88DEFC6B-AE41-432A-A58D-5033B3DED2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32350" y="625475"/>
            <a:ext cx="2984500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1600" b="1" dirty="0"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Основной этап </a:t>
            </a:r>
            <a:endParaRPr lang="ru-RU" altLang="ru-RU" sz="2000" b="1" dirty="0">
              <a:solidFill>
                <a:schemeClr val="bg1"/>
              </a:solidFill>
              <a:latin typeface="Bahnschrift" panose="020B0502040204020203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Рисунок 3">
            <a:extLst>
              <a:ext uri="{FF2B5EF4-FFF2-40B4-BE49-F238E27FC236}">
                <a16:creationId xmlns:a16="http://schemas.microsoft.com/office/drawing/2014/main" id="{253BE700-8A80-4326-B84A-9C149ED048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67" b="11343"/>
          <a:stretch>
            <a:fillRect/>
          </a:stretch>
        </p:blipFill>
        <p:spPr bwMode="auto">
          <a:xfrm>
            <a:off x="0" y="2061703"/>
            <a:ext cx="7676564" cy="3904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573FD0A-4E3C-4555-97BB-2CFFF12909F3}"/>
              </a:ext>
            </a:extLst>
          </p:cNvPr>
          <p:cNvSpPr txBox="1"/>
          <p:nvPr/>
        </p:nvSpPr>
        <p:spPr>
          <a:xfrm>
            <a:off x="401280" y="466902"/>
            <a:ext cx="7076886" cy="1077218"/>
          </a:xfrm>
          <a:prstGeom prst="rect">
            <a:avLst/>
          </a:prstGeom>
          <a:solidFill>
            <a:schemeClr val="accent5"/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16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Ежегодно, в День местного самоуправления, </a:t>
            </a:r>
          </a:p>
          <a:p>
            <a:pPr algn="ctr" eaLnBrk="1" hangingPunct="1"/>
            <a:r>
              <a:rPr lang="ru-RU" altLang="ru-RU" sz="16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глава муниципального образования «Город Магадан», мэр города Магадана торжественно вручает свидетельства об участии </a:t>
            </a:r>
          </a:p>
          <a:p>
            <a:pPr algn="ctr" eaLnBrk="1" hangingPunct="1"/>
            <a:r>
              <a:rPr lang="ru-RU" altLang="ru-RU" sz="16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в городской акции «День Дублёра»</a:t>
            </a:r>
          </a:p>
        </p:txBody>
      </p:sp>
      <p:pic>
        <p:nvPicPr>
          <p:cNvPr id="12294" name="Рисунок 6">
            <a:extLst>
              <a:ext uri="{FF2B5EF4-FFF2-40B4-BE49-F238E27FC236}">
                <a16:creationId xmlns:a16="http://schemas.microsoft.com/office/drawing/2014/main" id="{7D21FEE5-D1CB-4346-8793-1533525727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94" t="9167" r="19765"/>
          <a:stretch>
            <a:fillRect/>
          </a:stretch>
        </p:blipFill>
        <p:spPr bwMode="auto">
          <a:xfrm>
            <a:off x="7811305" y="3670528"/>
            <a:ext cx="4175908" cy="29783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Рисунок 8">
            <a:extLst>
              <a:ext uri="{FF2B5EF4-FFF2-40B4-BE49-F238E27FC236}">
                <a16:creationId xmlns:a16="http://schemas.microsoft.com/office/drawing/2014/main" id="{CEF4A2BA-1778-4215-9E38-F144A97E60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1305" y="346138"/>
            <a:ext cx="4188934" cy="2787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A09CA73-76F0-4351-BF2F-EED7069FFE0B}"/>
              </a:ext>
            </a:extLst>
          </p:cNvPr>
          <p:cNvSpPr txBox="1"/>
          <p:nvPr/>
        </p:nvSpPr>
        <p:spPr>
          <a:xfrm>
            <a:off x="2133600" y="314326"/>
            <a:ext cx="7076886" cy="584775"/>
          </a:xfrm>
          <a:prstGeom prst="rect">
            <a:avLst/>
          </a:prstGeom>
          <a:solidFill>
            <a:schemeClr val="accent5"/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16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Участие дублеров в общественно-политической жизни </a:t>
            </a:r>
          </a:p>
          <a:p>
            <a:pPr algn="ctr" eaLnBrk="1" hangingPunct="1"/>
            <a:r>
              <a:rPr lang="ru-RU" altLang="ru-RU" sz="16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города Магадана по завершении акции</a:t>
            </a:r>
          </a:p>
        </p:txBody>
      </p:sp>
      <p:pic>
        <p:nvPicPr>
          <p:cNvPr id="13317" name="Рисунок 5">
            <a:extLst>
              <a:ext uri="{FF2B5EF4-FFF2-40B4-BE49-F238E27FC236}">
                <a16:creationId xmlns:a16="http://schemas.microsoft.com/office/drawing/2014/main" id="{B8E53215-C669-44A5-B819-B6A86B2B90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67" t="17970" r="11151" b="22000"/>
          <a:stretch>
            <a:fillRect/>
          </a:stretch>
        </p:blipFill>
        <p:spPr bwMode="auto">
          <a:xfrm>
            <a:off x="7953375" y="3465513"/>
            <a:ext cx="4114800" cy="225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8" name="Рисунок 7">
            <a:extLst>
              <a:ext uri="{FF2B5EF4-FFF2-40B4-BE49-F238E27FC236}">
                <a16:creationId xmlns:a16="http://schemas.microsoft.com/office/drawing/2014/main" id="{8B6AEAB8-7DA7-4669-8122-0ADD575940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34" r="23573"/>
          <a:stretch>
            <a:fillRect/>
          </a:stretch>
        </p:blipFill>
        <p:spPr bwMode="auto">
          <a:xfrm>
            <a:off x="141288" y="1739900"/>
            <a:ext cx="2784475" cy="3240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Рисунок 9">
            <a:extLst>
              <a:ext uri="{FF2B5EF4-FFF2-40B4-BE49-F238E27FC236}">
                <a16:creationId xmlns:a16="http://schemas.microsoft.com/office/drawing/2014/main" id="{FCEE41C7-63CB-4F15-873C-13FD494BB6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40" t="8537" b="7622"/>
          <a:stretch>
            <a:fillRect/>
          </a:stretch>
        </p:blipFill>
        <p:spPr bwMode="auto">
          <a:xfrm>
            <a:off x="3151188" y="1763713"/>
            <a:ext cx="4559300" cy="324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0" name="Рисунок 10">
            <a:extLst>
              <a:ext uri="{FF2B5EF4-FFF2-40B4-BE49-F238E27FC236}">
                <a16:creationId xmlns:a16="http://schemas.microsoft.com/office/drawing/2014/main" id="{8870C2C8-CD21-45A8-A669-02DDE3D0D0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5914" y="556953"/>
            <a:ext cx="4376518" cy="3056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1" name="TextBox 2">
            <a:extLst>
              <a:ext uri="{FF2B5EF4-FFF2-40B4-BE49-F238E27FC236}">
                <a16:creationId xmlns:a16="http://schemas.microsoft.com/office/drawing/2014/main" id="{71DE4C6B-2AA6-442C-B8CE-32C3590B14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45978" y="1084163"/>
            <a:ext cx="3341717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b="1" dirty="0">
                <a:solidFill>
                  <a:srgbClr val="00206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Городские и всероссийские мероприятия, форумы, публичные слушания, координационный молодежный совет, </a:t>
            </a:r>
          </a:p>
          <a:p>
            <a:pPr algn="ctr" eaLnBrk="1" hangingPunct="1"/>
            <a:r>
              <a:rPr lang="ru-RU" altLang="ru-RU" b="1" dirty="0">
                <a:solidFill>
                  <a:srgbClr val="00206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комиссия по аттестации муниципальных служащих </a:t>
            </a:r>
          </a:p>
          <a:p>
            <a:pPr eaLnBrk="1" hangingPunct="1"/>
            <a:endParaRPr lang="ru-RU" altLang="ru-RU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0DA9FB-8CED-4004-B12A-005A8B0E4BF5}"/>
              </a:ext>
            </a:extLst>
          </p:cNvPr>
          <p:cNvSpPr txBox="1"/>
          <p:nvPr/>
        </p:nvSpPr>
        <p:spPr>
          <a:xfrm>
            <a:off x="7996238" y="5778725"/>
            <a:ext cx="4030662" cy="92392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Образовательный проект </a:t>
            </a: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«Команды городских управленцев города Магадана 2.0»</a:t>
            </a:r>
            <a:endParaRPr lang="ru-RU" altLang="ru-RU" dirty="0">
              <a:solidFill>
                <a:srgbClr val="000000"/>
              </a:solidFill>
              <a:latin typeface="Bahnschrift" panose="020B0502040204020203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70D2DE1-5C60-488A-B537-1E84069F0870}"/>
              </a:ext>
            </a:extLst>
          </p:cNvPr>
          <p:cNvSpPr txBox="1"/>
          <p:nvPr/>
        </p:nvSpPr>
        <p:spPr>
          <a:xfrm>
            <a:off x="3478213" y="5031241"/>
            <a:ext cx="4030662" cy="64611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Городской конкурс </a:t>
            </a: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«Доброволец года 2024»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D2F43A3-C65E-4463-BC8F-233AB8863B0F}"/>
              </a:ext>
            </a:extLst>
          </p:cNvPr>
          <p:cNvSpPr txBox="1"/>
          <p:nvPr/>
        </p:nvSpPr>
        <p:spPr>
          <a:xfrm>
            <a:off x="223838" y="5019220"/>
            <a:ext cx="2663825" cy="64611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Городской конкурс </a:t>
            </a: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«Студент года  2024»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137B60B-1D34-44E4-ABE9-18B1573F3928}"/>
              </a:ext>
            </a:extLst>
          </p:cNvPr>
          <p:cNvSpPr txBox="1"/>
          <p:nvPr/>
        </p:nvSpPr>
        <p:spPr>
          <a:xfrm>
            <a:off x="400050" y="361951"/>
            <a:ext cx="11614150" cy="523220"/>
          </a:xfrm>
          <a:prstGeom prst="rect">
            <a:avLst/>
          </a:prstGeom>
          <a:solidFill>
            <a:schemeClr val="accent5"/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28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Результаты реализации практики городской акции «День Дублера»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BB9A92-4B42-4A3E-9302-73F2C9894847}"/>
              </a:ext>
            </a:extLst>
          </p:cNvPr>
          <p:cNvSpPr txBox="1"/>
          <p:nvPr/>
        </p:nvSpPr>
        <p:spPr>
          <a:xfrm>
            <a:off x="400050" y="1294559"/>
            <a:ext cx="5809557" cy="304641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24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За 20 лет в Акции приняли </a:t>
            </a:r>
            <a:br>
              <a:rPr lang="ru-RU" sz="24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</a:br>
            <a:r>
              <a:rPr lang="ru-RU" sz="24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участие более </a:t>
            </a:r>
            <a:r>
              <a:rPr lang="ru-RU" sz="2400" b="1" dirty="0">
                <a:solidFill>
                  <a:schemeClr val="accent6">
                    <a:lumMod val="75000"/>
                  </a:schemeClr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270</a:t>
            </a:r>
            <a:r>
              <a:rPr lang="ru-RU" sz="24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 человек.</a:t>
            </a:r>
            <a:br>
              <a:rPr lang="ru-RU" sz="24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</a:br>
            <a:r>
              <a:rPr lang="ru-RU" sz="24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Проведено </a:t>
            </a:r>
            <a:r>
              <a:rPr lang="ru-RU" sz="2400" b="1" dirty="0">
                <a:solidFill>
                  <a:schemeClr val="accent6">
                    <a:lumMod val="75000"/>
                  </a:schemeClr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55</a:t>
            </a:r>
            <a:r>
              <a:rPr lang="ru-RU" sz="24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 тренингов, </a:t>
            </a:r>
            <a:r>
              <a:rPr lang="ru-RU" sz="2400" b="1" dirty="0">
                <a:solidFill>
                  <a:schemeClr val="accent6">
                    <a:lumMod val="75000"/>
                  </a:schemeClr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65</a:t>
            </a:r>
            <a:r>
              <a:rPr lang="ru-RU" sz="24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 экскурсии, </a:t>
            </a:r>
            <a:br>
              <a:rPr lang="ru-RU" sz="24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</a:br>
            <a:r>
              <a:rPr lang="ru-RU" sz="2400" b="1" dirty="0">
                <a:solidFill>
                  <a:schemeClr val="accent6">
                    <a:lumMod val="75000"/>
                  </a:schemeClr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26</a:t>
            </a:r>
            <a:r>
              <a:rPr lang="ru-RU" sz="24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 мастер-классов и </a:t>
            </a:r>
            <a:r>
              <a:rPr lang="ru-RU" sz="2400" b="1" dirty="0">
                <a:solidFill>
                  <a:schemeClr val="accent6">
                    <a:lumMod val="75000"/>
                  </a:schemeClr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70</a:t>
            </a:r>
            <a:r>
              <a:rPr lang="ru-RU" sz="24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 встреч.</a:t>
            </a:r>
            <a:br>
              <a:rPr lang="ru-RU" sz="24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</a:br>
            <a:br>
              <a:rPr lang="ru-RU" sz="24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</a:br>
            <a:r>
              <a:rPr lang="ru-RU" sz="2400" b="1" dirty="0">
                <a:solidFill>
                  <a:srgbClr val="FF000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32 </a:t>
            </a:r>
            <a:r>
              <a:rPr lang="ru-RU" sz="2400" b="1" dirty="0">
                <a:solidFill>
                  <a:schemeClr val="accent1">
                    <a:lumMod val="50000"/>
                  </a:schemeClr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участника</a:t>
            </a:r>
            <a:r>
              <a:rPr lang="ru-RU" sz="2400" b="1" dirty="0">
                <a:solidFill>
                  <a:srgbClr val="FF000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chemeClr val="accent1">
                    <a:lumMod val="50000"/>
                  </a:schemeClr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акции</a:t>
            </a:r>
            <a:r>
              <a:rPr lang="ru-RU" sz="2400" b="1" dirty="0">
                <a:solidFill>
                  <a:srgbClr val="FF000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трудоустроились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24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в мэрию города Магадана,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24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правительство региона</a:t>
            </a:r>
            <a:endParaRPr lang="ru-RU" sz="2400" dirty="0">
              <a:latin typeface="Bahnschrift" panose="020B0502040204020203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339FB0-ABA0-43CD-9D44-D9CC15BFCBA6}"/>
              </a:ext>
            </a:extLst>
          </p:cNvPr>
          <p:cNvSpPr txBox="1"/>
          <p:nvPr/>
        </p:nvSpPr>
        <p:spPr>
          <a:xfrm>
            <a:off x="400050" y="4726551"/>
            <a:ext cx="11538857" cy="193899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2000" b="1" dirty="0">
                <a:solidFill>
                  <a:srgbClr val="002060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Ежегодно мэрия города Магадана предоставляет широкий спектр вакансий, специально ориентированных на трудоустройство молодых специалистов в возрасте от 18 до 35 лет. Данная практика является важной частью кадровой политики муниципалитета, направленной на формирование устойчивого кадрового резерва и поддержку перспективных кадров, способных внести свежие идеи и профессиональные компетенции в развитие городского управления</a:t>
            </a:r>
            <a:endParaRPr lang="ru-RU" sz="2000" dirty="0">
              <a:latin typeface="Bahnschrift" panose="020B0502040204020203" pitchFamily="34" charset="0"/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71E7685B-F66E-40F7-9598-535AB867CE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694" b="6774"/>
          <a:stretch/>
        </p:blipFill>
        <p:spPr>
          <a:xfrm>
            <a:off x="6332662" y="1294560"/>
            <a:ext cx="5681538" cy="3046412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21C56F-3507-48C2-99A0-55CF31687AC8}"/>
              </a:ext>
            </a:extLst>
          </p:cNvPr>
          <p:cNvSpPr txBox="1"/>
          <p:nvPr/>
        </p:nvSpPr>
        <p:spPr>
          <a:xfrm>
            <a:off x="2471738" y="361951"/>
            <a:ext cx="7248525" cy="523220"/>
          </a:xfrm>
          <a:prstGeom prst="rect">
            <a:avLst/>
          </a:prstGeom>
          <a:solidFill>
            <a:schemeClr val="accent5"/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28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История успеха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3EA2FB-5793-4615-B36E-F2A881DB25DA}"/>
              </a:ext>
            </a:extLst>
          </p:cNvPr>
          <p:cNvSpPr txBox="1"/>
          <p:nvPr/>
        </p:nvSpPr>
        <p:spPr>
          <a:xfrm>
            <a:off x="8397875" y="4195244"/>
            <a:ext cx="3794125" cy="1600438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Иваниенко Зумруд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в 2022 году - дублер правового управления мэрии города Магадана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sz="1400" b="1" dirty="0">
              <a:latin typeface="Bahnschrift" panose="020B0502040204020203" pitchFamily="34" charset="0"/>
              <a:cs typeface="Times New Roman" panose="02020603050405020304" pitchFamily="18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с 2025 года – заместитель начальника отдела записи актов гражданского состояния мэрии города Магадана </a:t>
            </a:r>
          </a:p>
        </p:txBody>
      </p:sp>
      <p:pic>
        <p:nvPicPr>
          <p:cNvPr id="15366" name="Объект 7">
            <a:extLst>
              <a:ext uri="{FF2B5EF4-FFF2-40B4-BE49-F238E27FC236}">
                <a16:creationId xmlns:a16="http://schemas.microsoft.com/office/drawing/2014/main" id="{7F5548EF-365B-47C8-B262-293519E21BD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45" t="12634" r="11290" b="14024"/>
          <a:stretch>
            <a:fillRect/>
          </a:stretch>
        </p:blipFill>
        <p:spPr>
          <a:xfrm>
            <a:off x="4965281" y="1164568"/>
            <a:ext cx="2233613" cy="2751137"/>
          </a:xfrm>
        </p:spPr>
      </p:pic>
      <p:pic>
        <p:nvPicPr>
          <p:cNvPr id="15367" name="Picture 2" descr="C:\Users\Наталья\Desktop\DSC_0294.JPG">
            <a:extLst>
              <a:ext uri="{FF2B5EF4-FFF2-40B4-BE49-F238E27FC236}">
                <a16:creationId xmlns:a16="http://schemas.microsoft.com/office/drawing/2014/main" id="{D458D210-3C52-4B56-851F-6E918DFAE0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46"/>
          <a:stretch/>
        </p:blipFill>
        <p:spPr bwMode="auto">
          <a:xfrm>
            <a:off x="1054100" y="1121434"/>
            <a:ext cx="2081213" cy="2725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1D454C0-E2EB-4901-9610-80C86C0E72D5}"/>
              </a:ext>
            </a:extLst>
          </p:cNvPr>
          <p:cNvSpPr txBox="1"/>
          <p:nvPr/>
        </p:nvSpPr>
        <p:spPr>
          <a:xfrm>
            <a:off x="0" y="3846917"/>
            <a:ext cx="4330931" cy="2677656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Даниил Черных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в 2015 году - дублер руководителя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управления образования мэрии города Магадана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sz="1400" b="1" dirty="0">
              <a:latin typeface="Bahnschrift" panose="020B0502040204020203" pitchFamily="34" charset="0"/>
              <a:cs typeface="Times New Roman" panose="02020603050405020304" pitchFamily="18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с 2020 года - главный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специалист отдела по делам молодежи управления по делам молодежи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и связям с общественностью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мэрии города Магадана, в 2024 году победитель 14-го конкурса «Лучший муниципальный служащий в Магаданской области» в 2024 году,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в номинации «Лучший молодой специалист»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C108C1E-9991-409A-818C-7170723769C7}"/>
              </a:ext>
            </a:extLst>
          </p:cNvPr>
          <p:cNvSpPr txBox="1"/>
          <p:nvPr/>
        </p:nvSpPr>
        <p:spPr>
          <a:xfrm>
            <a:off x="4249737" y="4087995"/>
            <a:ext cx="4148138" cy="2246769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Владлена Скребцова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в 2022 году – дублер руководителя кадровой политики и муниципальной службы мэрии города Магадана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sz="1400" b="1" dirty="0">
              <a:latin typeface="Bahnschrift" panose="020B0502040204020203" pitchFamily="34" charset="0"/>
              <a:cs typeface="Times New Roman" panose="02020603050405020304" pitchFamily="18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с 2023 года – ведущий специалист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по информационным ресурсам информационно-аналитического отдела управления по информационной политики мэрии города Магадана</a:t>
            </a:r>
          </a:p>
        </p:txBody>
      </p:sp>
      <p:pic>
        <p:nvPicPr>
          <p:cNvPr id="15370" name="Рисунок 9">
            <a:extLst>
              <a:ext uri="{FF2B5EF4-FFF2-40B4-BE49-F238E27FC236}">
                <a16:creationId xmlns:a16="http://schemas.microsoft.com/office/drawing/2014/main" id="{7E846486-D418-47BC-83E4-1490C90299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0"/>
          <a:stretch/>
        </p:blipFill>
        <p:spPr bwMode="auto">
          <a:xfrm>
            <a:off x="9442242" y="1181592"/>
            <a:ext cx="2081212" cy="2725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21C56F-3507-48C2-99A0-55CF31687AC8}"/>
              </a:ext>
            </a:extLst>
          </p:cNvPr>
          <p:cNvSpPr txBox="1"/>
          <p:nvPr/>
        </p:nvSpPr>
        <p:spPr>
          <a:xfrm>
            <a:off x="2471738" y="361951"/>
            <a:ext cx="7248525" cy="523220"/>
          </a:xfrm>
          <a:prstGeom prst="rect">
            <a:avLst/>
          </a:prstGeom>
          <a:solidFill>
            <a:schemeClr val="accent5"/>
          </a:solidFill>
          <a:ln>
            <a:noFill/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2800" b="1" dirty="0">
                <a:solidFill>
                  <a:schemeClr val="bg1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История успеха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3EA2FB-5793-4615-B36E-F2A881DB25DA}"/>
              </a:ext>
            </a:extLst>
          </p:cNvPr>
          <p:cNvSpPr txBox="1"/>
          <p:nvPr/>
        </p:nvSpPr>
        <p:spPr>
          <a:xfrm>
            <a:off x="8397875" y="4090624"/>
            <a:ext cx="3794125" cy="2031325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Анастасия Садым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в 2016 году - дублер главы муниципального образования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«Город Магадан», мэра города Магадана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sz="1400" b="1" dirty="0">
              <a:latin typeface="Bahnschrift" panose="020B0502040204020203" pitchFamily="34" charset="0"/>
              <a:cs typeface="Times New Roman" panose="02020603050405020304" pitchFamily="18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с 2018 года - консультант управления внутренней политики министерства внутренней и информационной политики Магаданской области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D454C0-E2EB-4901-9610-80C86C0E72D5}"/>
              </a:ext>
            </a:extLst>
          </p:cNvPr>
          <p:cNvSpPr txBox="1"/>
          <p:nvPr/>
        </p:nvSpPr>
        <p:spPr>
          <a:xfrm>
            <a:off x="0" y="4178992"/>
            <a:ext cx="3998913" cy="1815882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Анастасия Хорева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в 2015 году - дублер заместителя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мэра города Магадана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sz="1400" b="1" dirty="0">
              <a:latin typeface="Bahnschrift" panose="020B0502040204020203" pitchFamily="34" charset="0"/>
              <a:cs typeface="Times New Roman" panose="02020603050405020304" pitchFamily="18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 с 2016 года - главный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специалист управления по делам молодежи и связям с общественностью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мэрии города Магадана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C108C1E-9991-409A-818C-7170723769C7}"/>
              </a:ext>
            </a:extLst>
          </p:cNvPr>
          <p:cNvSpPr txBox="1"/>
          <p:nvPr/>
        </p:nvSpPr>
        <p:spPr>
          <a:xfrm>
            <a:off x="4124325" y="4142380"/>
            <a:ext cx="4148138" cy="1815882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Ольга Власова (Буга)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в 2016 году – дублер руководителя департамента образования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 мэрии города Магадана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ru-RU" sz="1400" b="1" dirty="0">
              <a:latin typeface="Bahnschrift" panose="020B0502040204020203" pitchFamily="34" charset="0"/>
              <a:cs typeface="Times New Roman" panose="02020603050405020304" pitchFamily="18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400" b="1" dirty="0">
                <a:latin typeface="Bahnschrift" panose="020B0502040204020203" pitchFamily="34" charset="0"/>
                <a:cs typeface="Times New Roman" panose="02020603050405020304" pitchFamily="18" charset="0"/>
              </a:rPr>
              <a:t>с 2021 года - ведущий специалист организационно-контрольного отдела мэрии города Магадана</a:t>
            </a: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C0CB4F51-1CC9-4794-8236-27311F42F0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0" t="4436" b="20027"/>
          <a:stretch/>
        </p:blipFill>
        <p:spPr bwMode="auto">
          <a:xfrm>
            <a:off x="1132904" y="1009405"/>
            <a:ext cx="1733103" cy="2945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Наталья\Desktop\Фото из архива Ольги Буга3.JPG-c452f805ff6b.bmp">
            <a:extLst>
              <a:ext uri="{FF2B5EF4-FFF2-40B4-BE49-F238E27FC236}">
                <a16:creationId xmlns:a16="http://schemas.microsoft.com/office/drawing/2014/main" id="{F5F8E00D-2C3A-415E-BE12-57E134C0C1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752" y="1027806"/>
            <a:ext cx="1990810" cy="2927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User\Desktop\910735.jpg">
            <a:extLst>
              <a:ext uri="{FF2B5EF4-FFF2-40B4-BE49-F238E27FC236}">
                <a16:creationId xmlns:a16="http://schemas.microsoft.com/office/drawing/2014/main" id="{C793B291-AB90-49DE-BA13-E245FF5276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04" r="38968"/>
          <a:stretch/>
        </p:blipFill>
        <p:spPr bwMode="auto">
          <a:xfrm>
            <a:off x="9117784" y="1009405"/>
            <a:ext cx="2296894" cy="2927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88472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Рисунок 2">
            <a:extLst>
              <a:ext uri="{FF2B5EF4-FFF2-40B4-BE49-F238E27FC236}">
                <a16:creationId xmlns:a16="http://schemas.microsoft.com/office/drawing/2014/main" id="{5CB3BB92-4501-4992-A157-FFA31EA9C0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11839">
            <a:off x="4159250" y="254000"/>
            <a:ext cx="3873500" cy="259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TextBox 3">
            <a:extLst>
              <a:ext uri="{FF2B5EF4-FFF2-40B4-BE49-F238E27FC236}">
                <a16:creationId xmlns:a16="http://schemas.microsoft.com/office/drawing/2014/main" id="{C532D6EC-FB8E-43F3-BF4A-A4DD1085FF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89438" y="1074738"/>
            <a:ext cx="3619500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2400" dirty="0">
                <a:latin typeface="Bahnschrift" panose="020B0502040204020203" pitchFamily="34" charset="0"/>
                <a:cs typeface="Times New Roman" panose="02020603050405020304" pitchFamily="18" charset="0"/>
              </a:rPr>
              <a:t>Информация об акции </a:t>
            </a:r>
          </a:p>
          <a:p>
            <a:pPr algn="ctr" eaLnBrk="1" hangingPunct="1"/>
            <a:r>
              <a:rPr lang="ru-RU" altLang="ru-RU" sz="2400" dirty="0">
                <a:latin typeface="Bahnschrift" panose="020B0502040204020203" pitchFamily="34" charset="0"/>
                <a:cs typeface="Times New Roman" panose="02020603050405020304" pitchFamily="18" charset="0"/>
              </a:rPr>
              <a:t>в открытом доступе</a:t>
            </a:r>
          </a:p>
        </p:txBody>
      </p:sp>
      <p:pic>
        <p:nvPicPr>
          <p:cNvPr id="16388" name="Рисунок 8">
            <a:extLst>
              <a:ext uri="{FF2B5EF4-FFF2-40B4-BE49-F238E27FC236}">
                <a16:creationId xmlns:a16="http://schemas.microsoft.com/office/drawing/2014/main" id="{286047D5-D5FB-4462-A6A2-CE871B28B4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52" t="14316" r="25756" b="6898"/>
          <a:stretch/>
        </p:blipFill>
        <p:spPr bwMode="auto">
          <a:xfrm>
            <a:off x="77634" y="3908761"/>
            <a:ext cx="3523484" cy="2680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Рисунок 9">
            <a:extLst>
              <a:ext uri="{FF2B5EF4-FFF2-40B4-BE49-F238E27FC236}">
                <a16:creationId xmlns:a16="http://schemas.microsoft.com/office/drawing/2014/main" id="{941046AD-4A2A-463A-BDC3-8C65516BDD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32" t="10638" r="33537" b="10637"/>
          <a:stretch>
            <a:fillRect/>
          </a:stretch>
        </p:blipFill>
        <p:spPr bwMode="auto">
          <a:xfrm>
            <a:off x="8391889" y="95518"/>
            <a:ext cx="3449638" cy="358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3D42713-3F1F-46AB-9AB2-22E31392F4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0388" y="455069"/>
            <a:ext cx="4058479" cy="2882154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10FC264E-836F-42E4-868C-323C3CD9E7F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0773" t="13818" r="15453"/>
          <a:stretch/>
        </p:blipFill>
        <p:spPr>
          <a:xfrm>
            <a:off x="8019364" y="3884497"/>
            <a:ext cx="4092123" cy="2688961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0AF947EE-DD2F-491A-ABF6-69E878AAC06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2205" t="17091" r="13341"/>
          <a:stretch/>
        </p:blipFill>
        <p:spPr>
          <a:xfrm>
            <a:off x="3695303" y="3893123"/>
            <a:ext cx="4279131" cy="268033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Рисунок 2">
            <a:extLst>
              <a:ext uri="{FF2B5EF4-FFF2-40B4-BE49-F238E27FC236}">
                <a16:creationId xmlns:a16="http://schemas.microsoft.com/office/drawing/2014/main" id="{5CB3BB92-4501-4992-A157-FFA31EA9C0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11839">
            <a:off x="61574" y="219248"/>
            <a:ext cx="2292389" cy="1535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TextBox 3">
            <a:extLst>
              <a:ext uri="{FF2B5EF4-FFF2-40B4-BE49-F238E27FC236}">
                <a16:creationId xmlns:a16="http://schemas.microsoft.com/office/drawing/2014/main" id="{C532D6EC-FB8E-43F3-BF4A-A4DD1085FF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679" y="683386"/>
            <a:ext cx="1924178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1400" dirty="0">
                <a:latin typeface="Bahnschrift" panose="020B0502040204020203" pitchFamily="34" charset="0"/>
                <a:cs typeface="Times New Roman" panose="02020603050405020304" pitchFamily="18" charset="0"/>
              </a:rPr>
              <a:t>Достижения городской акции «День Дублера»</a:t>
            </a:r>
          </a:p>
        </p:txBody>
      </p:sp>
      <p:pic>
        <p:nvPicPr>
          <p:cNvPr id="16391" name="Рисунок 1">
            <a:extLst>
              <a:ext uri="{FF2B5EF4-FFF2-40B4-BE49-F238E27FC236}">
                <a16:creationId xmlns:a16="http://schemas.microsoft.com/office/drawing/2014/main" id="{C09E3BFD-A193-4E11-BA76-2FC78F7EF0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4249" y="3009207"/>
            <a:ext cx="8116476" cy="3848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5DCC757-D3CC-46EE-915F-C4056EC7537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80" t="39163" r="6738" b="27763"/>
          <a:stretch/>
        </p:blipFill>
        <p:spPr>
          <a:xfrm>
            <a:off x="162207" y="3399092"/>
            <a:ext cx="3754186" cy="30690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0EF5AE-640B-42C0-9745-F3F154EB2AD9}"/>
              </a:ext>
            </a:extLst>
          </p:cNvPr>
          <p:cNvSpPr txBox="1"/>
          <p:nvPr/>
        </p:nvSpPr>
        <p:spPr>
          <a:xfrm>
            <a:off x="2698856" y="713397"/>
            <a:ext cx="90761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1600" dirty="0">
                <a:solidFill>
                  <a:schemeClr val="bg1"/>
                </a:solidFill>
                <a:latin typeface="Bahnschrift" panose="020B0502040204020203" pitchFamily="34" charset="0"/>
              </a:rPr>
              <a:t>В 2023 году практика вошла в перечень лучших муниципальных практик в сфере молодежной политики на территории Магаданской области, а также была отмечена Сопредседателем Всероссийской ассоциации развития местного самоуправления Ириной Гусевой как практика, способствующая активному вовлечению молодежи в общественно-политическую жизнь города, повешению значимости института местного самоуправления и пополнения кадрового резерва муниципальных служащих молодыми специалистами</a:t>
            </a:r>
          </a:p>
        </p:txBody>
      </p:sp>
    </p:spTree>
    <p:extLst>
      <p:ext uri="{BB962C8B-B14F-4D97-AF65-F5344CB8AC3E}">
        <p14:creationId xmlns:p14="http://schemas.microsoft.com/office/powerpoint/2010/main" val="1218244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56243256-3410-4BCF-98FA-6105936997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740980"/>
            <a:ext cx="5850865" cy="3309629"/>
          </a:xfrm>
          <a:prstGeom prst="rect">
            <a:avLst/>
          </a:prstGeom>
        </p:spPr>
      </p:pic>
      <p:graphicFrame>
        <p:nvGraphicFramePr>
          <p:cNvPr id="2" name="Объект 1">
            <a:extLst>
              <a:ext uri="{FF2B5EF4-FFF2-40B4-BE49-F238E27FC236}">
                <a16:creationId xmlns:a16="http://schemas.microsoft.com/office/drawing/2014/main" id="{0559CDBE-CD4F-48EA-88B4-89E6C15B3EA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31971044"/>
              </p:ext>
            </p:extLst>
          </p:nvPr>
        </p:nvGraphicFramePr>
        <p:xfrm>
          <a:off x="394623" y="1740980"/>
          <a:ext cx="5063497" cy="35781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Acrobat Document" r:id="rId4" imgW="8020043" imgH="5667329" progId="AcroExch.Document.11">
                  <p:embed/>
                </p:oleObj>
              </mc:Choice>
              <mc:Fallback>
                <p:oleObj name="Acrobat Document" r:id="rId4" imgW="8020043" imgH="5667329" progId="AcroExch.Document.1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94623" y="1740980"/>
                        <a:ext cx="5063497" cy="35781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Рисунок 2">
            <a:extLst>
              <a:ext uri="{FF2B5EF4-FFF2-40B4-BE49-F238E27FC236}">
                <a16:creationId xmlns:a16="http://schemas.microsoft.com/office/drawing/2014/main" id="{5CE76030-AEA9-4986-807B-4666F415C0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11839">
            <a:off x="4359253" y="52993"/>
            <a:ext cx="2292389" cy="1535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3">
            <a:extLst>
              <a:ext uri="{FF2B5EF4-FFF2-40B4-BE49-F238E27FC236}">
                <a16:creationId xmlns:a16="http://schemas.microsoft.com/office/drawing/2014/main" id="{96999AF7-5B41-4B37-B429-277448599D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43358" y="517131"/>
            <a:ext cx="1924178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sz="1400" dirty="0">
                <a:latin typeface="Bahnschrift" panose="020B0502040204020203" pitchFamily="34" charset="0"/>
                <a:cs typeface="Times New Roman" panose="02020603050405020304" pitchFamily="18" charset="0"/>
              </a:rPr>
              <a:t>Достижения городской акции «День Дублера»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1C7434-2061-428A-A2B1-29308EB098D9}"/>
              </a:ext>
            </a:extLst>
          </p:cNvPr>
          <p:cNvSpPr txBox="1"/>
          <p:nvPr/>
        </p:nvSpPr>
        <p:spPr>
          <a:xfrm>
            <a:off x="6096000" y="5141379"/>
            <a:ext cx="585086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dirty="0">
                <a:solidFill>
                  <a:schemeClr val="bg1"/>
                </a:solidFill>
                <a:latin typeface="Bahnschrift" panose="020B0502040204020203" pitchFamily="34" charset="0"/>
              </a:rPr>
              <a:t>В 2024 году городская акция «День Дублера» награждена дипломом за 3 место                                          в дальневосточном форуме </a:t>
            </a:r>
          </a:p>
          <a:p>
            <a:pPr algn="ctr"/>
            <a:r>
              <a:rPr lang="ru-RU" dirty="0">
                <a:solidFill>
                  <a:schemeClr val="bg1"/>
                </a:solidFill>
                <a:latin typeface="Bahnschrift" panose="020B0502040204020203" pitchFamily="34" charset="0"/>
              </a:rPr>
              <a:t>«Бережливые технологии», в номинации </a:t>
            </a:r>
          </a:p>
          <a:p>
            <a:pPr algn="ctr"/>
            <a:r>
              <a:rPr lang="ru-RU" dirty="0">
                <a:solidFill>
                  <a:schemeClr val="bg1"/>
                </a:solidFill>
                <a:latin typeface="Bahnschrift" panose="020B0502040204020203" pitchFamily="34" charset="0"/>
              </a:rPr>
              <a:t>«Лучшая практика наставничества»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692C0C-A59F-4944-A001-95B249BF77A6}"/>
              </a:ext>
            </a:extLst>
          </p:cNvPr>
          <p:cNvSpPr txBox="1"/>
          <p:nvPr/>
        </p:nvSpPr>
        <p:spPr>
          <a:xfrm>
            <a:off x="74112" y="5417539"/>
            <a:ext cx="58508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dirty="0">
                <a:solidFill>
                  <a:schemeClr val="bg1"/>
                </a:solidFill>
                <a:latin typeface="Bahnschrift" panose="020B0502040204020203" pitchFamily="34" charset="0"/>
              </a:rPr>
              <a:t>В 2024 году городская акция «День Дублера» отмечена дипломом </a:t>
            </a:r>
            <a:r>
              <a:rPr lang="en-US" dirty="0">
                <a:solidFill>
                  <a:schemeClr val="bg1"/>
                </a:solidFill>
                <a:latin typeface="Bahnschrift" panose="020B0502040204020203" pitchFamily="34" charset="0"/>
              </a:rPr>
              <a:t>XVII</a:t>
            </a:r>
            <a:r>
              <a:rPr lang="ru-RU" dirty="0">
                <a:solidFill>
                  <a:schemeClr val="bg1"/>
                </a:solidFill>
                <a:latin typeface="Bahnschrift" panose="020B0502040204020203" pitchFamily="34" charset="0"/>
              </a:rPr>
              <a:t> Международного смотр-конкурса городских практик городов СНГ и ЕАС «Город где хочется жить» - 2024</a:t>
            </a:r>
          </a:p>
        </p:txBody>
      </p:sp>
    </p:spTree>
    <p:extLst>
      <p:ext uri="{BB962C8B-B14F-4D97-AF65-F5344CB8AC3E}">
        <p14:creationId xmlns:p14="http://schemas.microsoft.com/office/powerpoint/2010/main" val="647510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00EF5AE-640B-42C0-9745-F3F154EB2AD9}"/>
              </a:ext>
            </a:extLst>
          </p:cNvPr>
          <p:cNvSpPr txBox="1"/>
          <p:nvPr/>
        </p:nvSpPr>
        <p:spPr>
          <a:xfrm>
            <a:off x="1498370" y="5702923"/>
            <a:ext cx="90761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dirty="0">
                <a:solidFill>
                  <a:schemeClr val="bg1"/>
                </a:solidFill>
                <a:latin typeface="Bahnschrift" panose="020B0502040204020203" pitchFamily="34" charset="0"/>
              </a:rPr>
              <a:t>Глава муниципального образования «Город Магадан», мэр города Магадан, </a:t>
            </a:r>
          </a:p>
          <a:p>
            <a:pPr algn="ctr"/>
            <a:r>
              <a:rPr lang="ru-RU" sz="1600" dirty="0">
                <a:solidFill>
                  <a:schemeClr val="bg1"/>
                </a:solidFill>
                <a:latin typeface="Bahnschrift" panose="020B0502040204020203" pitchFamily="34" charset="0"/>
              </a:rPr>
              <a:t>выступил на Всероссийском муниципальном форуме «Малая Родина – сила России» </a:t>
            </a:r>
          </a:p>
          <a:p>
            <a:pPr algn="ctr"/>
            <a:r>
              <a:rPr lang="ru-RU" sz="1600" dirty="0">
                <a:solidFill>
                  <a:schemeClr val="bg1"/>
                </a:solidFill>
                <a:latin typeface="Bahnschrift" panose="020B0502040204020203" pitchFamily="34" charset="0"/>
              </a:rPr>
              <a:t>с презентацией городской акции «День Дублера»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DE60172-A780-4065-A7D2-564EB0F921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5015" y="195384"/>
            <a:ext cx="7964231" cy="5305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1133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D3E7A45-4AE3-423D-929C-D1F69B8225C4}"/>
              </a:ext>
            </a:extLst>
          </p:cNvPr>
          <p:cNvSpPr txBox="1"/>
          <p:nvPr/>
        </p:nvSpPr>
        <p:spPr>
          <a:xfrm>
            <a:off x="-1" y="204878"/>
            <a:ext cx="8639175" cy="15696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1600" dirty="0">
                <a:latin typeface="Bahnschrift" panose="020B0502040204020203" pitchFamily="34" charset="0"/>
                <a:cs typeface="Times New Roman" panose="02020603050405020304" pitchFamily="18" charset="0"/>
              </a:rPr>
              <a:t>Городская акция «День Дублера» демонстрирует высокую эффективность в привлечении молодежи к участию в муниципальном управлении. Тиражирование этой практики предполагает передачу опыта другим муниципалитетам с адаптацией формата к местным условиям и ресурсам. Такой формат позволяет участникам Акции получить практические знания и навыки, понять специфику работы органов местного самоуправления и повысить мотивацию к государственной службе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30BEFF-E265-4624-8B28-FFF37EE446D8}"/>
              </a:ext>
            </a:extLst>
          </p:cNvPr>
          <p:cNvSpPr txBox="1"/>
          <p:nvPr/>
        </p:nvSpPr>
        <p:spPr>
          <a:xfrm>
            <a:off x="4380807" y="2583135"/>
            <a:ext cx="7811193" cy="14773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dirty="0">
                <a:latin typeface="Bahnschrift" panose="020B0502040204020203" pitchFamily="34" charset="0"/>
                <a:cs typeface="Times New Roman" panose="02020603050405020304" pitchFamily="18" charset="0"/>
              </a:rPr>
              <a:t>Тиражирование Акции возможно через создание методик проведения, разработку рекомендаций по организации и проведение обучающих программ для ответственных специалистов. Включение цифровых технологий, организация онлайн-мероприятий и </a:t>
            </a:r>
            <a:r>
              <a:rPr lang="ru-RU" dirty="0" err="1">
                <a:latin typeface="Bahnschrift" panose="020B0502040204020203" pitchFamily="34" charset="0"/>
                <a:cs typeface="Times New Roman" panose="02020603050405020304" pitchFamily="18" charset="0"/>
              </a:rPr>
              <a:t>соцсетевых</a:t>
            </a:r>
            <a:r>
              <a:rPr lang="ru-RU" dirty="0">
                <a:latin typeface="Bahnschrift" panose="020B0502040204020203" pitchFamily="34" charset="0"/>
                <a:cs typeface="Times New Roman" panose="02020603050405020304" pitchFamily="18" charset="0"/>
              </a:rPr>
              <a:t> кампаний поможет увеличить охват и вовлеченность молодежи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A6EBFE-1924-433F-94DB-9DAD7FC1554F}"/>
              </a:ext>
            </a:extLst>
          </p:cNvPr>
          <p:cNvSpPr txBox="1"/>
          <p:nvPr/>
        </p:nvSpPr>
        <p:spPr>
          <a:xfrm>
            <a:off x="0" y="5008165"/>
            <a:ext cx="8013469" cy="14773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ru-RU" dirty="0">
                <a:latin typeface="Bahnschrift" panose="020B0502040204020203" pitchFamily="34" charset="0"/>
                <a:cs typeface="Times New Roman" panose="02020603050405020304" pitchFamily="18" charset="0"/>
              </a:rPr>
              <a:t>Проведение городской акции «Дня Дублера» способствует развитию гражданской ответственности, формированию у молодежи активной гражданской позиции и созданию устойчивого кадрового резерва для органов власти, что имеет большое значение для модернизации и развития органов местного самоуправления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946EF570-CFC5-4F26-BCB4-9518FE462E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064" y="2061556"/>
            <a:ext cx="4110523" cy="2734887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D7C15819-87D9-4802-9E72-5A746219E4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0351" y="4404255"/>
            <a:ext cx="3474207" cy="2307090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7E91DFB1-3C7F-4E82-832A-8E730E21F9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39174" y="135870"/>
            <a:ext cx="3445702" cy="2290854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Прямоугольник 14">
            <a:extLst>
              <a:ext uri="{FF2B5EF4-FFF2-40B4-BE49-F238E27FC236}">
                <a16:creationId xmlns:a16="http://schemas.microsoft.com/office/drawing/2014/main" id="{D89DE608-B443-4188-9221-706E5B939B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331141"/>
            <a:ext cx="7165571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КОНТАКТЫ: </a:t>
            </a:r>
          </a:p>
          <a:p>
            <a:pPr algn="just" eaLnBrk="1" hangingPunct="1"/>
            <a:r>
              <a:rPr lang="ru-RU" altLang="ru-RU" dirty="0"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Кияненко Алексей Игоревич – начальник отдела по делам молодежи управления по делам молодежи и связям                            с общественностью мэрии города Магадана,                              </a:t>
            </a:r>
            <a:r>
              <a:rPr lang="ru-RU" altLang="ru-RU" dirty="0" err="1"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эл.почта</a:t>
            </a:r>
            <a:r>
              <a:rPr lang="ru-RU" altLang="ru-RU" dirty="0"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: </a:t>
            </a:r>
            <a:r>
              <a:rPr lang="en-US" altLang="ru-RU" dirty="0"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udmso@magadangorod.ru</a:t>
            </a:r>
            <a:r>
              <a:rPr lang="ru-RU" altLang="ru-RU" dirty="0"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, тел. 8-914-853-83-47</a:t>
            </a:r>
          </a:p>
        </p:txBody>
      </p:sp>
      <p:sp>
        <p:nvSpPr>
          <p:cNvPr id="10" name="Прямоугольник 7">
            <a:extLst>
              <a:ext uri="{FF2B5EF4-FFF2-40B4-BE49-F238E27FC236}">
                <a16:creationId xmlns:a16="http://schemas.microsoft.com/office/drawing/2014/main" id="{832D5662-3336-4719-B246-D253A2CFA6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425" y="557213"/>
            <a:ext cx="44116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НАШИ СТРАНИЦЫ В СОЦИАЛЬНЫХ СЕТЯХ: </a:t>
            </a:r>
          </a:p>
        </p:txBody>
      </p:sp>
      <p:sp>
        <p:nvSpPr>
          <p:cNvPr id="12" name="Rectangle 28">
            <a:extLst>
              <a:ext uri="{FF2B5EF4-FFF2-40B4-BE49-F238E27FC236}">
                <a16:creationId xmlns:a16="http://schemas.microsoft.com/office/drawing/2014/main" id="{607228CE-2BC5-476D-A719-8EF39F083E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225" y="1907564"/>
            <a:ext cx="29876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ru-RU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https://vk.com/mol_magadana</a:t>
            </a:r>
          </a:p>
        </p:txBody>
      </p:sp>
      <p:sp>
        <p:nvSpPr>
          <p:cNvPr id="13" name="Rectangle 28">
            <a:extLst>
              <a:ext uri="{FF2B5EF4-FFF2-40B4-BE49-F238E27FC236}">
                <a16:creationId xmlns:a16="http://schemas.microsoft.com/office/drawing/2014/main" id="{4A93FABD-509F-45F7-BAC8-8426B256F8C3}"/>
              </a:ext>
            </a:extLst>
          </p:cNvPr>
          <p:cNvSpPr/>
          <p:nvPr/>
        </p:nvSpPr>
        <p:spPr>
          <a:xfrm>
            <a:off x="754062" y="3429970"/>
            <a:ext cx="2890838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https://t.me/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mol_magadan49 </a:t>
            </a:r>
          </a:p>
        </p:txBody>
      </p: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34B7CD89-DB1A-424D-981C-A417585EB2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4600" y="1090002"/>
            <a:ext cx="2005013" cy="2005012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5" name="Рисунок 19">
            <a:extLst>
              <a:ext uri="{FF2B5EF4-FFF2-40B4-BE49-F238E27FC236}">
                <a16:creationId xmlns:a16="http://schemas.microsoft.com/office/drawing/2014/main" id="{F39C2479-AF51-4C5A-87EB-ABAFDD60CA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8725" y="3329499"/>
            <a:ext cx="2020888" cy="2020887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6" name="Рисунок 21">
            <a:extLst>
              <a:ext uri="{FF2B5EF4-FFF2-40B4-BE49-F238E27FC236}">
                <a16:creationId xmlns:a16="http://schemas.microsoft.com/office/drawing/2014/main" id="{1F5C0A80-ADBD-4B37-A226-34BBBE1BCF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7600" y="465138"/>
            <a:ext cx="2325688" cy="2325687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CFE6C4EE-A3C1-4ABF-AE86-AC140970FBA9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8736990" y="3614120"/>
            <a:ext cx="2326105" cy="232610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8" name="TextBox 27">
            <a:extLst>
              <a:ext uri="{FF2B5EF4-FFF2-40B4-BE49-F238E27FC236}">
                <a16:creationId xmlns:a16="http://schemas.microsoft.com/office/drawing/2014/main" id="{BDD62004-FCFC-423D-9CAB-1228AA897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08900" y="2771775"/>
            <a:ext cx="39211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Документы о проведении </a:t>
            </a: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городской акции «День Дублера»</a:t>
            </a:r>
          </a:p>
        </p:txBody>
      </p:sp>
      <p:sp>
        <p:nvSpPr>
          <p:cNvPr id="19" name="TextBox 35">
            <a:extLst>
              <a:ext uri="{FF2B5EF4-FFF2-40B4-BE49-F238E27FC236}">
                <a16:creationId xmlns:a16="http://schemas.microsoft.com/office/drawing/2014/main" id="{E67638D6-0137-4E41-A70D-9642707BED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08900" y="6018213"/>
            <a:ext cx="39211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Фотоматериалы</a:t>
            </a:r>
          </a:p>
          <a:p>
            <a:pPr algn="ctr" eaLnBrk="1" hangingPunct="1"/>
            <a:r>
              <a:rPr lang="ru-RU" altLang="ru-RU" b="1" dirty="0">
                <a:solidFill>
                  <a:schemeClr val="bg1"/>
                </a:solidFill>
                <a:latin typeface="Bahnschrift" panose="020B0502040204020203" pitchFamily="34" charset="0"/>
                <a:cs typeface="Times New Roman" panose="02020603050405020304" pitchFamily="18" charset="0"/>
              </a:rPr>
              <a:t>городской акции «День Дублера»</a:t>
            </a:r>
          </a:p>
        </p:txBody>
      </p:sp>
    </p:spTree>
    <p:extLst>
      <p:ext uri="{BB962C8B-B14F-4D97-AF65-F5344CB8AC3E}">
        <p14:creationId xmlns:p14="http://schemas.microsoft.com/office/powerpoint/2010/main" val="2867143873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Основа презентации практики" id="{2F80B23D-79E3-43BA-9715-5440D10ED695}" vid="{DC17DF5F-3CDA-4195-94B8-26AC0D60FD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Основа презентации практики</Template>
  <TotalTime>720</TotalTime>
  <Words>1483</Words>
  <Application>Microsoft Office PowerPoint</Application>
  <PresentationFormat>Широкоэкранный</PresentationFormat>
  <Paragraphs>178</Paragraphs>
  <Slides>22</Slides>
  <Notes>0</Notes>
  <HiddenSlides>0</HiddenSlides>
  <MMClips>0</MMClips>
  <ScaleCrop>false</ScaleCrop>
  <HeadingPairs>
    <vt:vector size="8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Внедренные серверы OLE</vt:lpstr>
      </vt:variant>
      <vt:variant>
        <vt:i4>1</vt:i4>
      </vt:variant>
      <vt:variant>
        <vt:lpstr>Заголовки слайдов</vt:lpstr>
      </vt:variant>
      <vt:variant>
        <vt:i4>22</vt:i4>
      </vt:variant>
    </vt:vector>
  </HeadingPairs>
  <TitlesOfParts>
    <vt:vector size="30" baseType="lpstr">
      <vt:lpstr>Arial</vt:lpstr>
      <vt:lpstr>Bahnschrift</vt:lpstr>
      <vt:lpstr>Calibri</vt:lpstr>
      <vt:lpstr>Calibri Light</vt:lpstr>
      <vt:lpstr>Times New Roman</vt:lpstr>
      <vt:lpstr>Wingdings</vt:lpstr>
      <vt:lpstr>Тема Office</vt:lpstr>
      <vt:lpstr>Acrobat Document</vt:lpstr>
      <vt:lpstr>Всероссийский конкурс лучших практик трудоустройства молодежи в 2025 году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Всероссийский конкурс лучших практик трудоустройства молодежи в 2025 году</dc:title>
  <dc:creator>User</dc:creator>
  <cp:lastModifiedBy>User</cp:lastModifiedBy>
  <cp:revision>64</cp:revision>
  <dcterms:created xsi:type="dcterms:W3CDTF">2025-09-10T04:11:35Z</dcterms:created>
  <dcterms:modified xsi:type="dcterms:W3CDTF">2025-09-12T02:16:00Z</dcterms:modified>
</cp:coreProperties>
</file>