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28"/>
  </p:notesMasterIdLst>
  <p:sldIdLst>
    <p:sldId id="256" r:id="rId2"/>
    <p:sldId id="258" r:id="rId3"/>
    <p:sldId id="293" r:id="rId4"/>
    <p:sldId id="301" r:id="rId5"/>
    <p:sldId id="288" r:id="rId6"/>
    <p:sldId id="287" r:id="rId7"/>
    <p:sldId id="300" r:id="rId8"/>
    <p:sldId id="303" r:id="rId9"/>
    <p:sldId id="321" r:id="rId10"/>
    <p:sldId id="322" r:id="rId11"/>
    <p:sldId id="304" r:id="rId12"/>
    <p:sldId id="299" r:id="rId13"/>
    <p:sldId id="323" r:id="rId14"/>
    <p:sldId id="324" r:id="rId15"/>
    <p:sldId id="326" r:id="rId16"/>
    <p:sldId id="327" r:id="rId17"/>
    <p:sldId id="313" r:id="rId18"/>
    <p:sldId id="306" r:id="rId19"/>
    <p:sldId id="314" r:id="rId20"/>
    <p:sldId id="316" r:id="rId21"/>
    <p:sldId id="307" r:id="rId22"/>
    <p:sldId id="317" r:id="rId23"/>
    <p:sldId id="330" r:id="rId24"/>
    <p:sldId id="318" r:id="rId25"/>
    <p:sldId id="328" r:id="rId26"/>
    <p:sldId id="277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12" autoAdjust="0"/>
  </p:normalViewPr>
  <p:slideViewPr>
    <p:cSldViewPr>
      <p:cViewPr varScale="1">
        <p:scale>
          <a:sx n="81" d="100"/>
          <a:sy n="81" d="100"/>
        </p:scale>
        <p:origin x="102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065923801007944E-2"/>
          <c:y val="4.8073680544422272E-2"/>
          <c:w val="0.83263191676951831"/>
          <c:h val="0.748643581914261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Входной контроль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D1D1-4299-9042-1D2C16FDEA90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D1D1-4299-9042-1D2C16FDEA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Абсолютная успеваемость</c:v>
                </c:pt>
                <c:pt idx="1">
                  <c:v>Качественная успеваемость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0.97</c:v>
                </c:pt>
                <c:pt idx="1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D1-4299-9042-1D2C16FDEA9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Итоговый контроль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Абсолютная успеваемость</c:v>
                </c:pt>
                <c:pt idx="1">
                  <c:v>Качественная успеваемость</c:v>
                </c:pt>
              </c:strCache>
            </c:strRef>
          </c:cat>
          <c:val>
            <c:numRef>
              <c:f>Лист1!$C$2:$C$3</c:f>
              <c:numCache>
                <c:formatCode>0%</c:formatCode>
                <c:ptCount val="2"/>
                <c:pt idx="0">
                  <c:v>1</c:v>
                </c:pt>
                <c:pt idx="1">
                  <c:v>0.89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1D1-4299-9042-1D2C16FDEA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309824"/>
        <c:axId val="37332096"/>
      </c:barChart>
      <c:catAx>
        <c:axId val="37309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7332096"/>
        <c:crosses val="autoZero"/>
        <c:auto val="1"/>
        <c:lblAlgn val="ctr"/>
        <c:lblOffset val="100"/>
        <c:noMultiLvlLbl val="0"/>
      </c:catAx>
      <c:valAx>
        <c:axId val="3733209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7309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38003062117236E-2"/>
          <c:y val="4.7850084218188878E-2"/>
          <c:w val="0.90415700641586472"/>
          <c:h val="0.770307679409350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2019-2020 у.г.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Удовлетворительно</c:v>
                </c:pt>
                <c:pt idx="1">
                  <c:v>Хорошо</c:v>
                </c:pt>
                <c:pt idx="2">
                  <c:v>Отлично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0.21</c:v>
                </c:pt>
                <c:pt idx="1">
                  <c:v>0.38</c:v>
                </c:pt>
                <c:pt idx="2">
                  <c:v>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9E-467C-83BE-49F05AD5574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2024-2025 у.г.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Удовлетворительно</c:v>
                </c:pt>
                <c:pt idx="1">
                  <c:v>Хорошо</c:v>
                </c:pt>
                <c:pt idx="2">
                  <c:v>Отлично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</c:v>
                </c:pt>
                <c:pt idx="1">
                  <c:v>0.35</c:v>
                </c:pt>
                <c:pt idx="2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9E-467C-83BE-49F05AD557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9811200"/>
        <c:axId val="89817088"/>
      </c:barChart>
      <c:catAx>
        <c:axId val="89811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89817088"/>
        <c:crosses val="autoZero"/>
        <c:auto val="1"/>
        <c:lblAlgn val="ctr"/>
        <c:lblOffset val="100"/>
        <c:noMultiLvlLbl val="0"/>
      </c:catAx>
      <c:valAx>
        <c:axId val="8981708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8981120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2019-2020 у.г.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Удовлетворительно</c:v>
                </c:pt>
                <c:pt idx="1">
                  <c:v>Хорошо</c:v>
                </c:pt>
                <c:pt idx="2">
                  <c:v>Отлично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0.15</c:v>
                </c:pt>
                <c:pt idx="1">
                  <c:v>0.45</c:v>
                </c:pt>
                <c:pt idx="2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84-4AE6-86AC-1D7F7519697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2024-2025 у.г.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Удовлетворительно</c:v>
                </c:pt>
                <c:pt idx="1">
                  <c:v>Хорошо</c:v>
                </c:pt>
                <c:pt idx="2">
                  <c:v>Отлично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0.04</c:v>
                </c:pt>
                <c:pt idx="1">
                  <c:v>0.48</c:v>
                </c:pt>
                <c:pt idx="2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984-4AE6-86AC-1D7F751969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9843968"/>
        <c:axId val="91099136"/>
      </c:barChart>
      <c:catAx>
        <c:axId val="89843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91099136"/>
        <c:crosses val="autoZero"/>
        <c:auto val="1"/>
        <c:lblAlgn val="ctr"/>
        <c:lblOffset val="100"/>
        <c:noMultiLvlLbl val="0"/>
      </c:catAx>
      <c:valAx>
        <c:axId val="9109913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89843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2019-2020 у.г.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Удовлетворительно</c:v>
                </c:pt>
                <c:pt idx="1">
                  <c:v>Хорошо</c:v>
                </c:pt>
                <c:pt idx="2">
                  <c:v>Отлично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0.1</c:v>
                </c:pt>
                <c:pt idx="1">
                  <c:v>0.53</c:v>
                </c:pt>
                <c:pt idx="2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DB-4464-97D7-DBD0E4413A0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2024-2025 у.г.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Удовлетворительно</c:v>
                </c:pt>
                <c:pt idx="1">
                  <c:v>Хорошо</c:v>
                </c:pt>
                <c:pt idx="2">
                  <c:v>Отлично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</c:v>
                </c:pt>
                <c:pt idx="1">
                  <c:v>0.47</c:v>
                </c:pt>
                <c:pt idx="2">
                  <c:v>0.53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DB-4464-97D7-DBD0E4413A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1126016"/>
        <c:axId val="91463680"/>
      </c:barChart>
      <c:catAx>
        <c:axId val="91126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91463680"/>
        <c:crosses val="autoZero"/>
        <c:auto val="1"/>
        <c:lblAlgn val="ctr"/>
        <c:lblOffset val="100"/>
        <c:noMultiLvlLbl val="0"/>
      </c:catAx>
      <c:valAx>
        <c:axId val="9146368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91126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/>
              <a:t>Результаты Государственной итоговой аттестации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1481984"/>
        <c:axId val="91483520"/>
      </c:barChart>
      <c:catAx>
        <c:axId val="91481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91483520"/>
        <c:crosses val="autoZero"/>
        <c:auto val="1"/>
        <c:lblAlgn val="ctr"/>
        <c:lblOffset val="100"/>
        <c:noMultiLvlLbl val="0"/>
      </c:catAx>
      <c:valAx>
        <c:axId val="91483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914819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2019-2020 у.г.</c:v>
                </c:pt>
                <c:pt idx="1">
                  <c:v>2020-2021 у.г.</c:v>
                </c:pt>
                <c:pt idx="2">
                  <c:v>2021-2022 у.г.</c:v>
                </c:pt>
                <c:pt idx="3">
                  <c:v>2022-2023 у.г.</c:v>
                </c:pt>
                <c:pt idx="4">
                  <c:v>2023-2024 у.г.</c:v>
                </c:pt>
                <c:pt idx="5">
                  <c:v>2024-2025 у.г.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6"/>
                <c:pt idx="0">
                  <c:v>0.87</c:v>
                </c:pt>
                <c:pt idx="1">
                  <c:v>0.9</c:v>
                </c:pt>
                <c:pt idx="2">
                  <c:v>0.92</c:v>
                </c:pt>
                <c:pt idx="3">
                  <c:v>0.93</c:v>
                </c:pt>
                <c:pt idx="4">
                  <c:v>0.95</c:v>
                </c:pt>
                <c:pt idx="5">
                  <c:v>0.97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C3-4D21-9D54-ECF4D2E45B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1481984"/>
        <c:axId val="91483520"/>
      </c:barChart>
      <c:catAx>
        <c:axId val="91481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91483520"/>
        <c:crosses val="autoZero"/>
        <c:auto val="1"/>
        <c:lblAlgn val="ctr"/>
        <c:lblOffset val="100"/>
        <c:noMultiLvlLbl val="0"/>
      </c:catAx>
      <c:valAx>
        <c:axId val="9148352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91481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D05ED2-5B71-445D-8546-F4A6C03F9D9A}" type="doc">
      <dgm:prSet loTypeId="urn:microsoft.com/office/officeart/2005/8/layout/hierarchy4" loCatId="hierarchy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1209BDEA-67B5-4A6F-9E4C-E0F5F1619611}">
      <dgm:prSet phldrT="[Текст]" custT="1"/>
      <dgm:spPr/>
      <dgm:t>
        <a:bodyPr/>
        <a:lstStyle/>
        <a:p>
          <a:r>
            <a:rPr lang="ru-RU" sz="1600" dirty="0" smtClean="0"/>
            <a:t> </a:t>
          </a:r>
          <a:r>
            <a:rPr lang="ru-RU" sz="1800" dirty="0" smtClean="0"/>
            <a:t>подготовить к самостоятельной, осознанной и социально-продуктивной деятельности</a:t>
          </a:r>
          <a:endParaRPr lang="ru-RU" sz="1800" dirty="0"/>
        </a:p>
      </dgm:t>
    </dgm:pt>
    <dgm:pt modelId="{D30908D6-C4EC-43BD-BFD8-C70B1CCF0FEF}" type="parTrans" cxnId="{09C6AD87-BC47-402F-B9D1-E6A9B1C77709}">
      <dgm:prSet/>
      <dgm:spPr/>
      <dgm:t>
        <a:bodyPr/>
        <a:lstStyle/>
        <a:p>
          <a:endParaRPr lang="ru-RU"/>
        </a:p>
      </dgm:t>
    </dgm:pt>
    <dgm:pt modelId="{93F5F353-6756-4D74-9138-B8B7C8A103E2}" type="sibTrans" cxnId="{09C6AD87-BC47-402F-B9D1-E6A9B1C77709}">
      <dgm:prSet/>
      <dgm:spPr/>
      <dgm:t>
        <a:bodyPr/>
        <a:lstStyle/>
        <a:p>
          <a:endParaRPr lang="ru-RU"/>
        </a:p>
      </dgm:t>
    </dgm:pt>
    <dgm:pt modelId="{AAB22587-6568-4269-98E8-0F5E719E1E8B}">
      <dgm:prSet phldrT="[Текст]" custT="1"/>
      <dgm:spPr/>
      <dgm:t>
        <a:bodyPr/>
        <a:lstStyle/>
        <a:p>
          <a:r>
            <a:rPr lang="ru-RU" sz="1800" dirty="0" smtClean="0"/>
            <a:t>раскрыть личностный, творческий и профессиональный потенциал наставляемых</a:t>
          </a:r>
          <a:endParaRPr lang="ru-RU" sz="1800" dirty="0"/>
        </a:p>
      </dgm:t>
    </dgm:pt>
    <dgm:pt modelId="{46C86447-A867-4226-9239-09B62733DE7B}" type="parTrans" cxnId="{912AEDE5-57BE-433A-BE79-ABF4301982A9}">
      <dgm:prSet/>
      <dgm:spPr/>
      <dgm:t>
        <a:bodyPr/>
        <a:lstStyle/>
        <a:p>
          <a:endParaRPr lang="ru-RU"/>
        </a:p>
      </dgm:t>
    </dgm:pt>
    <dgm:pt modelId="{FD67493B-308E-4A41-B822-E97360C4E3B3}" type="sibTrans" cxnId="{912AEDE5-57BE-433A-BE79-ABF4301982A9}">
      <dgm:prSet/>
      <dgm:spPr/>
      <dgm:t>
        <a:bodyPr/>
        <a:lstStyle/>
        <a:p>
          <a:endParaRPr lang="ru-RU"/>
        </a:p>
      </dgm:t>
    </dgm:pt>
    <dgm:pt modelId="{0D08E3D2-3104-4655-ACF6-7660EC011D2E}">
      <dgm:prSet phldrT="[Текст]" custT="1"/>
      <dgm:spPr/>
      <dgm:t>
        <a:bodyPr/>
        <a:lstStyle/>
        <a:p>
          <a:r>
            <a:rPr lang="ru-RU" sz="1800" dirty="0" smtClean="0"/>
            <a:t>обучить эффективным формам и методам индивидуального развития и работы в коллективе</a:t>
          </a:r>
          <a:endParaRPr lang="ru-RU" sz="1800" dirty="0"/>
        </a:p>
      </dgm:t>
    </dgm:pt>
    <dgm:pt modelId="{2C4EC6B3-26EB-46A4-B532-9BB14B632222}" type="parTrans" cxnId="{00142736-4173-4F0A-A2F3-A5EFB455DFA7}">
      <dgm:prSet/>
      <dgm:spPr/>
      <dgm:t>
        <a:bodyPr/>
        <a:lstStyle/>
        <a:p>
          <a:endParaRPr lang="ru-RU"/>
        </a:p>
      </dgm:t>
    </dgm:pt>
    <dgm:pt modelId="{5E3BF5D7-49B6-4ED8-AEFB-15C30250AC32}" type="sibTrans" cxnId="{00142736-4173-4F0A-A2F3-A5EFB455DFA7}">
      <dgm:prSet/>
      <dgm:spPr/>
      <dgm:t>
        <a:bodyPr/>
        <a:lstStyle/>
        <a:p>
          <a:endParaRPr lang="ru-RU"/>
        </a:p>
      </dgm:t>
    </dgm:pt>
    <dgm:pt modelId="{AF5BC363-7336-4DFD-A926-6EBD10A946C9}">
      <dgm:prSet phldrT="[Текст]" custT="1"/>
      <dgm:spPr/>
      <dgm:t>
        <a:bodyPr/>
        <a:lstStyle/>
        <a:p>
          <a:r>
            <a:rPr lang="ru-RU" sz="1800" b="1" dirty="0" smtClean="0"/>
            <a:t>Задачи наставничества:</a:t>
          </a:r>
          <a:endParaRPr lang="ru-RU" sz="1800" b="1" dirty="0"/>
        </a:p>
      </dgm:t>
    </dgm:pt>
    <dgm:pt modelId="{FFC168AA-787F-4DA3-A9C6-94A573BA7D8B}" type="sibTrans" cxnId="{41456B8D-1BC2-4AF0-B8BE-39F01F969302}">
      <dgm:prSet/>
      <dgm:spPr/>
      <dgm:t>
        <a:bodyPr/>
        <a:lstStyle/>
        <a:p>
          <a:endParaRPr lang="ru-RU"/>
        </a:p>
      </dgm:t>
    </dgm:pt>
    <dgm:pt modelId="{CB6720D6-8694-4A0B-B520-B9B77308A30D}" type="parTrans" cxnId="{41456B8D-1BC2-4AF0-B8BE-39F01F969302}">
      <dgm:prSet/>
      <dgm:spPr/>
      <dgm:t>
        <a:bodyPr/>
        <a:lstStyle/>
        <a:p>
          <a:endParaRPr lang="ru-RU"/>
        </a:p>
      </dgm:t>
    </dgm:pt>
    <dgm:pt modelId="{51E0F594-9932-44CF-84D7-BE119DBF906B}">
      <dgm:prSet phldrT="[Текст]" custT="1"/>
      <dgm:spPr>
        <a:ln>
          <a:noFill/>
        </a:ln>
      </dgm:spPr>
      <dgm:t>
        <a:bodyPr/>
        <a:lstStyle/>
        <a:p>
          <a:r>
            <a:rPr lang="ru-RU" sz="1800" b="1" dirty="0" smtClean="0"/>
            <a:t>Цель практики наставничества</a:t>
          </a:r>
          <a:r>
            <a:rPr lang="ru-RU" sz="1800" dirty="0" smtClean="0"/>
            <a:t> - создать условия для максимально полного  раскрытия потенциала личности наставляемого (обучающегося) для успешной личной и профессиональной самореализации </a:t>
          </a:r>
          <a:endParaRPr lang="ru-RU" sz="1800" dirty="0"/>
        </a:p>
      </dgm:t>
    </dgm:pt>
    <dgm:pt modelId="{428ECA5C-5B27-4493-B5E4-79B16F7C3D58}" type="sibTrans" cxnId="{5E315EFE-DBAD-44B1-8CD2-F737FC3780FD}">
      <dgm:prSet/>
      <dgm:spPr/>
      <dgm:t>
        <a:bodyPr/>
        <a:lstStyle/>
        <a:p>
          <a:endParaRPr lang="ru-RU"/>
        </a:p>
      </dgm:t>
    </dgm:pt>
    <dgm:pt modelId="{6DA441E2-7796-47C7-A00A-BFFE8FF8D443}" type="parTrans" cxnId="{5E315EFE-DBAD-44B1-8CD2-F737FC3780FD}">
      <dgm:prSet/>
      <dgm:spPr/>
      <dgm:t>
        <a:bodyPr/>
        <a:lstStyle/>
        <a:p>
          <a:endParaRPr lang="ru-RU"/>
        </a:p>
      </dgm:t>
    </dgm:pt>
    <dgm:pt modelId="{C4197126-6F7E-4796-93E3-DFB9214BF7BF}">
      <dgm:prSet custT="1"/>
      <dgm:spPr/>
      <dgm:t>
        <a:bodyPr/>
        <a:lstStyle/>
        <a:p>
          <a:r>
            <a:rPr lang="ru-RU" sz="1800" dirty="0" smtClean="0"/>
            <a:t>сформировать у наставляемых способности самостоятельно преодолевать трудности</a:t>
          </a:r>
          <a:endParaRPr lang="ru-RU" sz="1800" dirty="0"/>
        </a:p>
      </dgm:t>
    </dgm:pt>
    <dgm:pt modelId="{F79AA390-F698-494B-B0D1-7E22975D1BEC}" type="parTrans" cxnId="{E5D9E1EC-CB2A-4306-8619-CDE05BD15E94}">
      <dgm:prSet/>
      <dgm:spPr/>
      <dgm:t>
        <a:bodyPr/>
        <a:lstStyle/>
        <a:p>
          <a:endParaRPr lang="ru-RU"/>
        </a:p>
      </dgm:t>
    </dgm:pt>
    <dgm:pt modelId="{0ADA9168-1A80-46FA-91BC-46F959EA1379}" type="sibTrans" cxnId="{E5D9E1EC-CB2A-4306-8619-CDE05BD15E94}">
      <dgm:prSet/>
      <dgm:spPr/>
      <dgm:t>
        <a:bodyPr/>
        <a:lstStyle/>
        <a:p>
          <a:endParaRPr lang="ru-RU"/>
        </a:p>
      </dgm:t>
    </dgm:pt>
    <dgm:pt modelId="{4916C859-5E9E-4C99-B07E-65E7AE04B35F}" type="pres">
      <dgm:prSet presAssocID="{C4D05ED2-5B71-445D-8546-F4A6C03F9D9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C978A53-7869-4DBD-8043-5425EABF6E3D}" type="pres">
      <dgm:prSet presAssocID="{51E0F594-9932-44CF-84D7-BE119DBF906B}" presName="vertOne" presStyleCnt="0"/>
      <dgm:spPr/>
      <dgm:t>
        <a:bodyPr/>
        <a:lstStyle/>
        <a:p>
          <a:endParaRPr lang="ru-RU"/>
        </a:p>
      </dgm:t>
    </dgm:pt>
    <dgm:pt modelId="{85188115-4964-42B6-964C-EF686326D50A}" type="pres">
      <dgm:prSet presAssocID="{51E0F594-9932-44CF-84D7-BE119DBF906B}" presName="txOne" presStyleLbl="node0" presStyleIdx="0" presStyleCnt="1" custScaleX="100074" custScaleY="75907" custLinFactNeighborX="-950" custLinFactNeighborY="-133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4DA974F-C795-45E7-AB9E-43B42D45E845}" type="pres">
      <dgm:prSet presAssocID="{51E0F594-9932-44CF-84D7-BE119DBF906B}" presName="parTransOne" presStyleCnt="0"/>
      <dgm:spPr/>
      <dgm:t>
        <a:bodyPr/>
        <a:lstStyle/>
        <a:p>
          <a:endParaRPr lang="ru-RU"/>
        </a:p>
      </dgm:t>
    </dgm:pt>
    <dgm:pt modelId="{C5B91976-5FFE-4473-BCEE-463B2FF6F9EC}" type="pres">
      <dgm:prSet presAssocID="{51E0F594-9932-44CF-84D7-BE119DBF906B}" presName="horzOne" presStyleCnt="0"/>
      <dgm:spPr/>
      <dgm:t>
        <a:bodyPr/>
        <a:lstStyle/>
        <a:p>
          <a:endParaRPr lang="ru-RU"/>
        </a:p>
      </dgm:t>
    </dgm:pt>
    <dgm:pt modelId="{D4F78808-BBAA-46C7-B288-63FE3C3DCA39}" type="pres">
      <dgm:prSet presAssocID="{AF5BC363-7336-4DFD-A926-6EBD10A946C9}" presName="vertTwo" presStyleCnt="0"/>
      <dgm:spPr/>
      <dgm:t>
        <a:bodyPr/>
        <a:lstStyle/>
        <a:p>
          <a:endParaRPr lang="ru-RU"/>
        </a:p>
      </dgm:t>
    </dgm:pt>
    <dgm:pt modelId="{7D697FDB-5E14-4821-A3A1-0CE7A81226C6}" type="pres">
      <dgm:prSet presAssocID="{AF5BC363-7336-4DFD-A926-6EBD10A946C9}" presName="txTwo" presStyleLbl="node2" presStyleIdx="0" presStyleCnt="1" custScaleX="69093" custScaleY="376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0DA1A81-D6C5-4205-A6FB-2C7CC12E29C0}" type="pres">
      <dgm:prSet presAssocID="{AF5BC363-7336-4DFD-A926-6EBD10A946C9}" presName="parTransTwo" presStyleCnt="0"/>
      <dgm:spPr/>
      <dgm:t>
        <a:bodyPr/>
        <a:lstStyle/>
        <a:p>
          <a:endParaRPr lang="ru-RU"/>
        </a:p>
      </dgm:t>
    </dgm:pt>
    <dgm:pt modelId="{CA698F4F-760B-432F-9ACE-E3B089F00EC0}" type="pres">
      <dgm:prSet presAssocID="{AF5BC363-7336-4DFD-A926-6EBD10A946C9}" presName="horzTwo" presStyleCnt="0"/>
      <dgm:spPr/>
      <dgm:t>
        <a:bodyPr/>
        <a:lstStyle/>
        <a:p>
          <a:endParaRPr lang="ru-RU"/>
        </a:p>
      </dgm:t>
    </dgm:pt>
    <dgm:pt modelId="{F2616CA5-B1A5-4F36-B638-75B7FD4C848D}" type="pres">
      <dgm:prSet presAssocID="{1209BDEA-67B5-4A6F-9E4C-E0F5F1619611}" presName="vertThree" presStyleCnt="0"/>
      <dgm:spPr/>
      <dgm:t>
        <a:bodyPr/>
        <a:lstStyle/>
        <a:p>
          <a:endParaRPr lang="ru-RU"/>
        </a:p>
      </dgm:t>
    </dgm:pt>
    <dgm:pt modelId="{E7D09BC5-5B46-47D7-8D4D-CE528067E461}" type="pres">
      <dgm:prSet presAssocID="{1209BDEA-67B5-4A6F-9E4C-E0F5F1619611}" presName="txThree" presStyleLbl="node3" presStyleIdx="0" presStyleCnt="3" custScaleX="136690" custLinFactNeighborX="15374" custLinFactNeighborY="-159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7F315B3-1754-41C1-BF37-F122B140AC84}" type="pres">
      <dgm:prSet presAssocID="{1209BDEA-67B5-4A6F-9E4C-E0F5F1619611}" presName="parTransThree" presStyleCnt="0"/>
      <dgm:spPr/>
      <dgm:t>
        <a:bodyPr/>
        <a:lstStyle/>
        <a:p>
          <a:endParaRPr lang="ru-RU"/>
        </a:p>
      </dgm:t>
    </dgm:pt>
    <dgm:pt modelId="{46507053-492F-467A-AFB0-E3D27B10DCF4}" type="pres">
      <dgm:prSet presAssocID="{1209BDEA-67B5-4A6F-9E4C-E0F5F1619611}" presName="horzThree" presStyleCnt="0"/>
      <dgm:spPr/>
      <dgm:t>
        <a:bodyPr/>
        <a:lstStyle/>
        <a:p>
          <a:endParaRPr lang="ru-RU"/>
        </a:p>
      </dgm:t>
    </dgm:pt>
    <dgm:pt modelId="{171EFBF5-8219-4C54-99B2-769354585D53}" type="pres">
      <dgm:prSet presAssocID="{C4197126-6F7E-4796-93E3-DFB9214BF7BF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64856FE-86C2-43BF-A97B-53DFB2905508}" type="pres">
      <dgm:prSet presAssocID="{C4197126-6F7E-4796-93E3-DFB9214BF7BF}" presName="txFour" presStyleLbl="node4" presStyleIdx="0" presStyleCnt="1" custScaleX="753496" custLinFactX="611345" custLinFactNeighborX="700000" custLinFactNeighborY="-68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1BB20E6-7EE5-48A5-B403-76F14F4D876C}" type="pres">
      <dgm:prSet presAssocID="{C4197126-6F7E-4796-93E3-DFB9214BF7BF}" presName="horzFour" presStyleCnt="0"/>
      <dgm:spPr/>
      <dgm:t>
        <a:bodyPr/>
        <a:lstStyle/>
        <a:p>
          <a:endParaRPr lang="ru-RU"/>
        </a:p>
      </dgm:t>
    </dgm:pt>
    <dgm:pt modelId="{639A0C4C-CDDE-4446-8361-9CE6DABCB2BC}" type="pres">
      <dgm:prSet presAssocID="{93F5F353-6756-4D74-9138-B8B7C8A103E2}" presName="sibSpaceThree" presStyleCnt="0"/>
      <dgm:spPr/>
      <dgm:t>
        <a:bodyPr/>
        <a:lstStyle/>
        <a:p>
          <a:endParaRPr lang="ru-RU"/>
        </a:p>
      </dgm:t>
    </dgm:pt>
    <dgm:pt modelId="{1C0680CD-A740-4BC6-AADC-37B8F2A100F0}" type="pres">
      <dgm:prSet presAssocID="{AAB22587-6568-4269-98E8-0F5E719E1E8B}" presName="vertThree" presStyleCnt="0"/>
      <dgm:spPr/>
      <dgm:t>
        <a:bodyPr/>
        <a:lstStyle/>
        <a:p>
          <a:endParaRPr lang="ru-RU"/>
        </a:p>
      </dgm:t>
    </dgm:pt>
    <dgm:pt modelId="{FECAF8CE-4451-4133-826D-4153E9BEBB19}" type="pres">
      <dgm:prSet presAssocID="{AAB22587-6568-4269-98E8-0F5E719E1E8B}" presName="txThree" presStyleLbl="node3" presStyleIdx="1" presStyleCnt="3" custScaleX="945569" custLinFactX="293482" custLinFactNeighborX="300000" custLinFactNeighborY="-2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FC5B986-ED43-4DE6-81EE-CDFC4589B69F}" type="pres">
      <dgm:prSet presAssocID="{AAB22587-6568-4269-98E8-0F5E719E1E8B}" presName="horzThree" presStyleCnt="0"/>
      <dgm:spPr/>
      <dgm:t>
        <a:bodyPr/>
        <a:lstStyle/>
        <a:p>
          <a:endParaRPr lang="ru-RU"/>
        </a:p>
      </dgm:t>
    </dgm:pt>
    <dgm:pt modelId="{36E167EC-FDA1-4B3E-A140-2DB997070B39}" type="pres">
      <dgm:prSet presAssocID="{FD67493B-308E-4A41-B822-E97360C4E3B3}" presName="sibSpaceThree" presStyleCnt="0"/>
      <dgm:spPr/>
      <dgm:t>
        <a:bodyPr/>
        <a:lstStyle/>
        <a:p>
          <a:endParaRPr lang="ru-RU"/>
        </a:p>
      </dgm:t>
    </dgm:pt>
    <dgm:pt modelId="{41A0DDD9-81BD-4EAF-BF0C-A6FDDE7A8152}" type="pres">
      <dgm:prSet presAssocID="{0D08E3D2-3104-4655-ACF6-7660EC011D2E}" presName="vertThree" presStyleCnt="0"/>
      <dgm:spPr/>
      <dgm:t>
        <a:bodyPr/>
        <a:lstStyle/>
        <a:p>
          <a:endParaRPr lang="ru-RU"/>
        </a:p>
      </dgm:t>
    </dgm:pt>
    <dgm:pt modelId="{B7936ECA-EEC0-47EA-AED3-3CA795BDC190}" type="pres">
      <dgm:prSet presAssocID="{0D08E3D2-3104-4655-ACF6-7660EC011D2E}" presName="txThree" presStyleLbl="node3" presStyleIdx="2" presStyleCnt="3" custScaleX="737162" custLinFactX="-672405" custLinFactY="6827" custLinFactNeighborX="-700000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157B11-5B24-4579-8358-E6F05280D7EC}" type="pres">
      <dgm:prSet presAssocID="{0D08E3D2-3104-4655-ACF6-7660EC011D2E}" presName="horzThree" presStyleCnt="0"/>
      <dgm:spPr/>
      <dgm:t>
        <a:bodyPr/>
        <a:lstStyle/>
        <a:p>
          <a:endParaRPr lang="ru-RU"/>
        </a:p>
      </dgm:t>
    </dgm:pt>
  </dgm:ptLst>
  <dgm:cxnLst>
    <dgm:cxn modelId="{E745923A-F567-46FE-BC2E-633D159F4BE3}" type="presOf" srcId="{C4D05ED2-5B71-445D-8546-F4A6C03F9D9A}" destId="{4916C859-5E9E-4C99-B07E-65E7AE04B35F}" srcOrd="0" destOrd="0" presId="urn:microsoft.com/office/officeart/2005/8/layout/hierarchy4"/>
    <dgm:cxn modelId="{D7A9E62B-34BD-44B7-83D3-CBC37D9107AE}" type="presOf" srcId="{1209BDEA-67B5-4A6F-9E4C-E0F5F1619611}" destId="{E7D09BC5-5B46-47D7-8D4D-CE528067E461}" srcOrd="0" destOrd="0" presId="urn:microsoft.com/office/officeart/2005/8/layout/hierarchy4"/>
    <dgm:cxn modelId="{8FFE0CF4-6031-40E2-A3F5-2E37ACBC115C}" type="presOf" srcId="{C4197126-6F7E-4796-93E3-DFB9214BF7BF}" destId="{464856FE-86C2-43BF-A97B-53DFB2905508}" srcOrd="0" destOrd="0" presId="urn:microsoft.com/office/officeart/2005/8/layout/hierarchy4"/>
    <dgm:cxn modelId="{912AEDE5-57BE-433A-BE79-ABF4301982A9}" srcId="{AF5BC363-7336-4DFD-A926-6EBD10A946C9}" destId="{AAB22587-6568-4269-98E8-0F5E719E1E8B}" srcOrd="1" destOrd="0" parTransId="{46C86447-A867-4226-9239-09B62733DE7B}" sibTransId="{FD67493B-308E-4A41-B822-E97360C4E3B3}"/>
    <dgm:cxn modelId="{00142736-4173-4F0A-A2F3-A5EFB455DFA7}" srcId="{AF5BC363-7336-4DFD-A926-6EBD10A946C9}" destId="{0D08E3D2-3104-4655-ACF6-7660EC011D2E}" srcOrd="2" destOrd="0" parTransId="{2C4EC6B3-26EB-46A4-B532-9BB14B632222}" sibTransId="{5E3BF5D7-49B6-4ED8-AEFB-15C30250AC32}"/>
    <dgm:cxn modelId="{A127B738-E3F0-416A-9E86-DCAC2C3C5B9F}" type="presOf" srcId="{AAB22587-6568-4269-98E8-0F5E719E1E8B}" destId="{FECAF8CE-4451-4133-826D-4153E9BEBB19}" srcOrd="0" destOrd="0" presId="urn:microsoft.com/office/officeart/2005/8/layout/hierarchy4"/>
    <dgm:cxn modelId="{E5D9E1EC-CB2A-4306-8619-CDE05BD15E94}" srcId="{1209BDEA-67B5-4A6F-9E4C-E0F5F1619611}" destId="{C4197126-6F7E-4796-93E3-DFB9214BF7BF}" srcOrd="0" destOrd="0" parTransId="{F79AA390-F698-494B-B0D1-7E22975D1BEC}" sibTransId="{0ADA9168-1A80-46FA-91BC-46F959EA1379}"/>
    <dgm:cxn modelId="{5E315EFE-DBAD-44B1-8CD2-F737FC3780FD}" srcId="{C4D05ED2-5B71-445D-8546-F4A6C03F9D9A}" destId="{51E0F594-9932-44CF-84D7-BE119DBF906B}" srcOrd="0" destOrd="0" parTransId="{6DA441E2-7796-47C7-A00A-BFFE8FF8D443}" sibTransId="{428ECA5C-5B27-4493-B5E4-79B16F7C3D58}"/>
    <dgm:cxn modelId="{41456B8D-1BC2-4AF0-B8BE-39F01F969302}" srcId="{51E0F594-9932-44CF-84D7-BE119DBF906B}" destId="{AF5BC363-7336-4DFD-A926-6EBD10A946C9}" srcOrd="0" destOrd="0" parTransId="{CB6720D6-8694-4A0B-B520-B9B77308A30D}" sibTransId="{FFC168AA-787F-4DA3-A9C6-94A573BA7D8B}"/>
    <dgm:cxn modelId="{4770FC64-2E44-4214-9ECA-ADBA3BD26A89}" type="presOf" srcId="{0D08E3D2-3104-4655-ACF6-7660EC011D2E}" destId="{B7936ECA-EEC0-47EA-AED3-3CA795BDC190}" srcOrd="0" destOrd="0" presId="urn:microsoft.com/office/officeart/2005/8/layout/hierarchy4"/>
    <dgm:cxn modelId="{09C6AD87-BC47-402F-B9D1-E6A9B1C77709}" srcId="{AF5BC363-7336-4DFD-A926-6EBD10A946C9}" destId="{1209BDEA-67B5-4A6F-9E4C-E0F5F1619611}" srcOrd="0" destOrd="0" parTransId="{D30908D6-C4EC-43BD-BFD8-C70B1CCF0FEF}" sibTransId="{93F5F353-6756-4D74-9138-B8B7C8A103E2}"/>
    <dgm:cxn modelId="{AAB05301-1C06-4190-80DE-52E70334F931}" type="presOf" srcId="{51E0F594-9932-44CF-84D7-BE119DBF906B}" destId="{85188115-4964-42B6-964C-EF686326D50A}" srcOrd="0" destOrd="0" presId="urn:microsoft.com/office/officeart/2005/8/layout/hierarchy4"/>
    <dgm:cxn modelId="{562B46DE-7348-466C-881A-2A366AA5D7C3}" type="presOf" srcId="{AF5BC363-7336-4DFD-A926-6EBD10A946C9}" destId="{7D697FDB-5E14-4821-A3A1-0CE7A81226C6}" srcOrd="0" destOrd="0" presId="urn:microsoft.com/office/officeart/2005/8/layout/hierarchy4"/>
    <dgm:cxn modelId="{51BD830C-3402-47FD-8229-BB5A929306F0}" type="presParOf" srcId="{4916C859-5E9E-4C99-B07E-65E7AE04B35F}" destId="{AC978A53-7869-4DBD-8043-5425EABF6E3D}" srcOrd="0" destOrd="0" presId="urn:microsoft.com/office/officeart/2005/8/layout/hierarchy4"/>
    <dgm:cxn modelId="{DD2F5D1C-ABC9-4C81-8B30-D2EF77E0C4FA}" type="presParOf" srcId="{AC978A53-7869-4DBD-8043-5425EABF6E3D}" destId="{85188115-4964-42B6-964C-EF686326D50A}" srcOrd="0" destOrd="0" presId="urn:microsoft.com/office/officeart/2005/8/layout/hierarchy4"/>
    <dgm:cxn modelId="{4CB5B8A6-8184-41CA-92EC-7894CC958148}" type="presParOf" srcId="{AC978A53-7869-4DBD-8043-5425EABF6E3D}" destId="{A4DA974F-C795-45E7-AB9E-43B42D45E845}" srcOrd="1" destOrd="0" presId="urn:microsoft.com/office/officeart/2005/8/layout/hierarchy4"/>
    <dgm:cxn modelId="{8024D3A1-60C2-473B-80BB-D8E7CF124D1D}" type="presParOf" srcId="{AC978A53-7869-4DBD-8043-5425EABF6E3D}" destId="{C5B91976-5FFE-4473-BCEE-463B2FF6F9EC}" srcOrd="2" destOrd="0" presId="urn:microsoft.com/office/officeart/2005/8/layout/hierarchy4"/>
    <dgm:cxn modelId="{60478AB9-C93F-4AE3-BD78-A3B505EEC03B}" type="presParOf" srcId="{C5B91976-5FFE-4473-BCEE-463B2FF6F9EC}" destId="{D4F78808-BBAA-46C7-B288-63FE3C3DCA39}" srcOrd="0" destOrd="0" presId="urn:microsoft.com/office/officeart/2005/8/layout/hierarchy4"/>
    <dgm:cxn modelId="{018A4BD2-E81E-4C39-9F77-B47F3B28D31B}" type="presParOf" srcId="{D4F78808-BBAA-46C7-B288-63FE3C3DCA39}" destId="{7D697FDB-5E14-4821-A3A1-0CE7A81226C6}" srcOrd="0" destOrd="0" presId="urn:microsoft.com/office/officeart/2005/8/layout/hierarchy4"/>
    <dgm:cxn modelId="{29D54FBA-1C66-488B-A416-0D41E0C25B0E}" type="presParOf" srcId="{D4F78808-BBAA-46C7-B288-63FE3C3DCA39}" destId="{80DA1A81-D6C5-4205-A6FB-2C7CC12E29C0}" srcOrd="1" destOrd="0" presId="urn:microsoft.com/office/officeart/2005/8/layout/hierarchy4"/>
    <dgm:cxn modelId="{66A9EB0F-4907-4492-8FB6-318AAEB0CB30}" type="presParOf" srcId="{D4F78808-BBAA-46C7-B288-63FE3C3DCA39}" destId="{CA698F4F-760B-432F-9ACE-E3B089F00EC0}" srcOrd="2" destOrd="0" presId="urn:microsoft.com/office/officeart/2005/8/layout/hierarchy4"/>
    <dgm:cxn modelId="{BBF4DC91-69B1-41FB-A3E0-6CF16EF9BFB8}" type="presParOf" srcId="{CA698F4F-760B-432F-9ACE-E3B089F00EC0}" destId="{F2616CA5-B1A5-4F36-B638-75B7FD4C848D}" srcOrd="0" destOrd="0" presId="urn:microsoft.com/office/officeart/2005/8/layout/hierarchy4"/>
    <dgm:cxn modelId="{0B635219-538A-4FDC-B5BD-165E4BE2D7DB}" type="presParOf" srcId="{F2616CA5-B1A5-4F36-B638-75B7FD4C848D}" destId="{E7D09BC5-5B46-47D7-8D4D-CE528067E461}" srcOrd="0" destOrd="0" presId="urn:microsoft.com/office/officeart/2005/8/layout/hierarchy4"/>
    <dgm:cxn modelId="{9A66B23B-92B8-4725-9069-BA370D5CB4DF}" type="presParOf" srcId="{F2616CA5-B1A5-4F36-B638-75B7FD4C848D}" destId="{07F315B3-1754-41C1-BF37-F122B140AC84}" srcOrd="1" destOrd="0" presId="urn:microsoft.com/office/officeart/2005/8/layout/hierarchy4"/>
    <dgm:cxn modelId="{0E210884-D3C1-4996-A700-417D9DACAFAE}" type="presParOf" srcId="{F2616CA5-B1A5-4F36-B638-75B7FD4C848D}" destId="{46507053-492F-467A-AFB0-E3D27B10DCF4}" srcOrd="2" destOrd="0" presId="urn:microsoft.com/office/officeart/2005/8/layout/hierarchy4"/>
    <dgm:cxn modelId="{F6D2A9F2-2FE0-4E17-96C2-5DE9F8FC4C53}" type="presParOf" srcId="{46507053-492F-467A-AFB0-E3D27B10DCF4}" destId="{171EFBF5-8219-4C54-99B2-769354585D53}" srcOrd="0" destOrd="0" presId="urn:microsoft.com/office/officeart/2005/8/layout/hierarchy4"/>
    <dgm:cxn modelId="{2CD28F66-A6DA-4D3C-A610-0AE6369CCCFD}" type="presParOf" srcId="{171EFBF5-8219-4C54-99B2-769354585D53}" destId="{464856FE-86C2-43BF-A97B-53DFB2905508}" srcOrd="0" destOrd="0" presId="urn:microsoft.com/office/officeart/2005/8/layout/hierarchy4"/>
    <dgm:cxn modelId="{E164D484-4D3B-478B-9440-4308D28B7FA2}" type="presParOf" srcId="{171EFBF5-8219-4C54-99B2-769354585D53}" destId="{B1BB20E6-7EE5-48A5-B403-76F14F4D876C}" srcOrd="1" destOrd="0" presId="urn:microsoft.com/office/officeart/2005/8/layout/hierarchy4"/>
    <dgm:cxn modelId="{7ECA2CCD-CFD3-46D6-8037-2BB1C8B79EFE}" type="presParOf" srcId="{CA698F4F-760B-432F-9ACE-E3B089F00EC0}" destId="{639A0C4C-CDDE-4446-8361-9CE6DABCB2BC}" srcOrd="1" destOrd="0" presId="urn:microsoft.com/office/officeart/2005/8/layout/hierarchy4"/>
    <dgm:cxn modelId="{65CEFFAF-D68D-4669-A872-3BC042313BA9}" type="presParOf" srcId="{CA698F4F-760B-432F-9ACE-E3B089F00EC0}" destId="{1C0680CD-A740-4BC6-AADC-37B8F2A100F0}" srcOrd="2" destOrd="0" presId="urn:microsoft.com/office/officeart/2005/8/layout/hierarchy4"/>
    <dgm:cxn modelId="{7EB0BC44-C2DA-4051-BCAA-386A646129A7}" type="presParOf" srcId="{1C0680CD-A740-4BC6-AADC-37B8F2A100F0}" destId="{FECAF8CE-4451-4133-826D-4153E9BEBB19}" srcOrd="0" destOrd="0" presId="urn:microsoft.com/office/officeart/2005/8/layout/hierarchy4"/>
    <dgm:cxn modelId="{E41210A9-7A55-4A11-8BF4-90CCB17AE490}" type="presParOf" srcId="{1C0680CD-A740-4BC6-AADC-37B8F2A100F0}" destId="{AFC5B986-ED43-4DE6-81EE-CDFC4589B69F}" srcOrd="1" destOrd="0" presId="urn:microsoft.com/office/officeart/2005/8/layout/hierarchy4"/>
    <dgm:cxn modelId="{E9134038-85DA-4AF1-915E-4A10EB5F990A}" type="presParOf" srcId="{CA698F4F-760B-432F-9ACE-E3B089F00EC0}" destId="{36E167EC-FDA1-4B3E-A140-2DB997070B39}" srcOrd="3" destOrd="0" presId="urn:microsoft.com/office/officeart/2005/8/layout/hierarchy4"/>
    <dgm:cxn modelId="{EA67572D-559E-4148-9607-C8C32499ADFE}" type="presParOf" srcId="{CA698F4F-760B-432F-9ACE-E3B089F00EC0}" destId="{41A0DDD9-81BD-4EAF-BF0C-A6FDDE7A8152}" srcOrd="4" destOrd="0" presId="urn:microsoft.com/office/officeart/2005/8/layout/hierarchy4"/>
    <dgm:cxn modelId="{6AD9D532-B768-41C0-A4EF-46A7AC18E29A}" type="presParOf" srcId="{41A0DDD9-81BD-4EAF-BF0C-A6FDDE7A8152}" destId="{B7936ECA-EEC0-47EA-AED3-3CA795BDC190}" srcOrd="0" destOrd="0" presId="urn:microsoft.com/office/officeart/2005/8/layout/hierarchy4"/>
    <dgm:cxn modelId="{3C450EBE-B9AC-4FE1-97AB-8120F8C20E49}" type="presParOf" srcId="{41A0DDD9-81BD-4EAF-BF0C-A6FDDE7A8152}" destId="{FB157B11-5B24-4579-8358-E6F05280D7EC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188115-4964-42B6-964C-EF686326D50A}">
      <dsp:nvSpPr>
        <dsp:cNvPr id="0" name=""/>
        <dsp:cNvSpPr/>
      </dsp:nvSpPr>
      <dsp:spPr>
        <a:xfrm>
          <a:off x="0" y="1"/>
          <a:ext cx="11084523" cy="9701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Цель практики наставничества</a:t>
          </a:r>
          <a:r>
            <a:rPr lang="ru-RU" sz="1800" kern="1200" dirty="0" smtClean="0"/>
            <a:t> - создать условия для максимально полного  раскрытия потенциала личности наставляемого (обучающегося) для успешной личной и профессиональной самореализации </a:t>
          </a:r>
          <a:endParaRPr lang="ru-RU" sz="1800" kern="1200" dirty="0"/>
        </a:p>
      </dsp:txBody>
      <dsp:txXfrm>
        <a:off x="28415" y="28416"/>
        <a:ext cx="11027693" cy="913342"/>
      </dsp:txXfrm>
    </dsp:sp>
    <dsp:sp modelId="{7D697FDB-5E14-4821-A3A1-0CE7A81226C6}">
      <dsp:nvSpPr>
        <dsp:cNvPr id="0" name=""/>
        <dsp:cNvSpPr/>
      </dsp:nvSpPr>
      <dsp:spPr>
        <a:xfrm>
          <a:off x="1721869" y="1147468"/>
          <a:ext cx="7645492" cy="4805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7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7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7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Задачи наставничества:</a:t>
          </a:r>
          <a:endParaRPr lang="ru-RU" sz="1800" b="1" kern="1200" dirty="0"/>
        </a:p>
      </dsp:txBody>
      <dsp:txXfrm>
        <a:off x="1735944" y="1161543"/>
        <a:ext cx="7617342" cy="452418"/>
      </dsp:txXfrm>
    </dsp:sp>
    <dsp:sp modelId="{E7D09BC5-5B46-47D7-8D4D-CE528067E461}">
      <dsp:nvSpPr>
        <dsp:cNvPr id="0" name=""/>
        <dsp:cNvSpPr/>
      </dsp:nvSpPr>
      <dsp:spPr>
        <a:xfrm>
          <a:off x="502686" y="1800200"/>
          <a:ext cx="4172052" cy="12781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</a:t>
          </a:r>
          <a:r>
            <a:rPr lang="ru-RU" sz="1800" kern="1200" dirty="0" smtClean="0"/>
            <a:t>подготовить к самостоятельной, осознанной и социально-продуктивной деятельности</a:t>
          </a:r>
          <a:endParaRPr lang="ru-RU" sz="1800" kern="1200" dirty="0"/>
        </a:p>
      </dsp:txBody>
      <dsp:txXfrm>
        <a:off x="540120" y="1837634"/>
        <a:ext cx="4097184" cy="1203238"/>
      </dsp:txXfrm>
    </dsp:sp>
    <dsp:sp modelId="{464856FE-86C2-43BF-A97B-53DFB2905508}">
      <dsp:nvSpPr>
        <dsp:cNvPr id="0" name=""/>
        <dsp:cNvSpPr/>
      </dsp:nvSpPr>
      <dsp:spPr>
        <a:xfrm>
          <a:off x="5905257" y="3168356"/>
          <a:ext cx="3052200" cy="12781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3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3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3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сформировать у наставляемых способности самостоятельно преодолевать трудности</a:t>
          </a:r>
          <a:endParaRPr lang="ru-RU" sz="1800" kern="1200" dirty="0"/>
        </a:p>
      </dsp:txBody>
      <dsp:txXfrm>
        <a:off x="5942691" y="3205790"/>
        <a:ext cx="2977332" cy="1203238"/>
      </dsp:txXfrm>
    </dsp:sp>
    <dsp:sp modelId="{FECAF8CE-4451-4133-826D-4153E9BEBB19}">
      <dsp:nvSpPr>
        <dsp:cNvPr id="0" name=""/>
        <dsp:cNvSpPr/>
      </dsp:nvSpPr>
      <dsp:spPr>
        <a:xfrm>
          <a:off x="6626535" y="1800195"/>
          <a:ext cx="3830234" cy="12781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раскрыть личностный, творческий и профессиональный потенциал наставляемых</a:t>
          </a:r>
          <a:endParaRPr lang="ru-RU" sz="1800" kern="1200" dirty="0"/>
        </a:p>
      </dsp:txBody>
      <dsp:txXfrm>
        <a:off x="6663969" y="1837629"/>
        <a:ext cx="3755366" cy="1203238"/>
      </dsp:txXfrm>
    </dsp:sp>
    <dsp:sp modelId="{B7936ECA-EEC0-47EA-AED3-3CA795BDC190}">
      <dsp:nvSpPr>
        <dsp:cNvPr id="0" name=""/>
        <dsp:cNvSpPr/>
      </dsp:nvSpPr>
      <dsp:spPr>
        <a:xfrm>
          <a:off x="2510527" y="3168358"/>
          <a:ext cx="2986035" cy="12781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обучить эффективным формам и методам индивидуального развития и работы в коллективе</a:t>
          </a:r>
          <a:endParaRPr lang="ru-RU" sz="1800" kern="1200" dirty="0"/>
        </a:p>
      </dsp:txBody>
      <dsp:txXfrm>
        <a:off x="2547961" y="3205792"/>
        <a:ext cx="2911167" cy="12032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A1B54A-29CA-4829-9182-4CE9F1D869DF}" type="datetimeFigureOut">
              <a:rPr lang="ru-RU" smtClean="0"/>
              <a:pPr/>
              <a:t>чт 11.09.25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DCC59-2CC7-45DF-BBB7-85CA736CD5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448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DCC59-2CC7-45DF-BBB7-85CA736CD5C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75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D9D1B3-BABC-4B5E-8A7A-0EE39D42F0E3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чт 11.09.25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www.21chkt.ru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44DAB0-1111-4AB4-9F0B-BB3CF24325D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888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50DBF-B471-4CF4-8C8B-F871C1D60883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чт 11.09.25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www.21chkt.ru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F6DB-281A-46E3-922F-052D27E29E81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966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C6995B-4F72-4AF1-B18B-DCF074393BAF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чт 11.09.25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www.21chkt.ru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9E10B2-B11B-45E6-9732-09608A20FAF7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74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3892A-3B1B-4A58-8E74-80C8DCFAD999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чт 11.09.25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www.21chkt.ru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82DA5-EED8-48CC-8E5E-B7253E70FE7B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377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CDAFCC-219B-4DCA-BFF1-8C14542BC1BB}" type="datetime1">
              <a:rPr lang="ru-RU" i="1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чт 11.09.25</a:t>
            </a:fld>
            <a:endParaRPr lang="ru-RU" i="1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i="1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www.21chkt.ru</a:t>
            </a:r>
            <a:endParaRPr lang="ru-RU" i="1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E18903-91FF-4A93-BF5C-AA5F2838B143}" type="slidenum">
              <a:rPr lang="ru-RU" i="1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i="1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334953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014389-645F-49C2-9264-4901E1F7C22E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чт 11.09.25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www.21chkt.ru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C02FC2-3722-4B09-8727-4C2051F0070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849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CDAFCC-219B-4DCA-BFF1-8C14542BC1BB}" type="datetime1">
              <a:rPr lang="ru-RU" i="1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чт 11.09.25</a:t>
            </a:fld>
            <a:endParaRPr lang="ru-RU" i="1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i="1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www.21chkt.ru</a:t>
            </a:r>
            <a:endParaRPr lang="ru-RU" i="1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E18903-91FF-4A93-BF5C-AA5F2838B143}" type="slidenum">
              <a:rPr lang="ru-RU" i="1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i="1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300339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A76867-56BD-4540-9B57-DDB1F866F9A8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чт 11.09.25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www.21chkt.ru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E16B21-A973-438A-8F87-C0F753F6A5F1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982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9ACF9F-0B24-4C3D-B0EA-8F55D7B80C15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чт 11.09.25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www.21chkt.ru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8CDDC1-C36D-4644-A927-5FCAC961A53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974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C80EBB-C2A0-4D92-A4CC-E3480C6256E1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чт 11.09.25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www.21chkt.ru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DD93B7-B34A-415B-AD8E-6C97153AF29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778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A5542D-1D0A-4F20-80A3-2B7874DECD94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чт 11.09.25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www.21chkt.ru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0128E9-8B36-4CC3-8E46-595BF54D42C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433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4FDAC4-4F72-4832-9544-71D96A104AA8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чт 11.09.25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www.21chkt.ru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2A2707-132D-45EF-9CB7-D048D03A129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947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CDAFCC-219B-4DCA-BFF1-8C14542BC1BB}" type="datetime1">
              <a:rPr lang="ru-RU" i="1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чт 11.09.25</a:t>
            </a:fld>
            <a:endParaRPr lang="ru-RU" i="1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i="1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www.21chkt.ru</a:t>
            </a:r>
            <a:endParaRPr lang="ru-RU" i="1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E18903-91FF-4A93-BF5C-AA5F2838B143}" type="slidenum">
              <a:rPr lang="ru-RU" i="1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i="1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706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3.jpg"/><Relationship Id="rId7" Type="http://schemas.openxmlformats.org/officeDocument/2006/relationships/image" Target="../media/image36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41.jpe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brainapps.ru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6"/>
          <p:cNvSpPr>
            <a:spLocks noGrp="1"/>
          </p:cNvSpPr>
          <p:nvPr>
            <p:ph type="ctrTitle"/>
          </p:nvPr>
        </p:nvSpPr>
        <p:spPr>
          <a:xfrm>
            <a:off x="1679575" y="177722"/>
            <a:ext cx="8880921" cy="514974"/>
          </a:xfrm>
          <a:ln>
            <a:noFill/>
          </a:ln>
          <a:effectLst/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ru-RU" sz="14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14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4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14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400" b="1" smtClean="0">
                <a:solidFill>
                  <a:schemeClr val="accent1">
                    <a:lumMod val="50000"/>
                  </a:schemeClr>
                </a:solidFill>
              </a:rPr>
              <a:t>Всероссийский конкурс лучших практик трудоустройства молодежи </a:t>
            </a:r>
            <a:r>
              <a:rPr lang="ru-RU" sz="1400" b="1" smtClean="0">
                <a:solidFill>
                  <a:schemeClr val="accent1">
                    <a:lumMod val="50000"/>
                  </a:schemeClr>
                </a:solidFill>
                <a:effectLst/>
              </a:rPr>
              <a:t>в 2025 году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5122" name="Rectangle 7"/>
          <p:cNvSpPr>
            <a:spLocks noGrp="1"/>
          </p:cNvSpPr>
          <p:nvPr>
            <p:ph type="subTitle" idx="1"/>
          </p:nvPr>
        </p:nvSpPr>
        <p:spPr>
          <a:xfrm>
            <a:off x="2783632" y="2564904"/>
            <a:ext cx="6984776" cy="194421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«</a:t>
            </a:r>
            <a:r>
              <a:rPr lang="ru-RU" b="1" dirty="0">
                <a:solidFill>
                  <a:srgbClr val="C00000"/>
                </a:solidFill>
              </a:rPr>
              <a:t>Система наставничества, приводящая к успеху студентов по специальности Банковское дело </a:t>
            </a:r>
            <a:r>
              <a:rPr lang="ru-RU" b="1" dirty="0" smtClean="0">
                <a:solidFill>
                  <a:srgbClr val="C00000"/>
                </a:solidFill>
              </a:rPr>
              <a:t>Чебоксарского </a:t>
            </a:r>
            <a:r>
              <a:rPr lang="ru-RU" b="1" dirty="0">
                <a:solidFill>
                  <a:srgbClr val="C00000"/>
                </a:solidFill>
              </a:rPr>
              <a:t>кооперативного техникума </a:t>
            </a:r>
            <a:r>
              <a:rPr lang="ru-RU" b="1" dirty="0" smtClean="0">
                <a:solidFill>
                  <a:srgbClr val="C00000"/>
                </a:solidFill>
              </a:rPr>
              <a:t>Чувашпотребсоюза»</a:t>
            </a:r>
            <a:endParaRPr lang="ru-RU" dirty="0" smtClean="0">
              <a:solidFill>
                <a:srgbClr val="C00000"/>
              </a:solidFill>
            </a:endParaRPr>
          </a:p>
          <a:p>
            <a:r>
              <a:rPr lang="ru-RU" dirty="0" smtClean="0">
                <a:solidFill>
                  <a:srgbClr val="C00000"/>
                </a:solidFill>
              </a:rPr>
              <a:t> </a:t>
            </a:r>
          </a:p>
          <a:p>
            <a:pPr algn="ctr" eaLnBrk="1" hangingPunct="1">
              <a:lnSpc>
                <a:spcPct val="90000"/>
              </a:lnSpc>
              <a:defRPr/>
            </a:pPr>
            <a:endParaRPr lang="ru-RU" altLang="ru-RU" sz="24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79375" y="6347867"/>
            <a:ext cx="1600200" cy="365125"/>
          </a:xfrm>
        </p:spPr>
        <p:txBody>
          <a:bodyPr/>
          <a:lstStyle/>
          <a:p>
            <a:pPr algn="l">
              <a:defRPr/>
            </a:pPr>
            <a:r>
              <a:rPr lang="en-US" sz="1400" smtClean="0">
                <a:solidFill>
                  <a:schemeClr val="tx1"/>
                </a:solidFill>
              </a:rPr>
              <a:t>www.21chkt.ru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0272464" y="6347866"/>
            <a:ext cx="1828800" cy="365125"/>
          </a:xfrm>
        </p:spPr>
        <p:txBody>
          <a:bodyPr/>
          <a:lstStyle/>
          <a:p>
            <a:pPr algn="r">
              <a:defRPr/>
            </a:pPr>
            <a:fld id="{9344DAB0-1111-4AB4-9F0B-BB3CF24325DB}" type="slidenum">
              <a:rPr lang="ru-RU" sz="1400" smtClean="0">
                <a:solidFill>
                  <a:schemeClr val="tx1"/>
                </a:solidFill>
              </a:rPr>
              <a:pPr algn="r">
                <a:defRPr/>
              </a:pPr>
              <a:t>1</a:t>
            </a:fld>
            <a:r>
              <a:rPr lang="ru-RU" sz="1400" smtClean="0">
                <a:solidFill>
                  <a:schemeClr val="tx1"/>
                </a:solidFill>
              </a:rPr>
              <a:t>/26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9" name="Picture 2" descr="S:\103\ЭМБЛЕМА ЧКТ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528" y="160338"/>
            <a:ext cx="980728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Picture background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Picture background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https://meur.sakhalin.gov.ru/filestore/event/000/000/000/260/images/00000000142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47" y="160338"/>
            <a:ext cx="2026321" cy="8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0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/>
          </p:cNvSpPr>
          <p:nvPr/>
        </p:nvSpPr>
        <p:spPr>
          <a:xfrm>
            <a:off x="2783633" y="260352"/>
            <a:ext cx="7560841" cy="1008409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endParaRPr lang="ru-RU" altLang="ru-RU" sz="1800" b="0" dirty="0">
              <a:solidFill>
                <a:schemeClr val="tx2">
                  <a:lumMod val="7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51512" y="5915218"/>
            <a:ext cx="93970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/>
              <a:t>         </a:t>
            </a:r>
            <a:r>
              <a:rPr lang="ru-RU" altLang="ru-RU" sz="16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Диаграмма 3. </a:t>
            </a:r>
            <a:r>
              <a:rPr lang="ru-RU" altLang="ru-RU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Результаты экзамена по ПМ.02 «Осуществление кредитных операций»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24000" y="1155938"/>
            <a:ext cx="9144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Эффективность успеваемости студентов </a:t>
            </a:r>
            <a:r>
              <a:rPr lang="ru-RU" altLang="ru-RU" sz="2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3 </a:t>
            </a:r>
            <a:r>
              <a:rPr lang="ru-RU" altLang="ru-RU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курса </a:t>
            </a:r>
            <a:r>
              <a:rPr lang="ru-RU" altLang="ru-RU" sz="2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/>
            </a:r>
            <a:br>
              <a:rPr lang="ru-RU" altLang="ru-RU" sz="2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до </a:t>
            </a:r>
            <a:r>
              <a:rPr lang="ru-RU" altLang="ru-RU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и </a:t>
            </a:r>
            <a:r>
              <a:rPr lang="ru-RU" altLang="ru-RU" sz="2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после </a:t>
            </a:r>
            <a:r>
              <a:rPr lang="ru-RU" altLang="ru-RU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участия в Проекте наставничества 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5499790" y="6955393"/>
            <a:ext cx="463049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altLang="ru-RU" sz="700"/>
          </a:p>
          <a:p>
            <a:pPr algn="ctr"/>
            <a:r>
              <a:rPr lang="ru-RU" altLang="ru-RU" sz="1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Диаграмма 1. Степень усвоения учебного предмета </a:t>
            </a:r>
            <a:endParaRPr lang="ru-RU" altLang="ru-RU" sz="700"/>
          </a:p>
          <a:p>
            <a:pPr algn="ctr"/>
            <a:r>
              <a:rPr lang="ru-RU" altLang="ru-RU" sz="1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altLang="ru-RU" sz="1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Экономика и право</a:t>
            </a:r>
            <a:r>
              <a:rPr lang="ru-RU" altLang="ru-RU" sz="1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altLang="ru-RU"/>
          </a:p>
        </p:txBody>
      </p:sp>
      <p:sp>
        <p:nvSpPr>
          <p:cNvPr id="13" name="Rectangle 6"/>
          <p:cNvSpPr txBox="1">
            <a:spLocks/>
          </p:cNvSpPr>
          <p:nvPr/>
        </p:nvSpPr>
        <p:spPr>
          <a:xfrm>
            <a:off x="1679575" y="177722"/>
            <a:ext cx="8880921" cy="803006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Всероссийский конкурс лучших практик трудоустройства молодежи в 2025 году</a:t>
            </a:r>
          </a:p>
        </p:txBody>
      </p:sp>
      <p:pic>
        <p:nvPicPr>
          <p:cNvPr id="14" name="Picture 2" descr="S:\103\ЭМБЛЕМА ЧКТ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528" y="160338"/>
            <a:ext cx="980728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721354808"/>
              </p:ext>
            </p:extLst>
          </p:nvPr>
        </p:nvGraphicFramePr>
        <p:xfrm>
          <a:off x="2783633" y="1986935"/>
          <a:ext cx="6984775" cy="3767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Нижний колонтитул 3"/>
          <p:cNvSpPr>
            <a:spLocks noGrp="1"/>
          </p:cNvSpPr>
          <p:nvPr>
            <p:ph type="ftr" sz="quarter" idx="4294967295"/>
          </p:nvPr>
        </p:nvSpPr>
        <p:spPr>
          <a:xfrm>
            <a:off x="79375" y="6347867"/>
            <a:ext cx="1600200" cy="365125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r>
              <a:rPr lang="en-US" sz="1400" dirty="0">
                <a:solidFill>
                  <a:schemeClr val="tx1"/>
                </a:solidFill>
              </a:rPr>
              <a:t>www.21chkt.ru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7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0272464" y="6347866"/>
            <a:ext cx="18288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9344DAB0-1111-4AB4-9F0B-BB3CF24325DB}" type="slidenum">
              <a:rPr lang="ru-RU" sz="1400" smtClean="0">
                <a:solidFill>
                  <a:schemeClr val="tx1"/>
                </a:solidFill>
              </a:rPr>
              <a:pPr algn="r">
                <a:defRPr/>
              </a:pPr>
              <a:t>10</a:t>
            </a:fld>
            <a:r>
              <a:rPr lang="ru-RU" sz="1400" dirty="0" smtClean="0">
                <a:solidFill>
                  <a:schemeClr val="tx1"/>
                </a:solidFill>
              </a:rPr>
              <a:t>/26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2" name="Picture 2" descr="https://meur.sakhalin.gov.ru/filestore/event/000/000/000/260/images/00000000142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47" y="160338"/>
            <a:ext cx="2026321" cy="8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89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/>
          </p:cNvSpPr>
          <p:nvPr/>
        </p:nvSpPr>
        <p:spPr>
          <a:xfrm>
            <a:off x="2783633" y="260352"/>
            <a:ext cx="7560841" cy="1008409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endParaRPr lang="ru-RU" altLang="ru-RU" sz="1800" b="0" dirty="0">
              <a:solidFill>
                <a:schemeClr val="tx2">
                  <a:lumMod val="7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t="10813" b="9674"/>
          <a:stretch/>
        </p:blipFill>
        <p:spPr>
          <a:xfrm>
            <a:off x="228795" y="2054631"/>
            <a:ext cx="2377238" cy="25202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" b="22251"/>
          <a:stretch/>
        </p:blipFill>
        <p:spPr>
          <a:xfrm>
            <a:off x="9578804" y="2060092"/>
            <a:ext cx="2386522" cy="236886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" t="13434" r="-1128" b="22080"/>
          <a:stretch/>
        </p:blipFill>
        <p:spPr>
          <a:xfrm>
            <a:off x="7142510" y="2540556"/>
            <a:ext cx="2275855" cy="195679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6" t="17013" r="15335" b="27732"/>
          <a:stretch/>
        </p:blipFill>
        <p:spPr>
          <a:xfrm>
            <a:off x="4876840" y="2522690"/>
            <a:ext cx="2071165" cy="199252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5" r="29363" b="33812"/>
          <a:stretch/>
        </p:blipFill>
        <p:spPr>
          <a:xfrm>
            <a:off x="2756838" y="1895686"/>
            <a:ext cx="1969197" cy="2016224"/>
          </a:xfrm>
          <a:prstGeom prst="rect">
            <a:avLst/>
          </a:prstGeom>
        </p:spPr>
      </p:pic>
      <p:sp>
        <p:nvSpPr>
          <p:cNvPr id="16" name="Rectangle 6"/>
          <p:cNvSpPr txBox="1">
            <a:spLocks/>
          </p:cNvSpPr>
          <p:nvPr/>
        </p:nvSpPr>
        <p:spPr>
          <a:xfrm>
            <a:off x="2783633" y="260352"/>
            <a:ext cx="7560841" cy="1008409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endParaRPr lang="ru-RU" altLang="ru-RU" sz="1800" b="0" dirty="0">
              <a:solidFill>
                <a:schemeClr val="tx2">
                  <a:lumMod val="7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135560" y="1351391"/>
            <a:ext cx="8093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этап «Педагог </a:t>
            </a:r>
            <a:r>
              <a:rPr lang="ru-RU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Обучающийся</a:t>
            </a:r>
            <a:r>
              <a:rPr lang="ru-RU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</a:t>
            </a:r>
            <a:endParaRPr lang="ru-RU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6"/>
          <p:cNvSpPr txBox="1">
            <a:spLocks/>
          </p:cNvSpPr>
          <p:nvPr/>
        </p:nvSpPr>
        <p:spPr>
          <a:xfrm>
            <a:off x="1679575" y="177722"/>
            <a:ext cx="8880921" cy="803006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Всероссийский конкурс лучших практик трудоустройства молодежи в 2025 году</a:t>
            </a:r>
          </a:p>
        </p:txBody>
      </p:sp>
      <p:pic>
        <p:nvPicPr>
          <p:cNvPr id="19" name="Picture 2" descr="S:\103\ЭМБЛЕМА ЧКТ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528" y="160338"/>
            <a:ext cx="980728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60416" y="5475681"/>
            <a:ext cx="11161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Реализуется ролевая модель «Опытный преподаватель - одаренный студент», </a:t>
            </a:r>
          </a:p>
          <a:p>
            <a:pPr algn="ctr"/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процессе которой осуществляется психологическая поддержка, совместная работа, а также создаются условия для развития творческого потенциала наставляемого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9246" y="4574911"/>
            <a:ext cx="2219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Чемпионат </a:t>
            </a:r>
            <a:br>
              <a:rPr lang="ru-RU" sz="1400" b="1" dirty="0" smtClean="0"/>
            </a:br>
            <a:r>
              <a:rPr lang="ru-RU" sz="1400" b="1" dirty="0" smtClean="0"/>
              <a:t>«Навыки мудрых»</a:t>
            </a:r>
            <a:endParaRPr lang="ru-RU" sz="1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674010" y="4804224"/>
            <a:ext cx="2219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Повышение квалификации</a:t>
            </a:r>
            <a:endParaRPr lang="ru-RU" sz="1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752926" y="4559180"/>
            <a:ext cx="2219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Участие в конкурсах и конференциях</a:t>
            </a:r>
            <a:endParaRPr lang="ru-RU" sz="1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8468876" y="4685751"/>
            <a:ext cx="22198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Результат наставничества</a:t>
            </a:r>
            <a:endParaRPr lang="ru-RU" sz="1400" b="1" dirty="0"/>
          </a:p>
        </p:txBody>
      </p:sp>
      <p:sp>
        <p:nvSpPr>
          <p:cNvPr id="25" name="Нижний колонтитул 3"/>
          <p:cNvSpPr>
            <a:spLocks noGrp="1"/>
          </p:cNvSpPr>
          <p:nvPr>
            <p:ph type="ftr" sz="quarter" idx="4294967295"/>
          </p:nvPr>
        </p:nvSpPr>
        <p:spPr>
          <a:xfrm>
            <a:off x="79375" y="6347867"/>
            <a:ext cx="1600200" cy="365125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r>
              <a:rPr lang="en-US" sz="1400" dirty="0">
                <a:solidFill>
                  <a:schemeClr val="tx1"/>
                </a:solidFill>
              </a:rPr>
              <a:t>www.21chkt.ru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6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0272464" y="6347866"/>
            <a:ext cx="18288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9344DAB0-1111-4AB4-9F0B-BB3CF24325DB}" type="slidenum">
              <a:rPr lang="ru-RU" sz="1400" smtClean="0">
                <a:solidFill>
                  <a:schemeClr val="tx1"/>
                </a:solidFill>
              </a:rPr>
              <a:pPr algn="r">
                <a:defRPr/>
              </a:pPr>
              <a:t>11</a:t>
            </a:fld>
            <a:r>
              <a:rPr lang="ru-RU" sz="1400" dirty="0" smtClean="0">
                <a:solidFill>
                  <a:schemeClr val="tx1"/>
                </a:solidFill>
              </a:rPr>
              <a:t>/26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27" name="Рисунок 26"/>
          <p:cNvPicPr/>
          <p:nvPr/>
        </p:nvPicPr>
        <p:blipFill rotWithShape="1">
          <a:blip r:embed="rId8"/>
          <a:srcRect l="15241" t="6058" r="7720" b="8442"/>
          <a:stretch/>
        </p:blipFill>
        <p:spPr bwMode="auto">
          <a:xfrm rot="5400000">
            <a:off x="3067222" y="3034257"/>
            <a:ext cx="1381098" cy="21381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2" descr="https://meur.sakhalin.gov.ru/filestore/event/000/000/000/260/images/00000000142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47" y="160338"/>
            <a:ext cx="2026321" cy="8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55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/>
          </p:cNvSpPr>
          <p:nvPr/>
        </p:nvSpPr>
        <p:spPr>
          <a:xfrm>
            <a:off x="2783633" y="260352"/>
            <a:ext cx="7560841" cy="1008409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endParaRPr lang="ru-RU" altLang="ru-RU" sz="1800" b="0" dirty="0">
              <a:solidFill>
                <a:schemeClr val="tx2">
                  <a:lumMod val="7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76736" y="5452752"/>
            <a:ext cx="90612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 </a:t>
            </a:r>
            <a:r>
              <a:rPr lang="ru-RU" b="1" dirty="0"/>
              <a:t>2021 </a:t>
            </a:r>
            <a:r>
              <a:rPr lang="ru-RU" dirty="0"/>
              <a:t>году студент 2 курса Тимофеев Павел в </a:t>
            </a:r>
            <a:r>
              <a:rPr lang="ru-RU" dirty="0" smtClean="0"/>
              <a:t>г. </a:t>
            </a:r>
            <a:r>
              <a:rPr lang="ru-RU" dirty="0"/>
              <a:t>Санкт-Петербурге  </a:t>
            </a:r>
            <a:r>
              <a:rPr lang="ru-RU" dirty="0" smtClean="0"/>
              <a:t>занял</a:t>
            </a:r>
            <a:br>
              <a:rPr lang="ru-RU" dirty="0" smtClean="0"/>
            </a:br>
            <a:r>
              <a:rPr lang="ru-RU" b="1" dirty="0" smtClean="0">
                <a:solidFill>
                  <a:srgbClr val="C00000"/>
                </a:solidFill>
              </a:rPr>
              <a:t>3 </a:t>
            </a:r>
            <a:r>
              <a:rPr lang="ru-RU" b="1" dirty="0">
                <a:solidFill>
                  <a:srgbClr val="C00000"/>
                </a:solidFill>
              </a:rPr>
              <a:t>место </a:t>
            </a:r>
            <a:r>
              <a:rPr lang="ru-RU" dirty="0"/>
              <a:t>среди 19 участников в Итогах года </a:t>
            </a:r>
            <a:r>
              <a:rPr lang="ru-RU" dirty="0" smtClean="0"/>
              <a:t>по </a:t>
            </a:r>
            <a:r>
              <a:rPr lang="ru-RU" dirty="0"/>
              <a:t>компетенции «Банковское дело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3074" name="Picture 2" descr="S:\304\Статья и фото БД СПб\20210408_0842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1965327"/>
            <a:ext cx="3180578" cy="331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C:\Users\user\Desktop\Фото\photo_2025-06-05_12-50-0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24" b="15605"/>
          <a:stretch/>
        </p:blipFill>
        <p:spPr bwMode="auto">
          <a:xfrm>
            <a:off x="1867581" y="1965327"/>
            <a:ext cx="3960440" cy="33278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44590" y="1468610"/>
            <a:ext cx="253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35560" y="1351391"/>
            <a:ext cx="8093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Результат практики наставничества</a:t>
            </a:r>
            <a:endParaRPr lang="ru-RU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6"/>
          <p:cNvSpPr txBox="1">
            <a:spLocks/>
          </p:cNvSpPr>
          <p:nvPr/>
        </p:nvSpPr>
        <p:spPr>
          <a:xfrm>
            <a:off x="1679575" y="177722"/>
            <a:ext cx="8880921" cy="803006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Всероссийский конкурс лучших практик трудоустройства молодежи в 2025 году</a:t>
            </a:r>
          </a:p>
        </p:txBody>
      </p:sp>
      <p:pic>
        <p:nvPicPr>
          <p:cNvPr id="16" name="Picture 2" descr="S:\103\ЭМБЛЕМА ЧКТ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528" y="160338"/>
            <a:ext cx="980728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Нижний колонтитул 3"/>
          <p:cNvSpPr>
            <a:spLocks noGrp="1"/>
          </p:cNvSpPr>
          <p:nvPr>
            <p:ph type="ftr" sz="quarter" idx="4294967295"/>
          </p:nvPr>
        </p:nvSpPr>
        <p:spPr>
          <a:xfrm>
            <a:off x="79375" y="6347867"/>
            <a:ext cx="1600200" cy="365125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r>
              <a:rPr lang="en-US" sz="1400" dirty="0">
                <a:solidFill>
                  <a:schemeClr val="tx1"/>
                </a:solidFill>
              </a:rPr>
              <a:t>www.21chkt.ru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9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0272464" y="6347866"/>
            <a:ext cx="18288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9344DAB0-1111-4AB4-9F0B-BB3CF24325DB}" type="slidenum">
              <a:rPr lang="ru-RU" sz="1400" smtClean="0">
                <a:solidFill>
                  <a:schemeClr val="tx1"/>
                </a:solidFill>
              </a:rPr>
              <a:pPr algn="r">
                <a:defRPr/>
              </a:pPr>
              <a:t>12</a:t>
            </a:fld>
            <a:r>
              <a:rPr lang="ru-RU" sz="1400" dirty="0" smtClean="0">
                <a:solidFill>
                  <a:schemeClr val="tx1"/>
                </a:solidFill>
              </a:rPr>
              <a:t>/26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4" name="Picture 2" descr="https://meur.sakhalin.gov.ru/filestore/event/000/000/000/260/images/00000000142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47" y="160338"/>
            <a:ext cx="2026321" cy="8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61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/>
          </p:cNvSpPr>
          <p:nvPr/>
        </p:nvSpPr>
        <p:spPr>
          <a:xfrm>
            <a:off x="2783633" y="260352"/>
            <a:ext cx="7560841" cy="1008409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endParaRPr lang="ru-RU" altLang="ru-RU" sz="1800" b="0" dirty="0">
              <a:solidFill>
                <a:schemeClr val="tx2">
                  <a:lumMod val="7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76736" y="5452752"/>
            <a:ext cx="90612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 </a:t>
            </a:r>
            <a:r>
              <a:rPr lang="ru-RU" b="1" dirty="0" smtClean="0"/>
              <a:t>2022</a:t>
            </a:r>
            <a:r>
              <a:rPr lang="ru-RU" dirty="0" smtClean="0"/>
              <a:t> году Павлова Анастасия, студентка 2 курса, в Республике Башкортостан, г. Уфе,  заняла </a:t>
            </a:r>
            <a:r>
              <a:rPr lang="ru-RU" b="1" dirty="0" smtClean="0">
                <a:solidFill>
                  <a:srgbClr val="C00000"/>
                </a:solidFill>
              </a:rPr>
              <a:t>9 место </a:t>
            </a:r>
            <a:r>
              <a:rPr lang="ru-RU" dirty="0" smtClean="0"/>
              <a:t>среди 31 участника в Итоговых соревнованиях Национального Чемпионата «Молодые профессионалы» и получила </a:t>
            </a:r>
            <a:r>
              <a:rPr lang="ru-RU" b="1" dirty="0" smtClean="0">
                <a:solidFill>
                  <a:srgbClr val="C00000"/>
                </a:solidFill>
              </a:rPr>
              <a:t>«Медальон за профессионализм»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4590" y="1468610"/>
            <a:ext cx="253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35560" y="1351391"/>
            <a:ext cx="8093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Результат практики наставничества</a:t>
            </a:r>
            <a:endParaRPr lang="ru-RU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6"/>
          <p:cNvSpPr txBox="1">
            <a:spLocks/>
          </p:cNvSpPr>
          <p:nvPr/>
        </p:nvSpPr>
        <p:spPr>
          <a:xfrm>
            <a:off x="1679575" y="177722"/>
            <a:ext cx="8880921" cy="803006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Всероссийский конкурс лучших практик трудоустройства молодежи в 2025 году</a:t>
            </a:r>
          </a:p>
        </p:txBody>
      </p:sp>
      <p:pic>
        <p:nvPicPr>
          <p:cNvPr id="16" name="Picture 2" descr="S:\103\ЭМБЛЕМА ЧКТ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528" y="160338"/>
            <a:ext cx="980728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t="5841"/>
          <a:stretch/>
        </p:blipFill>
        <p:spPr>
          <a:xfrm>
            <a:off x="2507011" y="1945318"/>
            <a:ext cx="2784269" cy="3495526"/>
          </a:xfrm>
          <a:prstGeom prst="rect">
            <a:avLst/>
          </a:prstGeom>
        </p:spPr>
      </p:pic>
      <p:pic>
        <p:nvPicPr>
          <p:cNvPr id="14" name="Рисунок 13" descr="C:\Users\user\Desktop\Фото\photo_2025-06-05_12-50-1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1945318"/>
            <a:ext cx="2620841" cy="344813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Нижний колонтитул 3"/>
          <p:cNvSpPr>
            <a:spLocks noGrp="1"/>
          </p:cNvSpPr>
          <p:nvPr>
            <p:ph type="ftr" sz="quarter" idx="4294967295"/>
          </p:nvPr>
        </p:nvSpPr>
        <p:spPr>
          <a:xfrm>
            <a:off x="79375" y="6347867"/>
            <a:ext cx="1600200" cy="365125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r>
              <a:rPr lang="en-US" sz="1400" dirty="0">
                <a:solidFill>
                  <a:schemeClr val="tx1"/>
                </a:solidFill>
              </a:rPr>
              <a:t>www.21chkt.ru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9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0272464" y="6347866"/>
            <a:ext cx="18288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9344DAB0-1111-4AB4-9F0B-BB3CF24325DB}" type="slidenum">
              <a:rPr lang="ru-RU" sz="1400" smtClean="0">
                <a:solidFill>
                  <a:schemeClr val="tx1"/>
                </a:solidFill>
              </a:rPr>
              <a:pPr algn="r">
                <a:defRPr/>
              </a:pPr>
              <a:t>13</a:t>
            </a:fld>
            <a:r>
              <a:rPr lang="ru-RU" sz="1400" dirty="0" smtClean="0">
                <a:solidFill>
                  <a:schemeClr val="tx1"/>
                </a:solidFill>
              </a:rPr>
              <a:t>/26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3" name="Picture 2" descr="https://meur.sakhalin.gov.ru/filestore/event/000/000/000/260/images/00000000142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47" y="160338"/>
            <a:ext cx="2026321" cy="8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66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/>
          </p:cNvSpPr>
          <p:nvPr/>
        </p:nvSpPr>
        <p:spPr>
          <a:xfrm>
            <a:off x="2783633" y="260352"/>
            <a:ext cx="7560841" cy="1008409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endParaRPr lang="ru-RU" altLang="ru-RU" sz="1800" b="0" dirty="0">
              <a:solidFill>
                <a:schemeClr val="tx2">
                  <a:lumMod val="7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68816" y="5657626"/>
            <a:ext cx="90612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 </a:t>
            </a:r>
            <a:r>
              <a:rPr lang="ru-RU" b="1" dirty="0" smtClean="0"/>
              <a:t>2023 </a:t>
            </a:r>
            <a:r>
              <a:rPr lang="ru-RU" dirty="0" smtClean="0"/>
              <a:t>году студент 2 курса </a:t>
            </a:r>
            <a:r>
              <a:rPr lang="ru-RU" dirty="0" err="1" smtClean="0"/>
              <a:t>Чертан</a:t>
            </a:r>
            <a:r>
              <a:rPr lang="ru-RU" dirty="0" smtClean="0"/>
              <a:t> Даниил  в г. Липецке </a:t>
            </a:r>
          </a:p>
          <a:p>
            <a:pPr algn="ctr"/>
            <a:r>
              <a:rPr lang="ru-RU" dirty="0" smtClean="0"/>
              <a:t>занял </a:t>
            </a:r>
            <a:r>
              <a:rPr lang="ru-RU" b="1" dirty="0" smtClean="0">
                <a:solidFill>
                  <a:srgbClr val="C00000"/>
                </a:solidFill>
              </a:rPr>
              <a:t>7 место </a:t>
            </a:r>
            <a:r>
              <a:rPr lang="ru-RU" dirty="0" smtClean="0"/>
              <a:t>среди 27 конкурсантов в Чемпионате «Профессионалы 2023»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144590" y="1468610"/>
            <a:ext cx="253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35560" y="1351391"/>
            <a:ext cx="8093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Результат практики наставничества</a:t>
            </a:r>
            <a:endParaRPr lang="ru-RU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6"/>
          <p:cNvSpPr txBox="1">
            <a:spLocks/>
          </p:cNvSpPr>
          <p:nvPr/>
        </p:nvSpPr>
        <p:spPr>
          <a:xfrm>
            <a:off x="1679575" y="177722"/>
            <a:ext cx="8880921" cy="803006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Всероссийский конкурс лучших практик трудоустройства молодежи в 2025 году</a:t>
            </a:r>
          </a:p>
        </p:txBody>
      </p:sp>
      <p:pic>
        <p:nvPicPr>
          <p:cNvPr id="16" name="Picture 2" descr="S:\103\ЭМБЛЕМА ЧКТ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528" y="160338"/>
            <a:ext cx="980728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t="16850" b="15118"/>
          <a:stretch/>
        </p:blipFill>
        <p:spPr>
          <a:xfrm>
            <a:off x="1919536" y="2095209"/>
            <a:ext cx="3672408" cy="3331217"/>
          </a:xfrm>
          <a:prstGeom prst="rect">
            <a:avLst/>
          </a:prstGeom>
        </p:spPr>
      </p:pic>
      <p:pic>
        <p:nvPicPr>
          <p:cNvPr id="18" name="Рисунок 17" descr="C:\Users\user\Desktop\Фото\photo_2025-06-05_12-53-0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8" b="10784"/>
          <a:stretch/>
        </p:blipFill>
        <p:spPr bwMode="auto">
          <a:xfrm>
            <a:off x="6888088" y="2095209"/>
            <a:ext cx="3672408" cy="33312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Нижний колонтитул 3"/>
          <p:cNvSpPr>
            <a:spLocks noGrp="1"/>
          </p:cNvSpPr>
          <p:nvPr>
            <p:ph type="ftr" sz="quarter" idx="4294967295"/>
          </p:nvPr>
        </p:nvSpPr>
        <p:spPr>
          <a:xfrm>
            <a:off x="79375" y="6347867"/>
            <a:ext cx="1600200" cy="365125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r>
              <a:rPr lang="en-US" sz="1400" dirty="0">
                <a:solidFill>
                  <a:schemeClr val="tx1"/>
                </a:solidFill>
              </a:rPr>
              <a:t>www.21chkt.ru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0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0272464" y="6347866"/>
            <a:ext cx="18288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9344DAB0-1111-4AB4-9F0B-BB3CF24325DB}" type="slidenum">
              <a:rPr lang="ru-RU" sz="1400" smtClean="0">
                <a:solidFill>
                  <a:schemeClr val="tx1"/>
                </a:solidFill>
              </a:rPr>
              <a:pPr algn="r">
                <a:defRPr/>
              </a:pPr>
              <a:t>14</a:t>
            </a:fld>
            <a:r>
              <a:rPr lang="ru-RU" sz="1400" dirty="0" smtClean="0">
                <a:solidFill>
                  <a:schemeClr val="tx1"/>
                </a:solidFill>
              </a:rPr>
              <a:t>/25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4" name="Picture 2" descr="https://meur.sakhalin.gov.ru/filestore/event/000/000/000/260/images/00000000142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47" y="160338"/>
            <a:ext cx="2026321" cy="8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05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/>
          </p:cNvSpPr>
          <p:nvPr/>
        </p:nvSpPr>
        <p:spPr>
          <a:xfrm>
            <a:off x="2783633" y="260352"/>
            <a:ext cx="7560841" cy="1008409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endParaRPr lang="ru-RU" altLang="ru-RU" sz="1800" b="0" dirty="0">
              <a:solidFill>
                <a:schemeClr val="tx2">
                  <a:lumMod val="7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67581" y="5589240"/>
            <a:ext cx="90612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 </a:t>
            </a:r>
            <a:r>
              <a:rPr lang="ru-RU" b="1" dirty="0" smtClean="0"/>
              <a:t>2024</a:t>
            </a:r>
            <a:r>
              <a:rPr lang="ru-RU" dirty="0" smtClean="0"/>
              <a:t> году в г. Перми  студентка 2 курса </a:t>
            </a:r>
            <a:r>
              <a:rPr lang="ru-RU" dirty="0" err="1" smtClean="0"/>
              <a:t>Земцова</a:t>
            </a:r>
            <a:r>
              <a:rPr lang="ru-RU" dirty="0" smtClean="0"/>
              <a:t> Анастасия </a:t>
            </a:r>
            <a:br>
              <a:rPr lang="ru-RU" dirty="0" smtClean="0"/>
            </a:br>
            <a:r>
              <a:rPr lang="ru-RU" dirty="0" smtClean="0"/>
              <a:t>заняла </a:t>
            </a:r>
            <a:r>
              <a:rPr lang="ru-RU" b="1" dirty="0" smtClean="0">
                <a:solidFill>
                  <a:srgbClr val="C00000"/>
                </a:solidFill>
              </a:rPr>
              <a:t>5 место </a:t>
            </a:r>
            <a:r>
              <a:rPr lang="ru-RU" dirty="0" smtClean="0"/>
              <a:t>среди 27 </a:t>
            </a:r>
            <a:r>
              <a:rPr lang="ru-RU" dirty="0"/>
              <a:t>участников в Чемпионате «Профессионалы </a:t>
            </a:r>
            <a:r>
              <a:rPr lang="ru-RU" dirty="0" smtClean="0"/>
              <a:t>2024»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144590" y="1468610"/>
            <a:ext cx="253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35560" y="1351391"/>
            <a:ext cx="8093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Результат практики наставничества</a:t>
            </a:r>
            <a:endParaRPr lang="ru-RU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6"/>
          <p:cNvSpPr txBox="1">
            <a:spLocks/>
          </p:cNvSpPr>
          <p:nvPr/>
        </p:nvSpPr>
        <p:spPr>
          <a:xfrm>
            <a:off x="1679575" y="177722"/>
            <a:ext cx="8880921" cy="803006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Всероссийский конкурс лучших практик трудоустройства молодежи в 2025 году</a:t>
            </a:r>
          </a:p>
        </p:txBody>
      </p:sp>
      <p:pic>
        <p:nvPicPr>
          <p:cNvPr id="16" name="Picture 2" descr="S:\103\ЭМБЛЕМА ЧКТ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528" y="160338"/>
            <a:ext cx="980728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b="17191"/>
          <a:stretch/>
        </p:blipFill>
        <p:spPr>
          <a:xfrm>
            <a:off x="2783632" y="1951933"/>
            <a:ext cx="2448271" cy="3223664"/>
          </a:xfrm>
          <a:prstGeom prst="rect">
            <a:avLst/>
          </a:prstGeom>
        </p:spPr>
      </p:pic>
      <p:pic>
        <p:nvPicPr>
          <p:cNvPr id="14" name="Рисунок 13" descr="C:\Users\user\Desktop\Фото\photo_2025-06-05_12-53-4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91"/>
          <a:stretch/>
        </p:blipFill>
        <p:spPr bwMode="auto">
          <a:xfrm>
            <a:off x="6240017" y="2047494"/>
            <a:ext cx="3888431" cy="30975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Нижний колонтитул 3"/>
          <p:cNvSpPr>
            <a:spLocks noGrp="1"/>
          </p:cNvSpPr>
          <p:nvPr>
            <p:ph type="ftr" sz="quarter" idx="4294967295"/>
          </p:nvPr>
        </p:nvSpPr>
        <p:spPr>
          <a:xfrm>
            <a:off x="79375" y="6347867"/>
            <a:ext cx="1600200" cy="365125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r>
              <a:rPr lang="en-US" sz="1400" dirty="0">
                <a:solidFill>
                  <a:schemeClr val="tx1"/>
                </a:solidFill>
              </a:rPr>
              <a:t>www.21chkt.ru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0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0272464" y="6347866"/>
            <a:ext cx="18288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9344DAB0-1111-4AB4-9F0B-BB3CF24325DB}" type="slidenum">
              <a:rPr lang="ru-RU" sz="1400" smtClean="0">
                <a:solidFill>
                  <a:schemeClr val="tx1"/>
                </a:solidFill>
              </a:rPr>
              <a:pPr algn="r">
                <a:defRPr/>
              </a:pPr>
              <a:t>15</a:t>
            </a:fld>
            <a:r>
              <a:rPr lang="ru-RU" sz="1400" dirty="0" smtClean="0">
                <a:solidFill>
                  <a:schemeClr val="tx1"/>
                </a:solidFill>
              </a:rPr>
              <a:t>/26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3" name="Picture 2" descr="https://meur.sakhalin.gov.ru/filestore/event/000/000/000/260/images/00000000142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47" y="160338"/>
            <a:ext cx="2026321" cy="8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04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/>
          </p:cNvSpPr>
          <p:nvPr/>
        </p:nvSpPr>
        <p:spPr>
          <a:xfrm>
            <a:off x="2783633" y="260352"/>
            <a:ext cx="7560841" cy="1008409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endParaRPr lang="ru-RU" altLang="ru-RU" sz="1800" b="0" dirty="0">
              <a:solidFill>
                <a:schemeClr val="tx2">
                  <a:lumMod val="7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67581" y="5589240"/>
            <a:ext cx="90612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 </a:t>
            </a:r>
            <a:r>
              <a:rPr lang="ru-RU" b="1" dirty="0" smtClean="0"/>
              <a:t>2025 </a:t>
            </a:r>
            <a:r>
              <a:rPr lang="ru-RU" dirty="0" smtClean="0"/>
              <a:t>году студент 2 курса Матренин Кирилл в г. Оренбурге </a:t>
            </a:r>
            <a:br>
              <a:rPr lang="ru-RU" dirty="0" smtClean="0"/>
            </a:br>
            <a:r>
              <a:rPr lang="ru-RU" dirty="0" smtClean="0"/>
              <a:t>занял </a:t>
            </a:r>
            <a:r>
              <a:rPr lang="ru-RU" b="1" dirty="0" smtClean="0">
                <a:solidFill>
                  <a:srgbClr val="C00000"/>
                </a:solidFill>
              </a:rPr>
              <a:t>4 место </a:t>
            </a:r>
            <a:r>
              <a:rPr lang="ru-RU" dirty="0" smtClean="0"/>
              <a:t>среди 31 </a:t>
            </a:r>
            <a:r>
              <a:rPr lang="ru-RU" dirty="0"/>
              <a:t>конкурсанта в Чемпионате «Профессионалы </a:t>
            </a:r>
            <a:r>
              <a:rPr lang="ru-RU" dirty="0" smtClean="0"/>
              <a:t>2025»</a:t>
            </a:r>
            <a:endParaRPr lang="ru-RU" dirty="0"/>
          </a:p>
          <a:p>
            <a:pPr algn="ctr"/>
            <a:r>
              <a:rPr lang="ru-RU" dirty="0" smtClean="0"/>
              <a:t> и получил </a:t>
            </a:r>
            <a:r>
              <a:rPr lang="ru-RU" b="1" dirty="0" smtClean="0">
                <a:solidFill>
                  <a:srgbClr val="C00000"/>
                </a:solidFill>
              </a:rPr>
              <a:t>«Медальон за профессионализм»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144590" y="1468610"/>
            <a:ext cx="253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35560" y="1351391"/>
            <a:ext cx="8093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Результат практики наставничества</a:t>
            </a:r>
            <a:endParaRPr lang="ru-RU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6"/>
          <p:cNvSpPr txBox="1">
            <a:spLocks/>
          </p:cNvSpPr>
          <p:nvPr/>
        </p:nvSpPr>
        <p:spPr>
          <a:xfrm>
            <a:off x="1679575" y="177722"/>
            <a:ext cx="8880921" cy="803006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Всероссийский конкурс лучших практик трудоустройства молодежи в 2025 году</a:t>
            </a:r>
          </a:p>
        </p:txBody>
      </p:sp>
      <p:pic>
        <p:nvPicPr>
          <p:cNvPr id="16" name="Picture 2" descr="S:\103\ЭМБЛЕМА ЧКТ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528" y="160338"/>
            <a:ext cx="980728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t="3640" b="19313"/>
          <a:stretch/>
        </p:blipFill>
        <p:spPr>
          <a:xfrm>
            <a:off x="2495600" y="1959117"/>
            <a:ext cx="2969509" cy="3459477"/>
          </a:xfrm>
          <a:prstGeom prst="rect">
            <a:avLst/>
          </a:prstGeom>
        </p:spPr>
      </p:pic>
      <p:pic>
        <p:nvPicPr>
          <p:cNvPr id="18" name="Рисунок 17" descr="C:\Users\user\Desktop\Фото\photo_2025-06-05_12-54-2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6" b="14287"/>
          <a:stretch/>
        </p:blipFill>
        <p:spPr bwMode="auto">
          <a:xfrm>
            <a:off x="6529048" y="1895686"/>
            <a:ext cx="3353004" cy="34732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Нижний колонтитул 3"/>
          <p:cNvSpPr>
            <a:spLocks noGrp="1"/>
          </p:cNvSpPr>
          <p:nvPr>
            <p:ph type="ftr" sz="quarter" idx="4294967295"/>
          </p:nvPr>
        </p:nvSpPr>
        <p:spPr>
          <a:xfrm>
            <a:off x="79375" y="6347867"/>
            <a:ext cx="1600200" cy="365125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r>
              <a:rPr lang="en-US" sz="1400" dirty="0">
                <a:solidFill>
                  <a:schemeClr val="tx1"/>
                </a:solidFill>
              </a:rPr>
              <a:t>www.21chkt.ru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0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0272464" y="6347866"/>
            <a:ext cx="18288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9344DAB0-1111-4AB4-9F0B-BB3CF24325DB}" type="slidenum">
              <a:rPr lang="ru-RU" sz="1400" smtClean="0">
                <a:solidFill>
                  <a:schemeClr val="tx1"/>
                </a:solidFill>
              </a:rPr>
              <a:pPr algn="r">
                <a:defRPr/>
              </a:pPr>
              <a:t>16</a:t>
            </a:fld>
            <a:r>
              <a:rPr lang="ru-RU" sz="1400" dirty="0" smtClean="0">
                <a:solidFill>
                  <a:schemeClr val="tx1"/>
                </a:solidFill>
              </a:rPr>
              <a:t>/26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4" name="Picture 2" descr="https://meur.sakhalin.gov.ru/filestore/event/000/000/000/260/images/00000000142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47" y="160338"/>
            <a:ext cx="2026321" cy="8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10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/>
          </p:cNvSpPr>
          <p:nvPr/>
        </p:nvSpPr>
        <p:spPr>
          <a:xfrm>
            <a:off x="2783633" y="260352"/>
            <a:ext cx="7560841" cy="1008409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endParaRPr lang="ru-RU" altLang="ru-RU" sz="1800" b="0" dirty="0">
              <a:solidFill>
                <a:schemeClr val="tx2">
                  <a:lumMod val="7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07567" y="1451137"/>
            <a:ext cx="83768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Результативность </a:t>
            </a:r>
            <a:r>
              <a:rPr lang="ru-RU" altLang="ru-RU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участия студентов</a:t>
            </a:r>
            <a:br>
              <a:rPr lang="ru-RU" altLang="ru-RU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altLang="ru-RU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Проекте наставничества </a:t>
            </a:r>
          </a:p>
        </p:txBody>
      </p:sp>
      <p:sp>
        <p:nvSpPr>
          <p:cNvPr id="12" name="Rectangle 6"/>
          <p:cNvSpPr txBox="1">
            <a:spLocks/>
          </p:cNvSpPr>
          <p:nvPr/>
        </p:nvSpPr>
        <p:spPr>
          <a:xfrm>
            <a:off x="1679575" y="177722"/>
            <a:ext cx="8880921" cy="803006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Всероссийский конкурс лучших практик трудоустройства молодежи в 2025 году</a:t>
            </a:r>
          </a:p>
        </p:txBody>
      </p:sp>
      <p:pic>
        <p:nvPicPr>
          <p:cNvPr id="13" name="Picture 2" descr="S:\103\ЭМБЛЕМА ЧКТ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528" y="160338"/>
            <a:ext cx="980728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981006"/>
              </p:ext>
            </p:extLst>
          </p:nvPr>
        </p:nvGraphicFramePr>
        <p:xfrm>
          <a:off x="1151484" y="2658041"/>
          <a:ext cx="9937102" cy="3022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167082">
                  <a:extLst>
                    <a:ext uri="{9D8B030D-6E8A-4147-A177-3AD203B41FA5}">
                      <a16:colId xmlns:a16="http://schemas.microsoft.com/office/drawing/2014/main" val="1138649899"/>
                    </a:ext>
                  </a:extLst>
                </a:gridCol>
                <a:gridCol w="1311860">
                  <a:extLst>
                    <a:ext uri="{9D8B030D-6E8A-4147-A177-3AD203B41FA5}">
                      <a16:colId xmlns:a16="http://schemas.microsoft.com/office/drawing/2014/main" val="3268523537"/>
                    </a:ext>
                  </a:extLst>
                </a:gridCol>
                <a:gridCol w="1234692">
                  <a:extLst>
                    <a:ext uri="{9D8B030D-6E8A-4147-A177-3AD203B41FA5}">
                      <a16:colId xmlns:a16="http://schemas.microsoft.com/office/drawing/2014/main" val="2820960448"/>
                    </a:ext>
                  </a:extLst>
                </a:gridCol>
                <a:gridCol w="1080355">
                  <a:extLst>
                    <a:ext uri="{9D8B030D-6E8A-4147-A177-3AD203B41FA5}">
                      <a16:colId xmlns:a16="http://schemas.microsoft.com/office/drawing/2014/main" val="3588668752"/>
                    </a:ext>
                  </a:extLst>
                </a:gridCol>
                <a:gridCol w="1157523">
                  <a:extLst>
                    <a:ext uri="{9D8B030D-6E8A-4147-A177-3AD203B41FA5}">
                      <a16:colId xmlns:a16="http://schemas.microsoft.com/office/drawing/2014/main" val="1397997694"/>
                    </a:ext>
                  </a:extLst>
                </a:gridCol>
                <a:gridCol w="985590">
                  <a:extLst>
                    <a:ext uri="{9D8B030D-6E8A-4147-A177-3AD203B41FA5}">
                      <a16:colId xmlns:a16="http://schemas.microsoft.com/office/drawing/2014/main" val="2627752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Показатель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2021 г.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2022 г.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2023 г.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2024 г.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2025 г.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536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Региональный этап Чемпионата</a:t>
                      </a:r>
                      <a:r>
                        <a:rPr lang="ru-RU" baseline="0" dirty="0" smtClean="0"/>
                        <a:t> «Профессионалы» в</a:t>
                      </a:r>
                      <a:r>
                        <a:rPr lang="ru-RU" dirty="0" smtClean="0"/>
                        <a:t> Чувашской Республике по компетенции «Банковское дело»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1 /</a:t>
                      </a:r>
                      <a:r>
                        <a:rPr lang="ru-RU" baseline="0" dirty="0" smtClean="0"/>
                        <a:t> 5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 / 5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 / 5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 / 5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1 и 2 / 5</a:t>
                      </a:r>
                    </a:p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261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Всероссийский</a:t>
                      </a:r>
                      <a:r>
                        <a:rPr lang="ru-RU" baseline="0" dirty="0" smtClean="0"/>
                        <a:t> этап</a:t>
                      </a:r>
                      <a:r>
                        <a:rPr lang="ru-RU" dirty="0" smtClean="0"/>
                        <a:t> Чемпионата «Профессионалы»   по компетенции «Банковское дело»</a:t>
                      </a:r>
                    </a:p>
                    <a:p>
                      <a:pPr algn="l"/>
                      <a:endParaRPr lang="ru-RU" dirty="0" smtClean="0"/>
                    </a:p>
                    <a:p>
                      <a:pPr algn="l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3 /</a:t>
                      </a:r>
                      <a:r>
                        <a:rPr lang="ru-RU" baseline="0" dirty="0" smtClean="0"/>
                        <a:t> 19</a:t>
                      </a:r>
                    </a:p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9 / 31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7 / 27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5 / 27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4 / 31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444636"/>
                  </a:ext>
                </a:extLst>
              </a:tr>
            </a:tbl>
          </a:graphicData>
        </a:graphic>
      </p:graphicFrame>
      <p:sp>
        <p:nvSpPr>
          <p:cNvPr id="15" name="Нижний колонтитул 3"/>
          <p:cNvSpPr>
            <a:spLocks noGrp="1"/>
          </p:cNvSpPr>
          <p:nvPr>
            <p:ph type="ftr" sz="quarter" idx="4294967295"/>
          </p:nvPr>
        </p:nvSpPr>
        <p:spPr>
          <a:xfrm>
            <a:off x="79375" y="6347867"/>
            <a:ext cx="1600200" cy="365125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r>
              <a:rPr lang="en-US" sz="1400" dirty="0">
                <a:solidFill>
                  <a:schemeClr val="tx1"/>
                </a:solidFill>
              </a:rPr>
              <a:t>www.21chkt.ru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0272464" y="6347866"/>
            <a:ext cx="18288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9344DAB0-1111-4AB4-9F0B-BB3CF24325DB}" type="slidenum">
              <a:rPr lang="ru-RU" sz="1400" smtClean="0">
                <a:solidFill>
                  <a:schemeClr val="tx1"/>
                </a:solidFill>
              </a:rPr>
              <a:pPr algn="r">
                <a:defRPr/>
              </a:pPr>
              <a:t>17</a:t>
            </a:fld>
            <a:r>
              <a:rPr lang="ru-RU" sz="1400" dirty="0" smtClean="0">
                <a:solidFill>
                  <a:schemeClr val="tx1"/>
                </a:solidFill>
              </a:rPr>
              <a:t>/26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9" name="Picture 2" descr="https://meur.sakhalin.gov.ru/filestore/event/000/000/000/260/images/00000000142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47" y="160338"/>
            <a:ext cx="2026321" cy="8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92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/>
          </p:cNvSpPr>
          <p:nvPr/>
        </p:nvSpPr>
        <p:spPr>
          <a:xfrm>
            <a:off x="2783633" y="260352"/>
            <a:ext cx="7560841" cy="1008409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endParaRPr lang="ru-RU" altLang="ru-RU" sz="1800" b="0" dirty="0">
              <a:solidFill>
                <a:schemeClr val="tx2">
                  <a:lumMod val="7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76349" y="5347473"/>
            <a:ext cx="88119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еализуется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ролевая модель «работодатель - будущий сотрудник», направленная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развитие конкретных навыков и профессиональных компетенций, успешную адаптацию на рабочем месте и последующее трудоустройство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5527869" y="7053763"/>
            <a:ext cx="5239703" cy="3077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>
                <a:latin typeface="Arial" panose="020B0604020202020204" pitchFamily="34" charset="0"/>
                <a:ea typeface="Times New Roman" panose="02020603050405020304" pitchFamily="18" charset="0"/>
              </a:rPr>
              <a:t>Диаграмма 4. Результаты производственного обучения</a:t>
            </a:r>
            <a:endParaRPr lang="ru-RU" altLang="ru-RU">
              <a:latin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2095391"/>
            <a:ext cx="3174392" cy="238079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813A6B0-C78A-C6A6-207C-2BF9B5A32C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2" b="7780"/>
          <a:stretch/>
        </p:blipFill>
        <p:spPr>
          <a:xfrm>
            <a:off x="8505174" y="2086593"/>
            <a:ext cx="2913052" cy="238959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576" y="2095391"/>
            <a:ext cx="3923721" cy="238079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135560" y="1351391"/>
            <a:ext cx="8093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ru-RU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этап «Работодатель </a:t>
            </a:r>
            <a:r>
              <a:rPr lang="ru-RU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Обучающийся</a:t>
            </a:r>
            <a:r>
              <a:rPr lang="ru-RU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</a:t>
            </a:r>
            <a:endParaRPr lang="ru-RU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6"/>
          <p:cNvSpPr txBox="1">
            <a:spLocks/>
          </p:cNvSpPr>
          <p:nvPr/>
        </p:nvSpPr>
        <p:spPr>
          <a:xfrm>
            <a:off x="1679575" y="177722"/>
            <a:ext cx="8880921" cy="803006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Всероссийский конкурс лучших практик трудоустройства молодежи в 2025 году</a:t>
            </a:r>
          </a:p>
        </p:txBody>
      </p:sp>
      <p:pic>
        <p:nvPicPr>
          <p:cNvPr id="19" name="Picture 2" descr="S:\103\ЭМБЛЕМА ЧКТ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528" y="160338"/>
            <a:ext cx="980728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939020" y="4604051"/>
            <a:ext cx="10202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Взаимодействие работодателя и обучающегося происходит как на занятиях и внеклассных мероприятиях, </a:t>
            </a:r>
            <a:br>
              <a:rPr lang="ru-RU" sz="1400" b="1" dirty="0" smtClean="0"/>
            </a:br>
            <a:r>
              <a:rPr lang="ru-RU" sz="1400" b="1" dirty="0" smtClean="0"/>
              <a:t>так и на учебной и производственной практиках</a:t>
            </a:r>
            <a:endParaRPr lang="ru-RU" sz="1400" b="1" dirty="0"/>
          </a:p>
        </p:txBody>
      </p:sp>
      <p:sp>
        <p:nvSpPr>
          <p:cNvPr id="22" name="Нижний колонтитул 3"/>
          <p:cNvSpPr>
            <a:spLocks noGrp="1"/>
          </p:cNvSpPr>
          <p:nvPr>
            <p:ph type="ftr" sz="quarter" idx="4294967295"/>
          </p:nvPr>
        </p:nvSpPr>
        <p:spPr>
          <a:xfrm>
            <a:off x="79375" y="6347867"/>
            <a:ext cx="1600200" cy="365125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r>
              <a:rPr lang="en-US" sz="1400" dirty="0">
                <a:solidFill>
                  <a:schemeClr val="tx1"/>
                </a:solidFill>
              </a:rPr>
              <a:t>www.21chkt.ru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0272464" y="6347866"/>
            <a:ext cx="18288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9344DAB0-1111-4AB4-9F0B-BB3CF24325DB}" type="slidenum">
              <a:rPr lang="ru-RU" sz="1400" smtClean="0">
                <a:solidFill>
                  <a:schemeClr val="tx1"/>
                </a:solidFill>
              </a:rPr>
              <a:pPr algn="r">
                <a:defRPr/>
              </a:pPr>
              <a:t>18</a:t>
            </a:fld>
            <a:r>
              <a:rPr lang="ru-RU" sz="1400" dirty="0" smtClean="0">
                <a:solidFill>
                  <a:schemeClr val="tx1"/>
                </a:solidFill>
              </a:rPr>
              <a:t>/26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20" name="Picture 2" descr="https://meur.sakhalin.gov.ru/filestore/event/000/000/000/260/images/00000000142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47" y="160338"/>
            <a:ext cx="2026321" cy="8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44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/>
          </p:cNvSpPr>
          <p:nvPr/>
        </p:nvSpPr>
        <p:spPr>
          <a:xfrm>
            <a:off x="2783633" y="260352"/>
            <a:ext cx="7560841" cy="1008409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endParaRPr lang="ru-RU" altLang="ru-RU" sz="1800" b="0" dirty="0">
              <a:solidFill>
                <a:schemeClr val="tx2">
                  <a:lumMod val="7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1458" y="5653235"/>
            <a:ext cx="83411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dirty="0"/>
          </a:p>
          <a:p>
            <a:pPr algn="ctr"/>
            <a:r>
              <a:rPr lang="ru-RU" sz="1600" b="1" dirty="0"/>
              <a:t>Диаграмма 4. </a:t>
            </a:r>
            <a:r>
              <a:rPr lang="ru-RU" sz="1600" dirty="0"/>
              <a:t>Результаты производственного </a:t>
            </a:r>
            <a:r>
              <a:rPr lang="ru-RU" sz="1600" dirty="0" smtClean="0"/>
              <a:t>обучения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50993" y="1349584"/>
            <a:ext cx="88119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Эффективность студентов </a:t>
            </a:r>
            <a:r>
              <a:rPr lang="ru-RU" altLang="ru-RU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ru-RU" altLang="ru-RU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курса </a:t>
            </a:r>
            <a:r>
              <a:rPr lang="ru-RU" altLang="ru-RU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altLang="ru-RU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 и после </a:t>
            </a:r>
            <a:r>
              <a:rPr lang="ru-RU" altLang="ru-RU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участия в </a:t>
            </a:r>
            <a:r>
              <a:rPr lang="ru-RU" altLang="ru-RU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Проекте </a:t>
            </a:r>
            <a:r>
              <a:rPr lang="ru-RU" altLang="ru-RU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наставничества </a:t>
            </a:r>
          </a:p>
          <a:p>
            <a:pPr algn="ctr"/>
            <a:endParaRPr lang="ru-RU" sz="2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4290989799"/>
              </p:ext>
            </p:extLst>
          </p:nvPr>
        </p:nvGraphicFramePr>
        <p:xfrm>
          <a:off x="3359696" y="2331610"/>
          <a:ext cx="5904656" cy="3339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5527869" y="7053763"/>
            <a:ext cx="5239703" cy="3077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>
                <a:latin typeface="Arial" panose="020B0604020202020204" pitchFamily="34" charset="0"/>
                <a:ea typeface="Times New Roman" panose="02020603050405020304" pitchFamily="18" charset="0"/>
              </a:rPr>
              <a:t>Диаграмма 4. Результаты производственного обучения</a:t>
            </a:r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4" name="Rectangle 6"/>
          <p:cNvSpPr txBox="1">
            <a:spLocks/>
          </p:cNvSpPr>
          <p:nvPr/>
        </p:nvSpPr>
        <p:spPr>
          <a:xfrm>
            <a:off x="1679575" y="177722"/>
            <a:ext cx="8880921" cy="803006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Всероссийский конкурс лучших практик трудоустройства молодежи в 2025 году</a:t>
            </a:r>
          </a:p>
        </p:txBody>
      </p:sp>
      <p:pic>
        <p:nvPicPr>
          <p:cNvPr id="15" name="Picture 2" descr="S:\103\ЭМБЛЕМА ЧКТ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528" y="160338"/>
            <a:ext cx="980728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Нижний колонтитул 3"/>
          <p:cNvSpPr>
            <a:spLocks noGrp="1"/>
          </p:cNvSpPr>
          <p:nvPr>
            <p:ph type="ftr" sz="quarter" idx="4294967295"/>
          </p:nvPr>
        </p:nvSpPr>
        <p:spPr>
          <a:xfrm>
            <a:off x="79375" y="6347867"/>
            <a:ext cx="1600200" cy="365125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r>
              <a:rPr lang="en-US" sz="1400" dirty="0">
                <a:solidFill>
                  <a:schemeClr val="tx1"/>
                </a:solidFill>
              </a:rPr>
              <a:t>www.21chkt.ru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8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0272464" y="6347866"/>
            <a:ext cx="18288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9344DAB0-1111-4AB4-9F0B-BB3CF24325DB}" type="slidenum">
              <a:rPr lang="ru-RU" sz="1400" smtClean="0">
                <a:solidFill>
                  <a:schemeClr val="tx1"/>
                </a:solidFill>
              </a:rPr>
              <a:pPr algn="r">
                <a:defRPr/>
              </a:pPr>
              <a:t>19</a:t>
            </a:fld>
            <a:r>
              <a:rPr lang="ru-RU" sz="1400" dirty="0" smtClean="0">
                <a:solidFill>
                  <a:schemeClr val="tx1"/>
                </a:solidFill>
              </a:rPr>
              <a:t>/26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1" name="Picture 2" descr="https://meur.sakhalin.gov.ru/filestore/event/000/000/000/260/images/00000000142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47" y="160338"/>
            <a:ext cx="2026321" cy="8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01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423951"/>
            <a:ext cx="3551408" cy="4735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95906" y="1412776"/>
            <a:ext cx="5052622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Смирнова Елена Владимировна</a:t>
            </a:r>
            <a:endParaRPr lang="ru-RU" sz="20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cs typeface="Times New Roman" panose="02020603050405020304" pitchFamily="18" charset="0"/>
              </a:rPr>
              <a:t>преподаватель высшей категории профессиональных дисциплин, наставник</a:t>
            </a:r>
          </a:p>
          <a:p>
            <a:pPr algn="ctr"/>
            <a:r>
              <a:rPr lang="ru-RU" dirty="0">
                <a:cs typeface="Times New Roman" panose="02020603050405020304" pitchFamily="18" charset="0"/>
              </a:rPr>
              <a:t>Чебоксарского кооперативного техникума</a:t>
            </a:r>
          </a:p>
          <a:p>
            <a:pPr algn="ctr"/>
            <a:r>
              <a:rPr lang="ru-RU" dirty="0">
                <a:cs typeface="Times New Roman" panose="02020603050405020304" pitchFamily="18" charset="0"/>
              </a:rPr>
              <a:t>Чувашпотребсоюза</a:t>
            </a:r>
          </a:p>
          <a:p>
            <a:pPr algn="ctr"/>
            <a:endParaRPr lang="ru-RU" dirty="0">
              <a:cs typeface="Times New Roman" panose="02020603050405020304" pitchFamily="18" charset="0"/>
            </a:endParaRPr>
          </a:p>
          <a:p>
            <a:r>
              <a:rPr lang="ru-RU" b="1" dirty="0">
                <a:cs typeface="Times New Roman" panose="02020603050405020304" pitchFamily="18" charset="0"/>
              </a:rPr>
              <a:t>Педагогический стаж: </a:t>
            </a:r>
            <a:r>
              <a:rPr lang="ru-RU" dirty="0">
                <a:cs typeface="Times New Roman" panose="02020603050405020304" pitchFamily="18" charset="0"/>
              </a:rPr>
              <a:t>30 лет</a:t>
            </a:r>
          </a:p>
          <a:p>
            <a:endParaRPr lang="ru-RU" dirty="0">
              <a:cs typeface="Times New Roman" panose="02020603050405020304" pitchFamily="18" charset="0"/>
            </a:endParaRPr>
          </a:p>
          <a:p>
            <a:r>
              <a:rPr lang="ru-RU" b="1" dirty="0">
                <a:cs typeface="Times New Roman" panose="02020603050405020304" pitchFamily="18" charset="0"/>
              </a:rPr>
              <a:t>Награждена: </a:t>
            </a:r>
            <a:endParaRPr lang="ru-RU" b="1" dirty="0" smtClean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cs typeface="Times New Roman" panose="02020603050405020304" pitchFamily="18" charset="0"/>
              </a:rPr>
              <a:t>Почетной </a:t>
            </a:r>
            <a:r>
              <a:rPr lang="ru-RU" dirty="0">
                <a:cs typeface="Times New Roman" panose="02020603050405020304" pitchFamily="18" charset="0"/>
              </a:rPr>
              <a:t>грамотой </a:t>
            </a:r>
            <a:r>
              <a:rPr lang="ru-RU" dirty="0" err="1">
                <a:cs typeface="Times New Roman" panose="02020603050405020304" pitchFamily="18" charset="0"/>
              </a:rPr>
              <a:t>Минпросвещения</a:t>
            </a:r>
            <a:r>
              <a:rPr lang="ru-RU" dirty="0">
                <a:cs typeface="Times New Roman" panose="02020603050405020304" pitchFamily="18" charset="0"/>
              </a:rPr>
              <a:t> </a:t>
            </a:r>
            <a:r>
              <a:rPr lang="ru-RU" dirty="0" smtClean="0">
                <a:cs typeface="Times New Roman" panose="02020603050405020304" pitchFamily="18" charset="0"/>
              </a:rPr>
              <a:t>РФ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cs typeface="Times New Roman" panose="02020603050405020304" pitchFamily="18" charset="0"/>
              </a:rPr>
              <a:t>Почетной грамотой Минобразования </a:t>
            </a:r>
            <a:r>
              <a:rPr lang="ru-RU" dirty="0" smtClean="0">
                <a:cs typeface="Times New Roman" panose="02020603050405020304" pitchFamily="18" charset="0"/>
              </a:rPr>
              <a:t>Чувашии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cs typeface="Times New Roman" panose="02020603050405020304" pitchFamily="18" charset="0"/>
              </a:rPr>
              <a:t>Почетным знаком «За заслуги в образовании» Центросоюза </a:t>
            </a:r>
            <a:r>
              <a:rPr lang="ru-RU" dirty="0" smtClean="0">
                <a:cs typeface="Times New Roman" panose="02020603050405020304" pitchFamily="18" charset="0"/>
              </a:rPr>
              <a:t>РФ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cs typeface="Times New Roman" panose="02020603050405020304" pitchFamily="18" charset="0"/>
              </a:rPr>
              <a:t>Почетной грамотой Центросоюза </a:t>
            </a:r>
            <a:r>
              <a:rPr lang="ru-RU" dirty="0" smtClean="0">
                <a:cs typeface="Times New Roman" panose="02020603050405020304" pitchFamily="18" charset="0"/>
              </a:rPr>
              <a:t>РФ</a:t>
            </a:r>
            <a:endParaRPr lang="ru-RU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cs typeface="Times New Roman" panose="02020603050405020304" pitchFamily="18" charset="0"/>
              </a:rPr>
              <a:t>Почетной грамотой </a:t>
            </a:r>
            <a:r>
              <a:rPr lang="ru-RU" dirty="0" smtClean="0">
                <a:cs typeface="Times New Roman" panose="02020603050405020304" pitchFamily="18" charset="0"/>
              </a:rPr>
              <a:t>Чувашпотребсоюза</a:t>
            </a:r>
            <a:endParaRPr lang="ru-RU" dirty="0">
              <a:cs typeface="Times New Roman" panose="02020603050405020304" pitchFamily="18" charset="0"/>
            </a:endParaRPr>
          </a:p>
        </p:txBody>
      </p:sp>
      <p:sp>
        <p:nvSpPr>
          <p:cNvPr id="14" name="Rectangle 6"/>
          <p:cNvSpPr txBox="1">
            <a:spLocks/>
          </p:cNvSpPr>
          <p:nvPr/>
        </p:nvSpPr>
        <p:spPr>
          <a:xfrm>
            <a:off x="1679575" y="177722"/>
            <a:ext cx="8880921" cy="803006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Всероссийский конкурс лучших практик трудоустройства молодежи в 2025 году</a:t>
            </a:r>
          </a:p>
        </p:txBody>
      </p:sp>
      <p:pic>
        <p:nvPicPr>
          <p:cNvPr id="15" name="Picture 2" descr="S:\103\ЭМБЛЕМА ЧКТ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528" y="160338"/>
            <a:ext cx="980728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Нижний колонтитул 3"/>
          <p:cNvSpPr>
            <a:spLocks noGrp="1"/>
          </p:cNvSpPr>
          <p:nvPr>
            <p:ph type="ftr" sz="quarter" idx="4294967295"/>
          </p:nvPr>
        </p:nvSpPr>
        <p:spPr>
          <a:xfrm>
            <a:off x="79375" y="6347867"/>
            <a:ext cx="1600200" cy="365125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r>
              <a:rPr lang="en-US" sz="1400" dirty="0">
                <a:solidFill>
                  <a:schemeClr val="tx1"/>
                </a:solidFill>
              </a:rPr>
              <a:t>www.21chkt.ru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0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0272464" y="6347866"/>
            <a:ext cx="18288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9344DAB0-1111-4AB4-9F0B-BB3CF24325DB}" type="slidenum">
              <a:rPr lang="ru-RU" sz="1400" smtClean="0">
                <a:solidFill>
                  <a:schemeClr val="tx1"/>
                </a:solidFill>
              </a:rPr>
              <a:pPr algn="r">
                <a:defRPr/>
              </a:pPr>
              <a:t>2</a:t>
            </a:fld>
            <a:r>
              <a:rPr lang="ru-RU" sz="1400" dirty="0" smtClean="0">
                <a:solidFill>
                  <a:schemeClr val="tx1"/>
                </a:solidFill>
              </a:rPr>
              <a:t>/26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9" name="Picture 2" descr="https://meur.sakhalin.gov.ru/filestore/event/000/000/000/260/images/00000000142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47" y="160338"/>
            <a:ext cx="2026321" cy="8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28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/>
          </p:cNvSpPr>
          <p:nvPr/>
        </p:nvSpPr>
        <p:spPr>
          <a:xfrm>
            <a:off x="2783633" y="260352"/>
            <a:ext cx="7560841" cy="1008409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endParaRPr lang="ru-RU" altLang="ru-RU" sz="1800" b="0" dirty="0">
              <a:solidFill>
                <a:schemeClr val="tx2">
                  <a:lumMod val="7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088350480"/>
              </p:ext>
            </p:extLst>
          </p:nvPr>
        </p:nvGraphicFramePr>
        <p:xfrm>
          <a:off x="3215680" y="2309924"/>
          <a:ext cx="4608512" cy="2343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590" y="1891418"/>
            <a:ext cx="2401434" cy="240143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"/>
          <a:stretch/>
        </p:blipFill>
        <p:spPr>
          <a:xfrm>
            <a:off x="9401016" y="1916832"/>
            <a:ext cx="1800095" cy="237536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5"/>
          <a:stretch/>
        </p:blipFill>
        <p:spPr>
          <a:xfrm>
            <a:off x="847393" y="1916831"/>
            <a:ext cx="1801076" cy="2328559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750993" y="1349584"/>
            <a:ext cx="88119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Результаты 3 этапа Проекта </a:t>
            </a:r>
            <a:r>
              <a:rPr lang="ru-RU" altLang="ru-RU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наставничества </a:t>
            </a:r>
          </a:p>
        </p:txBody>
      </p:sp>
      <p:sp>
        <p:nvSpPr>
          <p:cNvPr id="22" name="Rectangle 6"/>
          <p:cNvSpPr txBox="1">
            <a:spLocks/>
          </p:cNvSpPr>
          <p:nvPr/>
        </p:nvSpPr>
        <p:spPr>
          <a:xfrm>
            <a:off x="1679575" y="177722"/>
            <a:ext cx="8880921" cy="803006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Всероссийский конкурс лучших практик трудоустройства молодежи в 2025 году</a:t>
            </a:r>
          </a:p>
        </p:txBody>
      </p:sp>
      <p:pic>
        <p:nvPicPr>
          <p:cNvPr id="23" name="Picture 2" descr="S:\103\ЭМБЛЕМА ЧКТ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528" y="160338"/>
            <a:ext cx="980728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847393" y="4464878"/>
            <a:ext cx="103537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/>
              <a:t>Из </a:t>
            </a:r>
            <a:r>
              <a:rPr lang="ru-RU" b="1" dirty="0" smtClean="0"/>
              <a:t>29 выпускников </a:t>
            </a:r>
            <a:r>
              <a:rPr lang="ru-RU" dirty="0" smtClean="0"/>
              <a:t>2024 года </a:t>
            </a:r>
            <a:r>
              <a:rPr lang="ru-RU" b="1" dirty="0" smtClean="0"/>
              <a:t>22 студента </a:t>
            </a:r>
            <a:r>
              <a:rPr lang="ru-RU" dirty="0" smtClean="0"/>
              <a:t>трудоустроились в различные банки ЧР и РФ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/>
              <a:t> В 2025 году </a:t>
            </a:r>
            <a:r>
              <a:rPr lang="ru-RU" b="1" dirty="0" smtClean="0"/>
              <a:t>15 студентов </a:t>
            </a:r>
            <a:r>
              <a:rPr lang="ru-RU" dirty="0" smtClean="0"/>
              <a:t>из </a:t>
            </a:r>
            <a:r>
              <a:rPr lang="ru-RU" b="1" dirty="0" smtClean="0"/>
              <a:t>22 выпускников</a:t>
            </a:r>
            <a:r>
              <a:rPr lang="ru-RU" dirty="0" smtClean="0"/>
              <a:t> работают в банках: </a:t>
            </a:r>
            <a:br>
              <a:rPr lang="ru-RU" dirty="0" smtClean="0"/>
            </a:br>
            <a:r>
              <a:rPr lang="ru-RU" dirty="0" smtClean="0"/>
              <a:t>АО «</a:t>
            </a:r>
            <a:r>
              <a:rPr lang="ru-RU" dirty="0" err="1" smtClean="0"/>
              <a:t>Россельхозбанк</a:t>
            </a:r>
            <a:r>
              <a:rPr lang="ru-RU" dirty="0" smtClean="0"/>
              <a:t>», ПАО Сбербанк, АО «</a:t>
            </a:r>
            <a:r>
              <a:rPr lang="ru-RU" dirty="0" err="1" smtClean="0"/>
              <a:t>Альфа-банк</a:t>
            </a:r>
            <a:r>
              <a:rPr lang="ru-RU" dirty="0" smtClean="0"/>
              <a:t>»</a:t>
            </a:r>
            <a:endParaRPr lang="ru-RU" altLang="ru-RU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7"/>
          <a:srcRect l="11661" t="38188" r="16707" b="38188"/>
          <a:stretch/>
        </p:blipFill>
        <p:spPr>
          <a:xfrm>
            <a:off x="5664718" y="1916132"/>
            <a:ext cx="3414604" cy="2439002"/>
          </a:xfrm>
          <a:prstGeom prst="rect">
            <a:avLst/>
          </a:prstGeom>
        </p:spPr>
      </p:pic>
      <p:sp>
        <p:nvSpPr>
          <p:cNvPr id="26" name="Нижний колонтитул 3"/>
          <p:cNvSpPr>
            <a:spLocks noGrp="1"/>
          </p:cNvSpPr>
          <p:nvPr>
            <p:ph type="ftr" sz="quarter" idx="4294967295"/>
          </p:nvPr>
        </p:nvSpPr>
        <p:spPr>
          <a:xfrm>
            <a:off x="79375" y="6347867"/>
            <a:ext cx="1600200" cy="365125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r>
              <a:rPr lang="en-US" sz="1400" dirty="0">
                <a:solidFill>
                  <a:schemeClr val="tx1"/>
                </a:solidFill>
              </a:rPr>
              <a:t>www.21chkt.ru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7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0272464" y="6347866"/>
            <a:ext cx="18288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9344DAB0-1111-4AB4-9F0B-BB3CF24325DB}" type="slidenum">
              <a:rPr lang="ru-RU" sz="1400" smtClean="0">
                <a:solidFill>
                  <a:schemeClr val="tx1"/>
                </a:solidFill>
              </a:rPr>
              <a:pPr algn="r">
                <a:defRPr/>
              </a:pPr>
              <a:t>20</a:t>
            </a:fld>
            <a:r>
              <a:rPr lang="ru-RU" sz="1400" dirty="0" smtClean="0">
                <a:solidFill>
                  <a:schemeClr val="tx1"/>
                </a:solidFill>
              </a:rPr>
              <a:t>/26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6" name="Picture 2" descr="https://meur.sakhalin.gov.ru/filestore/event/000/000/000/260/images/00000000142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47" y="160338"/>
            <a:ext cx="2026321" cy="8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03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/>
          </p:cNvSpPr>
          <p:nvPr/>
        </p:nvSpPr>
        <p:spPr>
          <a:xfrm>
            <a:off x="2783633" y="260352"/>
            <a:ext cx="7560841" cy="1008409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endParaRPr lang="ru-RU" altLang="ru-RU" sz="1800" b="0" dirty="0">
              <a:solidFill>
                <a:schemeClr val="tx2">
                  <a:lumMod val="7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2207" y="5670758"/>
            <a:ext cx="834113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  <a:p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26023" y="1393697"/>
            <a:ext cx="8093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Эффективность </a:t>
            </a:r>
            <a:r>
              <a:rPr lang="ru-RU" altLang="ru-RU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реализации Проекта </a:t>
            </a:r>
            <a:r>
              <a:rPr lang="ru-RU" altLang="ru-RU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наставничества </a:t>
            </a: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527411877"/>
              </p:ext>
            </p:extLst>
          </p:nvPr>
        </p:nvGraphicFramePr>
        <p:xfrm>
          <a:off x="2567608" y="1956690"/>
          <a:ext cx="7200800" cy="3714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Rectangle 6"/>
          <p:cNvSpPr txBox="1">
            <a:spLocks/>
          </p:cNvSpPr>
          <p:nvPr/>
        </p:nvSpPr>
        <p:spPr>
          <a:xfrm>
            <a:off x="1679575" y="177722"/>
            <a:ext cx="8880921" cy="803006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Всероссийский конкурс лучших практик трудоустройства молодежи в 2025 году</a:t>
            </a:r>
          </a:p>
        </p:txBody>
      </p:sp>
      <p:pic>
        <p:nvPicPr>
          <p:cNvPr id="14" name="Picture 2" descr="S:\103\ЭМБЛЕМА ЧКТ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528" y="160338"/>
            <a:ext cx="980728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70276" y="5877272"/>
            <a:ext cx="6984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ea typeface="Times New Roman" panose="02020603050405020304" pitchFamily="18" charset="0"/>
              </a:rPr>
              <a:t>Диаграмма 5. </a:t>
            </a:r>
            <a:r>
              <a:rPr lang="ru-RU" sz="1600" dirty="0" smtClean="0"/>
              <a:t>Результаты Государственной итоговой аттестации выпускников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ea typeface="Times New Roman" panose="02020603050405020304" pitchFamily="18" charset="0"/>
              </a:rPr>
              <a:t>(качественная успеваемость)</a:t>
            </a:r>
            <a:endParaRPr lang="ru-RU" altLang="ru-RU" sz="1600" dirty="0"/>
          </a:p>
        </p:txBody>
      </p:sp>
      <p:sp>
        <p:nvSpPr>
          <p:cNvPr id="16" name="Нижний колонтитул 3"/>
          <p:cNvSpPr>
            <a:spLocks noGrp="1"/>
          </p:cNvSpPr>
          <p:nvPr>
            <p:ph type="ftr" sz="quarter" idx="4294967295"/>
          </p:nvPr>
        </p:nvSpPr>
        <p:spPr>
          <a:xfrm>
            <a:off x="79375" y="6347867"/>
            <a:ext cx="1600200" cy="365125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r>
              <a:rPr lang="en-US" sz="1400" dirty="0">
                <a:solidFill>
                  <a:schemeClr val="tx1"/>
                </a:solidFill>
              </a:rPr>
              <a:t>www.21chkt.ru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7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0272464" y="6347866"/>
            <a:ext cx="18288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9344DAB0-1111-4AB4-9F0B-BB3CF24325DB}" type="slidenum">
              <a:rPr lang="ru-RU" sz="1400" smtClean="0">
                <a:solidFill>
                  <a:schemeClr val="tx1"/>
                </a:solidFill>
              </a:rPr>
              <a:pPr algn="r">
                <a:defRPr/>
              </a:pPr>
              <a:t>21</a:t>
            </a:fld>
            <a:r>
              <a:rPr lang="ru-RU" sz="1400" dirty="0" smtClean="0">
                <a:solidFill>
                  <a:schemeClr val="tx1"/>
                </a:solidFill>
              </a:rPr>
              <a:t>/26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1" name="Picture 2" descr="https://meur.sakhalin.gov.ru/filestore/event/000/000/000/260/images/00000000142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47" y="160338"/>
            <a:ext cx="2026321" cy="8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37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/>
          </p:cNvSpPr>
          <p:nvPr/>
        </p:nvSpPr>
        <p:spPr>
          <a:xfrm>
            <a:off x="2783633" y="260352"/>
            <a:ext cx="7560841" cy="1008409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endParaRPr lang="ru-RU" altLang="ru-RU" sz="1800" b="0" dirty="0">
              <a:solidFill>
                <a:schemeClr val="tx2">
                  <a:lumMod val="7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73287" y="1217470"/>
            <a:ext cx="8093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Уникальность практики наставничества </a:t>
            </a:r>
            <a:endParaRPr lang="ru-RU" altLang="ru-RU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6"/>
          <p:cNvSpPr txBox="1">
            <a:spLocks/>
          </p:cNvSpPr>
          <p:nvPr/>
        </p:nvSpPr>
        <p:spPr>
          <a:xfrm>
            <a:off x="1679575" y="177722"/>
            <a:ext cx="8880921" cy="803006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Всероссийский конкурс лучших практик трудоустройства молодежи в 2025 году</a:t>
            </a:r>
          </a:p>
        </p:txBody>
      </p:sp>
      <p:pic>
        <p:nvPicPr>
          <p:cNvPr id="14" name="Picture 2" descr="S:\103\ЭМБЛЕМА ЧКТ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528" y="160338"/>
            <a:ext cx="980728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Нижний колонтитул 3"/>
          <p:cNvSpPr>
            <a:spLocks noGrp="1"/>
          </p:cNvSpPr>
          <p:nvPr>
            <p:ph type="ftr" sz="quarter" idx="4294967295"/>
          </p:nvPr>
        </p:nvSpPr>
        <p:spPr>
          <a:xfrm>
            <a:off x="79375" y="6347867"/>
            <a:ext cx="1600200" cy="365125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r>
              <a:rPr lang="en-US" sz="1400" dirty="0">
                <a:solidFill>
                  <a:schemeClr val="tx1"/>
                </a:solidFill>
              </a:rPr>
              <a:t>www.21chkt.ru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8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0272464" y="6347866"/>
            <a:ext cx="18288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9344DAB0-1111-4AB4-9F0B-BB3CF24325DB}" type="slidenum">
              <a:rPr lang="ru-RU" sz="1400" smtClean="0">
                <a:solidFill>
                  <a:schemeClr val="tx1"/>
                </a:solidFill>
              </a:rPr>
              <a:pPr algn="r">
                <a:defRPr/>
              </a:pPr>
              <a:t>22</a:t>
            </a:fld>
            <a:r>
              <a:rPr lang="ru-RU" sz="1400" dirty="0" smtClean="0">
                <a:solidFill>
                  <a:schemeClr val="tx1"/>
                </a:solidFill>
              </a:rPr>
              <a:t>/26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5400" y="2060848"/>
            <a:ext cx="3168352" cy="3406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Специализация по типу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банковской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деятельности: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Уникальность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Программа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наставничества позволяет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студентам выбирать специализацию в рамках банковского дела и получать наставничество от профессионалов именно в этой области.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11824" y="2060848"/>
            <a:ext cx="3240360" cy="3406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Ориентация на развитие конкретных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«цифровых» компетенций: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Уникальность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Наставниками являются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эксперты в области цифровых технологий в банковском деле, и фокус ставится на развитие навыков работы с новыми технологиями.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8256240" y="2060848"/>
            <a:ext cx="3336032" cy="3087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Кейсы от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реальных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социальных партнеров: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Уникальность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Программа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наставничества построена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разборе реальных кейсов из практики банковской деятельности, предоставленных банками-партнерами.</a:t>
            </a:r>
          </a:p>
        </p:txBody>
      </p:sp>
      <p:pic>
        <p:nvPicPr>
          <p:cNvPr id="11" name="Picture 2" descr="https://meur.sakhalin.gov.ru/filestore/event/000/000/000/260/images/00000000142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47" y="160338"/>
            <a:ext cx="2026321" cy="8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41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/>
          </p:cNvSpPr>
          <p:nvPr/>
        </p:nvSpPr>
        <p:spPr>
          <a:xfrm>
            <a:off x="2783633" y="260352"/>
            <a:ext cx="7560841" cy="1008409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endParaRPr lang="ru-RU" altLang="ru-RU" sz="1800" b="0" dirty="0">
              <a:solidFill>
                <a:schemeClr val="tx2">
                  <a:lumMod val="7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73287" y="1217470"/>
            <a:ext cx="8093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Уникальность практики наставничества </a:t>
            </a:r>
            <a:endParaRPr lang="ru-RU" altLang="ru-RU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6"/>
          <p:cNvSpPr txBox="1">
            <a:spLocks/>
          </p:cNvSpPr>
          <p:nvPr/>
        </p:nvSpPr>
        <p:spPr>
          <a:xfrm>
            <a:off x="1679575" y="177722"/>
            <a:ext cx="8880921" cy="803006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Всероссийский конкурс лучших практик трудоустройства молодежи в 2025 году</a:t>
            </a:r>
          </a:p>
        </p:txBody>
      </p:sp>
      <p:pic>
        <p:nvPicPr>
          <p:cNvPr id="14" name="Picture 2" descr="S:\103\ЭМБЛЕМА ЧКТ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528" y="160338"/>
            <a:ext cx="980728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Нижний колонтитул 3"/>
          <p:cNvSpPr>
            <a:spLocks noGrp="1"/>
          </p:cNvSpPr>
          <p:nvPr>
            <p:ph type="ftr" sz="quarter" idx="4294967295"/>
          </p:nvPr>
        </p:nvSpPr>
        <p:spPr>
          <a:xfrm>
            <a:off x="79375" y="6347867"/>
            <a:ext cx="1600200" cy="365125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r>
              <a:rPr lang="en-US" sz="1400" dirty="0">
                <a:solidFill>
                  <a:schemeClr val="tx1"/>
                </a:solidFill>
              </a:rPr>
              <a:t>www.21chkt.ru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8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0272464" y="6347866"/>
            <a:ext cx="18288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9344DAB0-1111-4AB4-9F0B-BB3CF24325DB}" type="slidenum">
              <a:rPr lang="ru-RU" sz="1400" smtClean="0">
                <a:solidFill>
                  <a:schemeClr val="tx1"/>
                </a:solidFill>
              </a:rPr>
              <a:pPr algn="r">
                <a:defRPr/>
              </a:pPr>
              <a:t>23</a:t>
            </a:fld>
            <a:r>
              <a:rPr lang="ru-RU" sz="1400" dirty="0" smtClean="0">
                <a:solidFill>
                  <a:schemeClr val="tx1"/>
                </a:solidFill>
              </a:rPr>
              <a:t>/26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03413" y="2295073"/>
            <a:ext cx="3960440" cy="2450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Междисциплинарный подход: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Уникальность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 наставничеству привлекаются не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только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банковские работники,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 и специалистов из смежных областей (например,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юристы, маркетологи, специалисты отдела кадров)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/>
          <p:nvPr/>
        </p:nvPicPr>
        <p:blipFill rotWithShape="1">
          <a:blip r:embed="rId3"/>
          <a:srcRect t="15814" b="10128"/>
          <a:stretch/>
        </p:blipFill>
        <p:spPr>
          <a:xfrm>
            <a:off x="4583832" y="2404155"/>
            <a:ext cx="4237185" cy="22322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4371" t="15293" r="19622" b="14199"/>
          <a:stretch/>
        </p:blipFill>
        <p:spPr>
          <a:xfrm>
            <a:off x="9084332" y="1819667"/>
            <a:ext cx="2376264" cy="3384376"/>
          </a:xfrm>
          <a:prstGeom prst="rect">
            <a:avLst/>
          </a:prstGeom>
        </p:spPr>
      </p:pic>
      <p:pic>
        <p:nvPicPr>
          <p:cNvPr id="11" name="Picture 2" descr="https://meur.sakhalin.gov.ru/filestore/event/000/000/000/260/images/00000000142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47" y="160338"/>
            <a:ext cx="2026321" cy="8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76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/>
          </p:cNvSpPr>
          <p:nvPr/>
        </p:nvSpPr>
        <p:spPr>
          <a:xfrm>
            <a:off x="2783633" y="260352"/>
            <a:ext cx="7560841" cy="1008409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endParaRPr lang="ru-RU" altLang="ru-RU" sz="1800" b="0" dirty="0">
              <a:solidFill>
                <a:schemeClr val="tx2">
                  <a:lumMod val="7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2207" y="5670758"/>
            <a:ext cx="83411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dirty="0"/>
          </a:p>
          <a:p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39416" y="1739209"/>
            <a:ext cx="10513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cs typeface="Times New Roman" panose="02020603050405020304" pitchFamily="18" charset="0"/>
              </a:rPr>
              <a:t>Возможность </a:t>
            </a:r>
            <a:r>
              <a:rPr lang="ru-RU" dirty="0" smtClean="0">
                <a:cs typeface="Times New Roman" panose="02020603050405020304" pitchFamily="18" charset="0"/>
              </a:rPr>
              <a:t>тиражирование – </a:t>
            </a:r>
            <a:r>
              <a:rPr lang="ru-RU" dirty="0">
                <a:cs typeface="Times New Roman" panose="02020603050405020304" pitchFamily="18" charset="0"/>
              </a:rPr>
              <a:t>это потенциал практики </a:t>
            </a:r>
            <a:r>
              <a:rPr lang="ru-RU" dirty="0" smtClean="0">
                <a:cs typeface="Times New Roman" panose="02020603050405020304" pitchFamily="18" charset="0"/>
              </a:rPr>
              <a:t>к </a:t>
            </a:r>
            <a:r>
              <a:rPr lang="ru-RU" dirty="0">
                <a:cs typeface="Times New Roman" panose="02020603050405020304" pitchFamily="18" charset="0"/>
              </a:rPr>
              <a:t>использованию в иных организациях для достижения желаемого результатов в других географических , экономических или социальных условиях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2526276"/>
            <a:ext cx="2214962" cy="283272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6"/>
          <a:stretch/>
        </p:blipFill>
        <p:spPr>
          <a:xfrm>
            <a:off x="3863752" y="2544863"/>
            <a:ext cx="3574394" cy="283412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57266" y="5518328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Взаимодействие с </a:t>
            </a:r>
            <a:r>
              <a:rPr lang="ru-RU" dirty="0"/>
              <a:t>Государственным бюджетным профессиональным образовательным учреждение «Нижегородский Губернский колледж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14" name="Rectangle 6"/>
          <p:cNvSpPr txBox="1">
            <a:spLocks/>
          </p:cNvSpPr>
          <p:nvPr/>
        </p:nvSpPr>
        <p:spPr>
          <a:xfrm>
            <a:off x="1679575" y="177722"/>
            <a:ext cx="8880921" cy="803006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Всероссийский конкурс лучших практик трудоустройства молодежи в 2025 году</a:t>
            </a:r>
          </a:p>
        </p:txBody>
      </p:sp>
      <p:pic>
        <p:nvPicPr>
          <p:cNvPr id="15" name="Picture 2" descr="S:\103\ЭМБЛЕМА ЧКТ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528" y="160338"/>
            <a:ext cx="980728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073287" y="1217470"/>
            <a:ext cx="8093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Возможность тиражирования практики наставничества </a:t>
            </a:r>
            <a:endParaRPr lang="ru-RU" altLang="ru-RU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2549662"/>
            <a:ext cx="3745791" cy="2809343"/>
          </a:xfrm>
          <a:prstGeom prst="rect">
            <a:avLst/>
          </a:prstGeom>
        </p:spPr>
      </p:pic>
      <p:sp>
        <p:nvSpPr>
          <p:cNvPr id="19" name="Нижний колонтитул 3"/>
          <p:cNvSpPr>
            <a:spLocks noGrp="1"/>
          </p:cNvSpPr>
          <p:nvPr>
            <p:ph type="ftr" sz="quarter" idx="4294967295"/>
          </p:nvPr>
        </p:nvSpPr>
        <p:spPr>
          <a:xfrm>
            <a:off x="79375" y="6347867"/>
            <a:ext cx="1600200" cy="365125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r>
              <a:rPr lang="en-US" sz="1400" dirty="0">
                <a:solidFill>
                  <a:schemeClr val="tx1"/>
                </a:solidFill>
              </a:rPr>
              <a:t>www.21chkt.ru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0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0272464" y="6347866"/>
            <a:ext cx="18288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9344DAB0-1111-4AB4-9F0B-BB3CF24325DB}" type="slidenum">
              <a:rPr lang="ru-RU" sz="1400" smtClean="0">
                <a:solidFill>
                  <a:schemeClr val="tx1"/>
                </a:solidFill>
              </a:rPr>
              <a:pPr algn="r">
                <a:defRPr/>
              </a:pPr>
              <a:t>24</a:t>
            </a:fld>
            <a:r>
              <a:rPr lang="ru-RU" sz="1400" dirty="0" smtClean="0">
                <a:solidFill>
                  <a:schemeClr val="tx1"/>
                </a:solidFill>
              </a:rPr>
              <a:t>/26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21" name="Picture 2" descr="https://meur.sakhalin.gov.ru/filestore/event/000/000/000/260/images/00000000142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47" y="160338"/>
            <a:ext cx="2026321" cy="8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6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/>
          </p:cNvSpPr>
          <p:nvPr/>
        </p:nvSpPr>
        <p:spPr>
          <a:xfrm>
            <a:off x="2783633" y="260352"/>
            <a:ext cx="7560841" cy="1008409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endParaRPr lang="ru-RU" altLang="ru-RU" sz="1800" b="0" dirty="0">
              <a:solidFill>
                <a:schemeClr val="tx2">
                  <a:lumMod val="7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2207" y="5670758"/>
            <a:ext cx="83411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dirty="0"/>
          </a:p>
          <a:p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39416" y="1739209"/>
            <a:ext cx="105131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cs typeface="Times New Roman" panose="02020603050405020304" pitchFamily="18" charset="0"/>
              </a:rPr>
              <a:t>Возможность масштабирования – это способность расширять масштабы практики наставничества за счет вовлечения в нее большего количества наставников и наставляемых, </a:t>
            </a:r>
            <a:br>
              <a:rPr lang="ru-RU" dirty="0" smtClean="0">
                <a:cs typeface="Times New Roman" panose="02020603050405020304" pitchFamily="18" charset="0"/>
              </a:rPr>
            </a:br>
            <a:r>
              <a:rPr lang="ru-RU" dirty="0" smtClean="0">
                <a:cs typeface="Times New Roman" panose="02020603050405020304" pitchFamily="18" charset="0"/>
              </a:rPr>
              <a:t>а также внедрения разнообразных форм и видов наставничества</a:t>
            </a:r>
            <a:endParaRPr lang="ru-RU" dirty="0"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55783" y="5877275"/>
            <a:ext cx="8856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Проект «Билет в Будущее»</a:t>
            </a:r>
            <a:endParaRPr lang="ru-RU" dirty="0"/>
          </a:p>
        </p:txBody>
      </p:sp>
      <p:sp>
        <p:nvSpPr>
          <p:cNvPr id="14" name="Rectangle 6"/>
          <p:cNvSpPr txBox="1">
            <a:spLocks/>
          </p:cNvSpPr>
          <p:nvPr/>
        </p:nvSpPr>
        <p:spPr>
          <a:xfrm>
            <a:off x="1679575" y="177722"/>
            <a:ext cx="8880921" cy="803006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Всероссийский конкурс лучших практик трудоустройства молодежи в 2025 году</a:t>
            </a:r>
          </a:p>
        </p:txBody>
      </p:sp>
      <p:pic>
        <p:nvPicPr>
          <p:cNvPr id="15" name="Picture 2" descr="S:\103\ЭМБЛЕМА ЧКТ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528" y="160338"/>
            <a:ext cx="980728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073287" y="1217470"/>
            <a:ext cx="8093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Возможность масштабирования практики наставничества </a:t>
            </a:r>
            <a:endParaRPr lang="ru-RU" altLang="ru-RU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64AF305-BF64-BD74-9D8E-AF53DFE838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408" y="2805381"/>
            <a:ext cx="5067428" cy="284251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95C14F1-CE78-878C-546C-E74843C79D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552" y="2773180"/>
            <a:ext cx="2203565" cy="293808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CDF04E7-656B-848C-82F5-AB866254AE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24" y="2781318"/>
            <a:ext cx="2184768" cy="2913023"/>
          </a:xfrm>
          <a:prstGeom prst="rect">
            <a:avLst/>
          </a:prstGeom>
        </p:spPr>
      </p:pic>
      <p:sp>
        <p:nvSpPr>
          <p:cNvPr id="22" name="Нижний колонтитул 3"/>
          <p:cNvSpPr>
            <a:spLocks noGrp="1"/>
          </p:cNvSpPr>
          <p:nvPr>
            <p:ph type="ftr" sz="quarter" idx="4294967295"/>
          </p:nvPr>
        </p:nvSpPr>
        <p:spPr>
          <a:xfrm>
            <a:off x="79375" y="6347867"/>
            <a:ext cx="1600200" cy="365125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r>
              <a:rPr lang="en-US" sz="1400" dirty="0">
                <a:solidFill>
                  <a:schemeClr val="tx1"/>
                </a:solidFill>
              </a:rPr>
              <a:t>www.21chkt.ru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0272464" y="6347866"/>
            <a:ext cx="18288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9344DAB0-1111-4AB4-9F0B-BB3CF24325DB}" type="slidenum">
              <a:rPr lang="ru-RU" sz="1400" smtClean="0">
                <a:solidFill>
                  <a:schemeClr val="tx1"/>
                </a:solidFill>
              </a:rPr>
              <a:pPr algn="r">
                <a:defRPr/>
              </a:pPr>
              <a:t>25</a:t>
            </a:fld>
            <a:r>
              <a:rPr lang="ru-RU" sz="1400" dirty="0" smtClean="0">
                <a:solidFill>
                  <a:schemeClr val="tx1"/>
                </a:solidFill>
              </a:rPr>
              <a:t>/26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6" name="Picture 2" descr="https://meur.sakhalin.gov.ru/filestore/event/000/000/000/260/images/00000000142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47" y="160338"/>
            <a:ext cx="2026321" cy="8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02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495600" y="1856528"/>
            <a:ext cx="7344816" cy="2603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endParaRPr lang="ru-RU" sz="2400" dirty="0"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cs typeface="Times New Roman" panose="02020603050405020304" pitchFamily="18" charset="0"/>
            </a:endParaRPr>
          </a:p>
          <a:p>
            <a:pPr algn="ctr"/>
            <a:r>
              <a:rPr lang="ru-RU" altLang="ru-RU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Смирнова Елена Владимировна</a:t>
            </a:r>
          </a:p>
          <a:p>
            <a:pPr algn="ctr"/>
            <a:r>
              <a:rPr lang="en-US" sz="2400" dirty="0">
                <a:cs typeface="Times New Roman" panose="02020603050405020304" pitchFamily="18" charset="0"/>
              </a:rPr>
              <a:t>e-mail: </a:t>
            </a:r>
            <a:r>
              <a:rPr lang="en-US" altLang="ru-RU" sz="2400" dirty="0">
                <a:cs typeface="Times New Roman" panose="02020603050405020304" pitchFamily="18" charset="0"/>
              </a:rPr>
              <a:t>smirnova_elena_vladimirovna67@mail.ru</a:t>
            </a:r>
            <a:endParaRPr lang="ru-RU" altLang="ru-RU" sz="2400" dirty="0">
              <a:cs typeface="Times New Roman" panose="02020603050405020304" pitchFamily="18" charset="0"/>
            </a:endParaRPr>
          </a:p>
          <a:p>
            <a:pPr algn="ctr"/>
            <a:endParaRPr lang="ru-RU" sz="2400" dirty="0"/>
          </a:p>
          <a:p>
            <a:pPr algn="ctr"/>
            <a:endParaRPr lang="ru-RU" sz="2400" dirty="0">
              <a:hlinkClick r:id="rId2"/>
            </a:endParaRPr>
          </a:p>
          <a:p>
            <a:pPr algn="ctr">
              <a:lnSpc>
                <a:spcPct val="90000"/>
              </a:lnSpc>
              <a:defRPr/>
            </a:pPr>
            <a:endParaRPr lang="ru-RU" altLang="ru-RU" sz="2400" b="1" dirty="0"/>
          </a:p>
        </p:txBody>
      </p:sp>
      <p:sp>
        <p:nvSpPr>
          <p:cNvPr id="11" name="Rectangle 6"/>
          <p:cNvSpPr txBox="1">
            <a:spLocks/>
          </p:cNvSpPr>
          <p:nvPr/>
        </p:nvSpPr>
        <p:spPr>
          <a:xfrm>
            <a:off x="1679575" y="177722"/>
            <a:ext cx="8880921" cy="803006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Всероссийский конкурс лучших практик трудоустройства молодежи в 2025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году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" name="Picture 2" descr="S:\103\ЭМБЛЕМА ЧКТ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528" y="160338"/>
            <a:ext cx="980728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Нижний колонтитул 3"/>
          <p:cNvSpPr>
            <a:spLocks noGrp="1"/>
          </p:cNvSpPr>
          <p:nvPr>
            <p:ph type="ftr" sz="quarter" idx="4294967295"/>
          </p:nvPr>
        </p:nvSpPr>
        <p:spPr>
          <a:xfrm>
            <a:off x="79375" y="6347867"/>
            <a:ext cx="1600200" cy="365125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r>
              <a:rPr lang="en-US" sz="1400" dirty="0">
                <a:solidFill>
                  <a:schemeClr val="tx1"/>
                </a:solidFill>
              </a:rPr>
              <a:t>www.21chkt.ru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7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0272464" y="6347866"/>
            <a:ext cx="18288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9344DAB0-1111-4AB4-9F0B-BB3CF24325DB}" type="slidenum">
              <a:rPr lang="ru-RU" sz="1400" smtClean="0">
                <a:solidFill>
                  <a:schemeClr val="tx1"/>
                </a:solidFill>
              </a:rPr>
              <a:pPr algn="r">
                <a:defRPr/>
              </a:pPr>
              <a:t>26</a:t>
            </a:fld>
            <a:r>
              <a:rPr lang="ru-RU" sz="1400" dirty="0" smtClean="0">
                <a:solidFill>
                  <a:schemeClr val="tx1"/>
                </a:solidFill>
              </a:rPr>
              <a:t>/26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7" name="Picture 2" descr="https://meur.sakhalin.gov.ru/filestore/event/000/000/000/260/images/00000000142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47" y="160338"/>
            <a:ext cx="2026321" cy="8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47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87326" y="1236291"/>
            <a:ext cx="6621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r>
              <a:rPr lang="ru-RU" sz="2400" b="1" dirty="0">
                <a:solidFill>
                  <a:srgbClr val="C00000"/>
                </a:solidFill>
              </a:rPr>
              <a:t>Актуальность практики наставничества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endParaRPr lang="ru-RU" sz="24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79776" y="4293095"/>
            <a:ext cx="43936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43472" y="2258506"/>
            <a:ext cx="98650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	В конце 2018 года был утвержден Приоритетный национальный проект «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Образование. Наставничество»,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который предусматривал, что к 2024 году не менее 70% обучающихся и педагогических работников образовательных организаций должны быть вовлечены в различные формы наставничества и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сопровождения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76736" y="3972421"/>
            <a:ext cx="9731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	Положение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о педагогическом наставничестве,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утвержденное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приказом директора Чебоксарского кооперативного техникума от 02.09.2020  № 216-пд</a:t>
            </a:r>
          </a:p>
        </p:txBody>
      </p:sp>
      <p:sp>
        <p:nvSpPr>
          <p:cNvPr id="17" name="Rectangle 6"/>
          <p:cNvSpPr txBox="1">
            <a:spLocks/>
          </p:cNvSpPr>
          <p:nvPr/>
        </p:nvSpPr>
        <p:spPr>
          <a:xfrm>
            <a:off x="1679575" y="177722"/>
            <a:ext cx="8880921" cy="803006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Всероссийский конкурс лучших практик трудоустройства молодежи в 2025 году</a:t>
            </a:r>
          </a:p>
        </p:txBody>
      </p:sp>
      <p:pic>
        <p:nvPicPr>
          <p:cNvPr id="18" name="Picture 2" descr="S:\103\ЭМБЛЕМА ЧКТ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528" y="160338"/>
            <a:ext cx="980728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Нижний колонтитул 3"/>
          <p:cNvSpPr>
            <a:spLocks noGrp="1"/>
          </p:cNvSpPr>
          <p:nvPr>
            <p:ph type="ftr" sz="quarter" idx="4294967295"/>
          </p:nvPr>
        </p:nvSpPr>
        <p:spPr>
          <a:xfrm>
            <a:off x="79375" y="6347867"/>
            <a:ext cx="1600200" cy="365125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r>
              <a:rPr lang="en-US" sz="1400" dirty="0">
                <a:solidFill>
                  <a:schemeClr val="tx1"/>
                </a:solidFill>
              </a:rPr>
              <a:t>www.21chkt.ru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1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0272464" y="6347866"/>
            <a:ext cx="18288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9344DAB0-1111-4AB4-9F0B-BB3CF24325DB}" type="slidenum">
              <a:rPr lang="ru-RU" sz="1400" smtClean="0">
                <a:solidFill>
                  <a:schemeClr val="tx1"/>
                </a:solidFill>
              </a:rPr>
              <a:pPr algn="r">
                <a:defRPr/>
              </a:pPr>
              <a:t>3</a:t>
            </a:fld>
            <a:r>
              <a:rPr lang="ru-RU" sz="1400" dirty="0" smtClean="0">
                <a:solidFill>
                  <a:schemeClr val="tx1"/>
                </a:solidFill>
              </a:rPr>
              <a:t>/26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0" name="Picture 2" descr="https://meur.sakhalin.gov.ru/filestore/event/000/000/000/260/images/00000000142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47" y="160338"/>
            <a:ext cx="2026321" cy="8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95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88675" y="5178491"/>
            <a:ext cx="48264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Работа наставника – это </a:t>
            </a:r>
          </a:p>
          <a:p>
            <a:pPr algn="ctr"/>
            <a:r>
              <a:rPr lang="ru-RU" dirty="0"/>
              <a:t>не профессия, а образ жизни, что-то вроде миссии служения и людям и Отчизне</a:t>
            </a:r>
            <a:r>
              <a:rPr lang="ru-RU" dirty="0" smtClean="0"/>
              <a:t>!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079776" y="4293095"/>
            <a:ext cx="43936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27031" r="15277" b="19732"/>
          <a:stretch/>
        </p:blipFill>
        <p:spPr>
          <a:xfrm>
            <a:off x="7450281" y="1333563"/>
            <a:ext cx="3110215" cy="374485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47354" y="5078419"/>
            <a:ext cx="30131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cs typeface="Times New Roman" panose="02020603050405020304" pitchFamily="18" charset="0"/>
              </a:rPr>
              <a:t>Во славу единого дела</a:t>
            </a:r>
          </a:p>
          <a:p>
            <a:pPr algn="ctr"/>
            <a:r>
              <a:rPr lang="ru-RU" dirty="0">
                <a:cs typeface="Times New Roman" panose="02020603050405020304" pitchFamily="18" charset="0"/>
              </a:rPr>
              <a:t>Они на Земле родились.</a:t>
            </a:r>
          </a:p>
          <a:p>
            <a:pPr algn="ctr"/>
            <a:r>
              <a:rPr lang="ru-RU" dirty="0">
                <a:cs typeface="Times New Roman" panose="02020603050405020304" pitchFamily="18" charset="0"/>
              </a:rPr>
              <a:t>Секреты и опыт, и знания</a:t>
            </a:r>
          </a:p>
          <a:p>
            <a:pPr algn="ctr"/>
            <a:r>
              <a:rPr lang="ru-RU" dirty="0">
                <a:cs typeface="Times New Roman" panose="02020603050405020304" pitchFamily="18" charset="0"/>
              </a:rPr>
              <a:t>В наследство передались</a:t>
            </a:r>
          </a:p>
        </p:txBody>
      </p:sp>
      <p:sp>
        <p:nvSpPr>
          <p:cNvPr id="17" name="Rectangle 6"/>
          <p:cNvSpPr txBox="1">
            <a:spLocks/>
          </p:cNvSpPr>
          <p:nvPr/>
        </p:nvSpPr>
        <p:spPr>
          <a:xfrm>
            <a:off x="1679575" y="177722"/>
            <a:ext cx="8880921" cy="803006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Всероссийский конкурс лучших практик трудоустройства молодежи в 2025 году</a:t>
            </a:r>
          </a:p>
        </p:txBody>
      </p:sp>
      <p:pic>
        <p:nvPicPr>
          <p:cNvPr id="18" name="Picture 2" descr="S:\103\ЭМБЛЕМА ЧКТ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528" y="160338"/>
            <a:ext cx="980728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Нижний колонтитул 3"/>
          <p:cNvSpPr>
            <a:spLocks noGrp="1"/>
          </p:cNvSpPr>
          <p:nvPr>
            <p:ph type="ftr" sz="quarter" idx="4294967295"/>
          </p:nvPr>
        </p:nvSpPr>
        <p:spPr>
          <a:xfrm>
            <a:off x="79375" y="6347867"/>
            <a:ext cx="1600200" cy="365125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r>
              <a:rPr lang="en-US" sz="1400" dirty="0">
                <a:solidFill>
                  <a:schemeClr val="tx1"/>
                </a:solidFill>
              </a:rPr>
              <a:t>www.21chkt.ru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1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0272464" y="6347866"/>
            <a:ext cx="18288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9344DAB0-1111-4AB4-9F0B-BB3CF24325DB}" type="slidenum">
              <a:rPr lang="ru-RU" sz="1400" smtClean="0">
                <a:solidFill>
                  <a:schemeClr val="tx1"/>
                </a:solidFill>
              </a:rPr>
              <a:pPr algn="r">
                <a:defRPr/>
              </a:pPr>
              <a:t>4</a:t>
            </a:fld>
            <a:r>
              <a:rPr lang="ru-RU" sz="1400" dirty="0" smtClean="0">
                <a:solidFill>
                  <a:schemeClr val="tx1"/>
                </a:solidFill>
              </a:rPr>
              <a:t>/26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21607" b="21250"/>
          <a:stretch/>
        </p:blipFill>
        <p:spPr>
          <a:xfrm>
            <a:off x="2378493" y="1601281"/>
            <a:ext cx="3402566" cy="3451175"/>
          </a:xfrm>
          <a:prstGeom prst="rect">
            <a:avLst/>
          </a:prstGeom>
        </p:spPr>
      </p:pic>
      <p:pic>
        <p:nvPicPr>
          <p:cNvPr id="11" name="Picture 2" descr="https://meur.sakhalin.gov.ru/filestore/event/000/000/000/260/images/00000000142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47" y="160338"/>
            <a:ext cx="2026321" cy="8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15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044482" y="1319495"/>
            <a:ext cx="79590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Цель и задачи</a:t>
            </a:r>
          </a:p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95555736"/>
              </p:ext>
            </p:extLst>
          </p:nvPr>
        </p:nvGraphicFramePr>
        <p:xfrm>
          <a:off x="623392" y="1844824"/>
          <a:ext cx="11089232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Rectangle 6"/>
          <p:cNvSpPr txBox="1">
            <a:spLocks/>
          </p:cNvSpPr>
          <p:nvPr/>
        </p:nvSpPr>
        <p:spPr>
          <a:xfrm>
            <a:off x="1679575" y="177722"/>
            <a:ext cx="8880921" cy="803006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Всероссийский конкурс лучших практик трудоустройства молодежи в 2025 году</a:t>
            </a:r>
          </a:p>
        </p:txBody>
      </p:sp>
      <p:pic>
        <p:nvPicPr>
          <p:cNvPr id="15" name="Picture 2" descr="S:\103\ЭМБЛЕМА ЧКТ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528" y="160338"/>
            <a:ext cx="980728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Нижний колонтитул 3"/>
          <p:cNvSpPr>
            <a:spLocks noGrp="1"/>
          </p:cNvSpPr>
          <p:nvPr>
            <p:ph type="ftr" sz="quarter" idx="4294967295"/>
          </p:nvPr>
        </p:nvSpPr>
        <p:spPr>
          <a:xfrm>
            <a:off x="79375" y="6347867"/>
            <a:ext cx="1600200" cy="365125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r>
              <a:rPr lang="en-US" sz="1400" dirty="0">
                <a:solidFill>
                  <a:schemeClr val="tx1"/>
                </a:solidFill>
              </a:rPr>
              <a:t>www.21chkt.ru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8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0272464" y="6347866"/>
            <a:ext cx="18288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9344DAB0-1111-4AB4-9F0B-BB3CF24325DB}" type="slidenum">
              <a:rPr lang="ru-RU" sz="1400" smtClean="0">
                <a:solidFill>
                  <a:schemeClr val="tx1"/>
                </a:solidFill>
              </a:rPr>
              <a:pPr algn="r">
                <a:defRPr/>
              </a:pPr>
              <a:t>5</a:t>
            </a:fld>
            <a:r>
              <a:rPr lang="ru-RU" sz="1400" dirty="0" smtClean="0">
                <a:solidFill>
                  <a:schemeClr val="tx1"/>
                </a:solidFill>
              </a:rPr>
              <a:t>/26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8" name="Picture 2" descr="https://meur.sakhalin.gov.ru/filestore/event/000/000/000/260/images/00000000142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47" y="160338"/>
            <a:ext cx="2026321" cy="8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13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/>
          </p:cNvSpPr>
          <p:nvPr/>
        </p:nvSpPr>
        <p:spPr>
          <a:xfrm>
            <a:off x="2783633" y="260352"/>
            <a:ext cx="7560841" cy="1008409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endParaRPr lang="ru-RU" altLang="ru-RU" sz="1800" b="0" dirty="0">
              <a:solidFill>
                <a:schemeClr val="tx2">
                  <a:lumMod val="7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49343" y="1299707"/>
            <a:ext cx="81511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Описание практики</a:t>
            </a:r>
          </a:p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0" name="Rectangle 6"/>
          <p:cNvSpPr txBox="1">
            <a:spLocks/>
          </p:cNvSpPr>
          <p:nvPr/>
        </p:nvSpPr>
        <p:spPr>
          <a:xfrm>
            <a:off x="1679575" y="177722"/>
            <a:ext cx="8880921" cy="803006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Всероссийский конкурс лучших практик трудоустройства молодежи в 2025 году</a:t>
            </a:r>
          </a:p>
        </p:txBody>
      </p:sp>
      <p:pic>
        <p:nvPicPr>
          <p:cNvPr id="12" name="Picture 2" descr="S:\103\ЭМБЛЕМА ЧКТ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528" y="160338"/>
            <a:ext cx="980728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6" t="13250" r="16889" b="21651"/>
          <a:stretch/>
        </p:blipFill>
        <p:spPr>
          <a:xfrm>
            <a:off x="613545" y="2867186"/>
            <a:ext cx="3171102" cy="23130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" t="4709" r="7030" b="10996"/>
          <a:stretch/>
        </p:blipFill>
        <p:spPr>
          <a:xfrm>
            <a:off x="4330724" y="2867186"/>
            <a:ext cx="3585673" cy="22738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6" b="23750"/>
          <a:stretch/>
        </p:blipFill>
        <p:spPr>
          <a:xfrm>
            <a:off x="8392270" y="2897742"/>
            <a:ext cx="3351485" cy="227546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1882" y="1999044"/>
            <a:ext cx="34403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этап</a:t>
            </a:r>
          </a:p>
          <a:p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Обучающийся - Обучающийся» 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799856" y="1978460"/>
            <a:ext cx="28207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этап</a:t>
            </a:r>
          </a:p>
          <a:p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«Педагог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Обучающийся»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8340752" y="1999044"/>
            <a:ext cx="34545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этап</a:t>
            </a:r>
          </a:p>
          <a:p>
            <a:pPr algn="ctr"/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Работодатель - Обучающийся»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960416" y="4887063"/>
            <a:ext cx="6511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курс</a:t>
            </a:r>
            <a:endParaRPr lang="ru-RU" sz="12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896494" y="4579286"/>
            <a:ext cx="6511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курс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864369" y="4295758"/>
            <a:ext cx="6511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курс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Нижний колонтитул 3"/>
          <p:cNvSpPr>
            <a:spLocks noGrp="1"/>
          </p:cNvSpPr>
          <p:nvPr>
            <p:ph type="ftr" sz="quarter" idx="4294967295"/>
          </p:nvPr>
        </p:nvSpPr>
        <p:spPr>
          <a:xfrm>
            <a:off x="79375" y="6347867"/>
            <a:ext cx="1600200" cy="365125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r>
              <a:rPr lang="en-US" sz="1400" dirty="0">
                <a:solidFill>
                  <a:schemeClr val="tx1"/>
                </a:solidFill>
              </a:rPr>
              <a:t>www.21chkt.ru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0272464" y="6347866"/>
            <a:ext cx="18288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9344DAB0-1111-4AB4-9F0B-BB3CF24325DB}" type="slidenum">
              <a:rPr lang="ru-RU" sz="1400" smtClean="0">
                <a:solidFill>
                  <a:schemeClr val="tx1"/>
                </a:solidFill>
              </a:rPr>
              <a:pPr algn="r">
                <a:defRPr/>
              </a:pPr>
              <a:t>6</a:t>
            </a:fld>
            <a:r>
              <a:rPr lang="ru-RU" sz="1400" dirty="0" smtClean="0">
                <a:solidFill>
                  <a:schemeClr val="tx1"/>
                </a:solidFill>
              </a:rPr>
              <a:t>/26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Picture 2" descr="https://meur.sakhalin.gov.ru/filestore/event/000/000/000/260/images/00000000142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47" y="160338"/>
            <a:ext cx="2026321" cy="8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35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/>
          </p:cNvSpPr>
          <p:nvPr/>
        </p:nvSpPr>
        <p:spPr>
          <a:xfrm>
            <a:off x="2783633" y="260352"/>
            <a:ext cx="7560841" cy="1008409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endParaRPr lang="ru-RU" altLang="ru-RU" sz="1800" b="0" dirty="0">
              <a:solidFill>
                <a:schemeClr val="tx2">
                  <a:lumMod val="7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2207" y="5670758"/>
            <a:ext cx="834113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  <a:p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24266" b="14252"/>
          <a:stretch/>
        </p:blipFill>
        <p:spPr>
          <a:xfrm>
            <a:off x="4224359" y="2235018"/>
            <a:ext cx="3773735" cy="259228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35560" y="1351391"/>
            <a:ext cx="8093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этап «Обучающийся </a:t>
            </a:r>
            <a:r>
              <a:rPr lang="ru-RU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Обучающийся</a:t>
            </a:r>
            <a:r>
              <a:rPr lang="ru-RU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</a:t>
            </a:r>
            <a:endParaRPr lang="ru-RU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Рисунок 11" descr="C:\Users\user\Desktop\Фото\1_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1"/>
          <a:stretch/>
        </p:blipFill>
        <p:spPr bwMode="auto">
          <a:xfrm>
            <a:off x="197577" y="2241106"/>
            <a:ext cx="3892965" cy="2580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user\Desktop\Фото\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911" y="2235018"/>
            <a:ext cx="3942709" cy="258031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6"/>
          <p:cNvSpPr txBox="1">
            <a:spLocks/>
          </p:cNvSpPr>
          <p:nvPr/>
        </p:nvSpPr>
        <p:spPr>
          <a:xfrm>
            <a:off x="1679575" y="177722"/>
            <a:ext cx="8880921" cy="803006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Всероссийский конкурс лучших практик трудоустройства молодежи в 2025 году</a:t>
            </a:r>
          </a:p>
        </p:txBody>
      </p:sp>
      <p:pic>
        <p:nvPicPr>
          <p:cNvPr id="15" name="Picture 2" descr="S:\103\ЭМБЛЕМА ЧКТ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528" y="160338"/>
            <a:ext cx="980728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53916" y="5123572"/>
            <a:ext cx="7056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еализуется через взаимодействие студентов на уроках: </a:t>
            </a:r>
            <a:b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во время учебных занятий лучшие студенты группы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привлекаются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к работе с отстающими и неуспевающими студентами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Нижний колонтитул 3"/>
          <p:cNvSpPr>
            <a:spLocks noGrp="1"/>
          </p:cNvSpPr>
          <p:nvPr>
            <p:ph type="ftr" sz="quarter" idx="4294967295"/>
          </p:nvPr>
        </p:nvSpPr>
        <p:spPr>
          <a:xfrm>
            <a:off x="79375" y="6347867"/>
            <a:ext cx="1600200" cy="365125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r>
              <a:rPr lang="en-US" sz="1400" dirty="0">
                <a:solidFill>
                  <a:schemeClr val="tx1"/>
                </a:solidFill>
              </a:rPr>
              <a:t>www.21chkt.ru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8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0272464" y="6347866"/>
            <a:ext cx="18288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9344DAB0-1111-4AB4-9F0B-BB3CF24325DB}" type="slidenum">
              <a:rPr lang="ru-RU" sz="1400" smtClean="0">
                <a:solidFill>
                  <a:schemeClr val="tx1"/>
                </a:solidFill>
              </a:rPr>
              <a:pPr algn="r">
                <a:defRPr/>
              </a:pPr>
              <a:t>7</a:t>
            </a:fld>
            <a:r>
              <a:rPr lang="ru-RU" sz="1400" dirty="0" smtClean="0">
                <a:solidFill>
                  <a:schemeClr val="tx1"/>
                </a:solidFill>
              </a:rPr>
              <a:t>/26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6" name="Picture 2" descr="https://meur.sakhalin.gov.ru/filestore/event/000/000/000/260/images/00000000142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47" y="160338"/>
            <a:ext cx="2026321" cy="8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95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/>
          </p:cNvSpPr>
          <p:nvPr/>
        </p:nvSpPr>
        <p:spPr>
          <a:xfrm>
            <a:off x="2783633" y="260352"/>
            <a:ext cx="7560841" cy="1008409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endParaRPr lang="ru-RU" altLang="ru-RU" sz="1800" b="0" dirty="0">
              <a:solidFill>
                <a:schemeClr val="tx2">
                  <a:lumMod val="7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23269" y="5651397"/>
            <a:ext cx="5437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         </a:t>
            </a:r>
            <a:r>
              <a:rPr lang="ru-RU" sz="1600" b="1" dirty="0"/>
              <a:t>Диаграмма 1. </a:t>
            </a:r>
            <a:r>
              <a:rPr lang="ru-RU" sz="1600" dirty="0"/>
              <a:t>Степень усвоения учебного предмета «Экономика и право</a:t>
            </a:r>
            <a:r>
              <a:rPr lang="ru-RU" sz="1600" dirty="0" smtClean="0"/>
              <a:t>»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24000" y="1155938"/>
            <a:ext cx="9144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Эффективность успеваемости студентов </a:t>
            </a:r>
            <a:r>
              <a:rPr lang="ru-RU" altLang="ru-RU" sz="2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1 </a:t>
            </a:r>
            <a:r>
              <a:rPr lang="ru-RU" altLang="ru-RU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курса </a:t>
            </a:r>
            <a:r>
              <a:rPr lang="ru-RU" altLang="ru-RU" sz="2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/>
            </a:r>
            <a:br>
              <a:rPr lang="ru-RU" altLang="ru-RU" sz="2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до </a:t>
            </a:r>
            <a:r>
              <a:rPr lang="ru-RU" altLang="ru-RU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и </a:t>
            </a:r>
            <a:r>
              <a:rPr lang="ru-RU" altLang="ru-RU" sz="2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после </a:t>
            </a:r>
            <a:r>
              <a:rPr lang="ru-RU" altLang="ru-RU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участия в Проекте наставничества 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4000367"/>
              </p:ext>
            </p:extLst>
          </p:nvPr>
        </p:nvGraphicFramePr>
        <p:xfrm>
          <a:off x="603714" y="2906649"/>
          <a:ext cx="4618434" cy="170761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882130">
                  <a:extLst>
                    <a:ext uri="{9D8B030D-6E8A-4147-A177-3AD203B41FA5}">
                      <a16:colId xmlns:a16="http://schemas.microsoft.com/office/drawing/2014/main" val="54038992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1677635039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977276663"/>
                    </a:ext>
                  </a:extLst>
                </a:gridCol>
              </a:tblGrid>
              <a:tr h="4324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</a:rPr>
                        <a:t>Входной контроль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</a:rPr>
                        <a:t>Итоговый контроль</a:t>
                      </a:r>
                      <a:endParaRPr lang="ru-RU" sz="1800" b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7037224"/>
                  </a:ext>
                </a:extLst>
              </a:tr>
              <a:tr h="61033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Абсолютная успеваемость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97 %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100%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7845358"/>
                  </a:ext>
                </a:extLst>
              </a:tr>
              <a:tr h="54237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Качественная успеваемость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75%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89%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4010684"/>
                  </a:ext>
                </a:extLst>
              </a:tr>
            </a:tbl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798716099"/>
              </p:ext>
            </p:extLst>
          </p:nvPr>
        </p:nvGraphicFramePr>
        <p:xfrm>
          <a:off x="5499790" y="2235057"/>
          <a:ext cx="6484259" cy="3256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5499790" y="6955393"/>
            <a:ext cx="463049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altLang="ru-RU" sz="700"/>
          </a:p>
          <a:p>
            <a:pPr algn="ctr"/>
            <a:r>
              <a:rPr lang="ru-RU" altLang="ru-RU" sz="1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Диаграмма 1. Степень усвоения учебного предмета </a:t>
            </a:r>
            <a:endParaRPr lang="ru-RU" altLang="ru-RU" sz="700"/>
          </a:p>
          <a:p>
            <a:pPr algn="ctr"/>
            <a:r>
              <a:rPr lang="ru-RU" altLang="ru-RU" sz="1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altLang="ru-RU" sz="1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Экономика и право</a:t>
            </a:r>
            <a:r>
              <a:rPr lang="ru-RU" altLang="ru-RU" sz="1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altLang="ru-RU"/>
          </a:p>
        </p:txBody>
      </p:sp>
      <p:sp>
        <p:nvSpPr>
          <p:cNvPr id="13" name="Rectangle 6"/>
          <p:cNvSpPr txBox="1">
            <a:spLocks/>
          </p:cNvSpPr>
          <p:nvPr/>
        </p:nvSpPr>
        <p:spPr>
          <a:xfrm>
            <a:off x="1679575" y="177722"/>
            <a:ext cx="8880921" cy="803006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Всероссийский конкурс лучших практик трудоустройства молодежи в 2025 году</a:t>
            </a:r>
          </a:p>
        </p:txBody>
      </p:sp>
      <p:pic>
        <p:nvPicPr>
          <p:cNvPr id="14" name="Picture 2" descr="S:\103\ЭМБЛЕМА ЧКТ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528" y="160338"/>
            <a:ext cx="980728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39510" y="2257292"/>
            <a:ext cx="4146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dirty="0">
                <a:solidFill>
                  <a:prstClr val="black"/>
                </a:solidFill>
              </a:rPr>
              <a:t>Учебный предмет «Экономика и право»</a:t>
            </a:r>
            <a:endParaRPr lang="ru-RU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Нижний колонтитул 3"/>
          <p:cNvSpPr>
            <a:spLocks noGrp="1"/>
          </p:cNvSpPr>
          <p:nvPr>
            <p:ph type="ftr" sz="quarter" idx="4294967295"/>
          </p:nvPr>
        </p:nvSpPr>
        <p:spPr>
          <a:xfrm>
            <a:off x="79375" y="6347867"/>
            <a:ext cx="1600200" cy="365125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r>
              <a:rPr lang="en-US" sz="1400" dirty="0">
                <a:solidFill>
                  <a:schemeClr val="tx1"/>
                </a:solidFill>
              </a:rPr>
              <a:t>www.21chkt.ru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0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0272464" y="6347866"/>
            <a:ext cx="18288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9344DAB0-1111-4AB4-9F0B-BB3CF24325DB}" type="slidenum">
              <a:rPr lang="ru-RU" sz="1400" smtClean="0">
                <a:solidFill>
                  <a:schemeClr val="tx1"/>
                </a:solidFill>
              </a:rPr>
              <a:pPr algn="r">
                <a:defRPr/>
              </a:pPr>
              <a:t>8</a:t>
            </a:fld>
            <a:r>
              <a:rPr lang="ru-RU" sz="1400" dirty="0" smtClean="0">
                <a:solidFill>
                  <a:schemeClr val="tx1"/>
                </a:solidFill>
              </a:rPr>
              <a:t>/26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6" name="Picture 2" descr="https://meur.sakhalin.gov.ru/filestore/event/000/000/000/260/images/00000000142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47" y="160338"/>
            <a:ext cx="2026321" cy="8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82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/>
          </p:cNvSpPr>
          <p:nvPr/>
        </p:nvSpPr>
        <p:spPr>
          <a:xfrm>
            <a:off x="2783633" y="260352"/>
            <a:ext cx="7560841" cy="1008409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Calibri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endParaRPr lang="ru-RU" altLang="ru-RU" sz="1800" b="0" dirty="0">
              <a:solidFill>
                <a:schemeClr val="tx2">
                  <a:lumMod val="7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51512" y="5915218"/>
            <a:ext cx="93970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/>
              <a:t>         </a:t>
            </a:r>
            <a:r>
              <a:rPr lang="ru-RU" altLang="ru-RU" sz="16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Диаграмма 2. </a:t>
            </a:r>
            <a:r>
              <a:rPr lang="ru-RU" altLang="ru-RU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Результаты квалификационного экзамена по </a:t>
            </a:r>
          </a:p>
          <a:p>
            <a:pPr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ПМ.03 «Выполнение работ по одной или нескольким профессиям рабочих, должностям служащих» </a:t>
            </a:r>
            <a:endParaRPr lang="ru-RU" alt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24000" y="1155938"/>
            <a:ext cx="9144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Эффективность успеваемости студентов </a:t>
            </a:r>
            <a:r>
              <a:rPr lang="ru-RU" altLang="ru-RU" sz="2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2 </a:t>
            </a:r>
            <a:r>
              <a:rPr lang="ru-RU" altLang="ru-RU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курса </a:t>
            </a:r>
            <a:r>
              <a:rPr lang="ru-RU" altLang="ru-RU" sz="2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/>
            </a:r>
            <a:br>
              <a:rPr lang="ru-RU" altLang="ru-RU" sz="2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до </a:t>
            </a:r>
            <a:r>
              <a:rPr lang="ru-RU" altLang="ru-RU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и </a:t>
            </a:r>
            <a:r>
              <a:rPr lang="ru-RU" altLang="ru-RU" sz="2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после </a:t>
            </a:r>
            <a:r>
              <a:rPr lang="ru-RU" altLang="ru-RU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участия в Проекте наставничества 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5499790" y="6955393"/>
            <a:ext cx="463049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altLang="ru-RU" sz="700"/>
          </a:p>
          <a:p>
            <a:pPr algn="ctr"/>
            <a:r>
              <a:rPr lang="ru-RU" altLang="ru-RU" sz="1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Диаграмма 1. Степень усвоения учебного предмета </a:t>
            </a:r>
            <a:endParaRPr lang="ru-RU" altLang="ru-RU" sz="700"/>
          </a:p>
          <a:p>
            <a:pPr algn="ctr"/>
            <a:r>
              <a:rPr lang="ru-RU" altLang="ru-RU" sz="1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altLang="ru-RU" sz="1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Экономика и право</a:t>
            </a:r>
            <a:r>
              <a:rPr lang="ru-RU" altLang="ru-RU" sz="1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altLang="ru-RU"/>
          </a:p>
        </p:txBody>
      </p:sp>
      <p:sp>
        <p:nvSpPr>
          <p:cNvPr id="13" name="Rectangle 6"/>
          <p:cNvSpPr txBox="1">
            <a:spLocks/>
          </p:cNvSpPr>
          <p:nvPr/>
        </p:nvSpPr>
        <p:spPr>
          <a:xfrm>
            <a:off x="1679575" y="177722"/>
            <a:ext cx="8880921" cy="803006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Всероссийский конкурс лучших практик трудоустройства молодежи в 2025 году</a:t>
            </a:r>
          </a:p>
        </p:txBody>
      </p:sp>
      <p:pic>
        <p:nvPicPr>
          <p:cNvPr id="14" name="Picture 2" descr="S:\103\ЭМБЛЕМА ЧКТ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528" y="160338"/>
            <a:ext cx="980728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436494211"/>
              </p:ext>
            </p:extLst>
          </p:nvPr>
        </p:nvGraphicFramePr>
        <p:xfrm>
          <a:off x="4367808" y="2054589"/>
          <a:ext cx="6768752" cy="3792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Нижний колонтитул 3"/>
          <p:cNvSpPr>
            <a:spLocks noGrp="1"/>
          </p:cNvSpPr>
          <p:nvPr>
            <p:ph type="ftr" sz="quarter" idx="4294967295"/>
          </p:nvPr>
        </p:nvSpPr>
        <p:spPr>
          <a:xfrm>
            <a:off x="79375" y="6347867"/>
            <a:ext cx="1600200" cy="365125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r>
              <a:rPr lang="en-US" sz="1400" dirty="0">
                <a:solidFill>
                  <a:schemeClr val="tx1"/>
                </a:solidFill>
              </a:rPr>
              <a:t>www.21chkt.ru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0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0272464" y="6347866"/>
            <a:ext cx="18288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9344DAB0-1111-4AB4-9F0B-BB3CF24325DB}" type="slidenum">
              <a:rPr lang="ru-RU" sz="1400" smtClean="0">
                <a:solidFill>
                  <a:schemeClr val="tx1"/>
                </a:solidFill>
              </a:rPr>
              <a:pPr algn="r">
                <a:defRPr/>
              </a:pPr>
              <a:t>9</a:t>
            </a:fld>
            <a:r>
              <a:rPr lang="ru-RU" sz="1400" dirty="0" smtClean="0">
                <a:solidFill>
                  <a:schemeClr val="tx1"/>
                </a:solidFill>
              </a:rPr>
              <a:t>/26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2654846"/>
            <a:ext cx="1883569" cy="2501004"/>
          </a:xfrm>
          <a:prstGeom prst="rect">
            <a:avLst/>
          </a:prstGeom>
        </p:spPr>
      </p:pic>
      <p:pic>
        <p:nvPicPr>
          <p:cNvPr id="15" name="Picture 2" descr="https://meur.sakhalin.gov.ru/filestore/event/000/000/000/260/images/00000000142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47" y="160338"/>
            <a:ext cx="2026321" cy="8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82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2130</TotalTime>
  <Words>1391</Words>
  <Application>Microsoft Office PowerPoint</Application>
  <PresentationFormat>Широкоэкранный</PresentationFormat>
  <Paragraphs>242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Georgia</vt:lpstr>
      <vt:lpstr>Times New Roman</vt:lpstr>
      <vt:lpstr>Тема Office</vt:lpstr>
      <vt:lpstr>  Всероссийский конкурс лучших практик трудоустройства молодежи в 2025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Международная  научно-практическая  интернет-конференция  «Инновационные педагогические технологии как фактор обеспечения качества профессионального образования»</dc:title>
  <dc:creator>106_cab</dc:creator>
  <cp:lastModifiedBy>user</cp:lastModifiedBy>
  <cp:revision>241</cp:revision>
  <dcterms:created xsi:type="dcterms:W3CDTF">2015-03-30T08:24:42Z</dcterms:created>
  <dcterms:modified xsi:type="dcterms:W3CDTF">2025-09-11T10:44:21Z</dcterms:modified>
</cp:coreProperties>
</file>