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sldIdLst>
    <p:sldId id="328" r:id="rId2"/>
    <p:sldId id="304" r:id="rId3"/>
    <p:sldId id="319" r:id="rId4"/>
    <p:sldId id="327" r:id="rId5"/>
    <p:sldId id="318" r:id="rId6"/>
    <p:sldId id="326" r:id="rId7"/>
    <p:sldId id="322" r:id="rId8"/>
  </p:sldIdLst>
  <p:sldSz cx="9144000" cy="5143500" type="screen16x9"/>
  <p:notesSz cx="6797675" cy="9926638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ill Sans Nova Light" charset="0"/>
      <p:regular r:id="rId14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0000"/>
    <a:srgbClr val="00B0F0"/>
    <a:srgbClr val="C00000"/>
    <a:srgbClr val="7F7F7F"/>
    <a:srgbClr val="FF0000"/>
    <a:srgbClr val="92D050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>
      <p:cViewPr>
        <p:scale>
          <a:sx n="90" d="100"/>
          <a:sy n="90" d="100"/>
        </p:scale>
        <p:origin x="-900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A6F3-FE42-4953-A0B1-06CA1F951B37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41CA5-197C-430B-A077-D93E92D9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D2E7-1489-4FA1-ACE8-89FA90EE42BB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3C98-F6C4-429A-8C0E-1D21F32D0F2E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CA3-A810-492B-9410-039803988B63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6DD-8D7E-4794-AD41-46B62A53EED7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ED3C-29AF-4AA7-81B1-12EEAA3B47C2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011-C5F1-414D-AA7C-24B65EC7C2A0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53CF-8088-49F2-9B73-CF2DCD29DCA6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50B6-6B6E-4663-9119-654373E29FBB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150-8120-4CF1-9658-6FC25DD44705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5EBD-128E-43A6-B12E-35FA1EB16B76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E36D-2A94-4718-9120-36D8D984B6CD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069C-4B76-4994-8567-67DA4BA4445B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FFE2-A4D1-4712-A79B-5128E8538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xmlns="" id="{C5463796-4097-5BD1-7D50-868769278F5C}"/>
              </a:ext>
            </a:extLst>
          </p:cNvPr>
          <p:cNvGrpSpPr/>
          <p:nvPr/>
        </p:nvGrpSpPr>
        <p:grpSpPr>
          <a:xfrm>
            <a:off x="4650979" y="11577736"/>
            <a:ext cx="10297144" cy="10669479"/>
            <a:chOff x="-69892" y="-32833"/>
            <a:chExt cx="10297144" cy="10669479"/>
          </a:xfrm>
        </p:grpSpPr>
        <p:pic>
          <p:nvPicPr>
            <p:cNvPr id="2050" name="Picture 2" descr="Байкало-Амурская магистраль (БАМ)">
              <a:extLst>
                <a:ext uri="{FF2B5EF4-FFF2-40B4-BE49-F238E27FC236}">
                  <a16:creationId xmlns:a16="http://schemas.microsoft.com/office/drawing/2014/main" xmlns="" id="{8AAC7FFE-37D8-E366-F25A-BD0C2037F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24" y="-32833"/>
              <a:ext cx="10169740" cy="520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A5FDC96-A8A8-76D2-70D4-94CF5D92ABE8}"/>
                </a:ext>
              </a:extLst>
            </p:cNvPr>
            <p:cNvSpPr/>
            <p:nvPr/>
          </p:nvSpPr>
          <p:spPr>
            <a:xfrm>
              <a:off x="-69892" y="339502"/>
              <a:ext cx="10297144" cy="10297144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2DD47D8-F380-4443-B018-6A079B6BE3F5}"/>
              </a:ext>
            </a:extLst>
          </p:cNvPr>
          <p:cNvCxnSpPr>
            <a:cxnSpLocks/>
          </p:cNvCxnSpPr>
          <p:nvPr/>
        </p:nvCxnSpPr>
        <p:spPr>
          <a:xfrm>
            <a:off x="0" y="2772363"/>
            <a:ext cx="5724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EBCE7D-363D-43F3-913F-873768DB0FCC}"/>
              </a:ext>
            </a:extLst>
          </p:cNvPr>
          <p:cNvSpPr txBox="1"/>
          <p:nvPr/>
        </p:nvSpPr>
        <p:spPr>
          <a:xfrm>
            <a:off x="179512" y="1343603"/>
            <a:ext cx="6130958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Трудовой семестр 2023-2025 года студенческих отрядов железнодорожного транспорта </a:t>
            </a:r>
            <a:endParaRPr lang="ru-RU" sz="3200" dirty="0">
              <a:solidFill>
                <a:srgbClr val="002060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5BAAA4-58EE-B67A-BA70-3BA30F5BE2B2}"/>
              </a:ext>
            </a:extLst>
          </p:cNvPr>
          <p:cNvSpPr txBox="1"/>
          <p:nvPr/>
        </p:nvSpPr>
        <p:spPr>
          <a:xfrm>
            <a:off x="71406" y="3058115"/>
            <a:ext cx="6130958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Gill Sans Nova Light" panose="020B0302020104020203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Северо-Кавказская</a:t>
            </a:r>
            <a:r>
              <a:rPr lang="ru-RU" sz="2800" b="1" dirty="0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 железная </a:t>
            </a:r>
            <a:r>
              <a:rPr lang="ru-RU" sz="2800" b="1" dirty="0">
                <a:solidFill>
                  <a:srgbClr val="002060"/>
                </a:solidFill>
                <a:latin typeface="Gill Sans Nova Light" panose="020B0302020104020203" pitchFamily="34" charset="0"/>
              </a:rPr>
              <a:t>дорога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67C2E8-DCA0-0598-2F6B-5E0E9741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93" b="100000" l="37127" r="89972">
                        <a14:foregroundMark x1="63268" y1="59166" x2="63268" y2="59166"/>
                        <a14:foregroundMark x1="50197" y1="73832" x2="52620" y2="73400"/>
                        <a14:foregroundMark x1="52676" y1="74766" x2="52676" y2="74766"/>
                        <a14:foregroundMark x1="58873" y1="47951" x2="64901" y2="97484"/>
                        <a14:foregroundMark x1="69746" y1="49892" x2="64676" y2="92883"/>
                        <a14:foregroundMark x1="60901" y1="52840" x2="68113" y2="53702"/>
                        <a14:foregroundMark x1="65465" y1="78577" x2="61127" y2="54062"/>
                        <a14:backgroundMark x1="41239" y1="58303" x2="35831" y2="74982"/>
                        <a14:backgroundMark x1="55324" y1="36449" x2="43887" y2="53990"/>
                        <a14:backgroundMark x1="74366" y1="34939" x2="82930" y2="49389"/>
                        <a14:backgroundMark x1="70423" y1="39396" x2="80958" y2="53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02" r="13960"/>
          <a:stretch/>
        </p:blipFill>
        <p:spPr>
          <a:xfrm>
            <a:off x="4932040" y="-956642"/>
            <a:ext cx="4605114" cy="69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2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2039AF-EACF-202A-A2E4-EEA31B2E38CD}"/>
              </a:ext>
            </a:extLst>
          </p:cNvPr>
          <p:cNvSpPr/>
          <p:nvPr/>
        </p:nvSpPr>
        <p:spPr>
          <a:xfrm>
            <a:off x="-2556792" y="-2672541"/>
            <a:ext cx="8712968" cy="10191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Gill Sans Nova Light" panose="020B0302020104020203" pitchFamily="34" charset="0"/>
              </a:rPr>
              <a:t>Гранта на отраслевого образования в области железнодорожного транспорта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16568DB-B446-E9BD-B710-60C5EDE8C24E}"/>
              </a:ext>
            </a:extLst>
          </p:cNvPr>
          <p:cNvSpPr/>
          <p:nvPr/>
        </p:nvSpPr>
        <p:spPr>
          <a:xfrm>
            <a:off x="-1335930" y="1393533"/>
            <a:ext cx="3349515" cy="33384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b="1" dirty="0">
              <a:latin typeface="Gill Sans Nova Light" panose="020B0302020104020203" pitchFamily="34" charset="0"/>
            </a:endParaRP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B8A19B09-E89A-474C-B1C0-C1927FF5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4811660"/>
            <a:ext cx="276999" cy="196136"/>
          </a:xfrm>
        </p:spPr>
        <p:txBody>
          <a:bodyPr/>
          <a:lstStyle/>
          <a:p>
            <a:fld id="{68B6FFE2-A4D1-4712-A79B-5128E85382F4}" type="slidenum">
              <a:rPr lang="ru-RU" sz="1000" smtClean="0">
                <a:solidFill>
                  <a:schemeClr val="tx1"/>
                </a:solidFill>
                <a:latin typeface="Gill Sans Nova Light" panose="020B0302020104020203" pitchFamily="34" charset="0"/>
              </a:rPr>
              <a:pPr/>
              <a:t>2</a:t>
            </a:fld>
            <a:endParaRPr lang="ru-RU" sz="1000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62FD1BD9-D6D6-A29B-5FE2-7BED8AD7CD0C}"/>
              </a:ext>
            </a:extLst>
          </p:cNvPr>
          <p:cNvCxnSpPr>
            <a:cxnSpLocks/>
          </p:cNvCxnSpPr>
          <p:nvPr/>
        </p:nvCxnSpPr>
        <p:spPr>
          <a:xfrm>
            <a:off x="0" y="796256"/>
            <a:ext cx="478802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5B13B7A-714B-E7E7-0016-F3C907616CCD}"/>
              </a:ext>
            </a:extLst>
          </p:cNvPr>
          <p:cNvCxnSpPr>
            <a:cxnSpLocks/>
          </p:cNvCxnSpPr>
          <p:nvPr/>
        </p:nvCxnSpPr>
        <p:spPr>
          <a:xfrm>
            <a:off x="-252536" y="915566"/>
            <a:ext cx="4788024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3096588-695B-CF97-49AF-8C374300366F}"/>
              </a:ext>
            </a:extLst>
          </p:cNvPr>
          <p:cNvSpPr txBox="1"/>
          <p:nvPr/>
        </p:nvSpPr>
        <p:spPr>
          <a:xfrm>
            <a:off x="258759" y="123478"/>
            <a:ext cx="4817297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Gill Sans Nova Light" panose="020B0302020104020203" pitchFamily="34" charset="0"/>
              </a:rPr>
              <a:t>Привлечение студентов для работы </a:t>
            </a:r>
            <a:r>
              <a:rPr lang="ru-RU" sz="2400" dirty="0" smtClean="0">
                <a:latin typeface="Gill Sans Nova Light" panose="020B0302020104020203" pitchFamily="34" charset="0"/>
              </a:rPr>
              <a:t>в составе студенческих отрядов</a:t>
            </a:r>
            <a:endParaRPr lang="ru-RU" sz="2400" dirty="0">
              <a:latin typeface="Gill Sans Nova Light" panose="020B0302020104020203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1FE2A623-A5EF-AF17-4B20-8FECFE9270C7}"/>
              </a:ext>
            </a:extLst>
          </p:cNvPr>
          <p:cNvSpPr/>
          <p:nvPr/>
        </p:nvSpPr>
        <p:spPr>
          <a:xfrm>
            <a:off x="2112951" y="1859956"/>
            <a:ext cx="387347" cy="387347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0D641E23-D47E-3763-A310-A46109858E41}"/>
              </a:ext>
            </a:extLst>
          </p:cNvPr>
          <p:cNvSpPr/>
          <p:nvPr/>
        </p:nvSpPr>
        <p:spPr>
          <a:xfrm>
            <a:off x="2143108" y="2786542"/>
            <a:ext cx="387347" cy="387347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44454E9-E0E7-B1EE-9A5E-F9997D1CB617}"/>
              </a:ext>
            </a:extLst>
          </p:cNvPr>
          <p:cNvSpPr txBox="1">
            <a:spLocks/>
          </p:cNvSpPr>
          <p:nvPr/>
        </p:nvSpPr>
        <p:spPr>
          <a:xfrm>
            <a:off x="2428860" y="1779662"/>
            <a:ext cx="1686472" cy="555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tx1"/>
                </a:solidFill>
                <a:latin typeface="Gill Sans Nova Light" panose="020B0302020104020203" pitchFamily="34" charset="0"/>
              </a:rPr>
              <a:t>212</a:t>
            </a:r>
            <a:endParaRPr lang="ru-RU" sz="4000" b="1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11F249-0DE1-3C7A-9703-8BFDB0919E57}"/>
              </a:ext>
            </a:extLst>
          </p:cNvPr>
          <p:cNvSpPr txBox="1"/>
          <p:nvPr/>
        </p:nvSpPr>
        <p:spPr>
          <a:xfrm>
            <a:off x="3539258" y="1563638"/>
            <a:ext cx="28002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Gill Sans Nova Light" panose="020B0302020104020203" pitchFamily="34" charset="0"/>
              </a:rPr>
              <a:t>Строительно-эксплуатационные отряды</a:t>
            </a:r>
          </a:p>
          <a:p>
            <a:pPr>
              <a:lnSpc>
                <a:spcPct val="90000"/>
              </a:lnSpc>
            </a:pPr>
            <a:r>
              <a:rPr lang="ru-RU" sz="1400" i="1" dirty="0" smtClean="0">
                <a:latin typeface="Gill Sans Nova Light" panose="020B0302020104020203" pitchFamily="34" charset="0"/>
              </a:rPr>
              <a:t>(ДИ-105, НТЭ-52, ДМВ-20,ДРП-14,  Д-11, ЦУКС-10)</a:t>
            </a:r>
            <a:endParaRPr lang="ru-RU" sz="1400" i="1" dirty="0">
              <a:latin typeface="Gill Sans Nova Light" panose="020B0302020104020203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5872F7F9-BC3E-2405-82EF-67042CFA0B66}"/>
              </a:ext>
            </a:extLst>
          </p:cNvPr>
          <p:cNvSpPr txBox="1">
            <a:spLocks/>
          </p:cNvSpPr>
          <p:nvPr/>
        </p:nvSpPr>
        <p:spPr>
          <a:xfrm>
            <a:off x="2483768" y="2715766"/>
            <a:ext cx="1686472" cy="555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tx1"/>
                </a:solidFill>
                <a:latin typeface="Gill Sans Nova Light" panose="020B0302020104020203" pitchFamily="34" charset="0"/>
              </a:rPr>
              <a:t>436</a:t>
            </a:r>
            <a:endParaRPr lang="ru-RU" sz="4000" b="1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FB8C6B-C41E-3011-E181-7E3B97EBAD8A}"/>
              </a:ext>
            </a:extLst>
          </p:cNvPr>
          <p:cNvSpPr txBox="1"/>
          <p:nvPr/>
        </p:nvSpPr>
        <p:spPr>
          <a:xfrm>
            <a:off x="3539258" y="2643188"/>
            <a:ext cx="1939050" cy="68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Gill Sans Nova Light" panose="020B0302020104020203" pitchFamily="34" charset="0"/>
              </a:rPr>
              <a:t>Сервисные отряды (</a:t>
            </a:r>
            <a:r>
              <a:rPr lang="ru-RU" sz="1600" i="1" dirty="0" smtClean="0">
                <a:latin typeface="Gill Sans Nova Light" panose="020B0302020104020203" pitchFamily="34" charset="0"/>
              </a:rPr>
              <a:t>РДЖВ-70, ДЗ-18, ДСС-348)</a:t>
            </a:r>
            <a:endParaRPr lang="ru-RU" sz="1600" dirty="0">
              <a:latin typeface="Gill Sans Nova Light" panose="020B0302020104020203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6E36EA1-A99E-2D6F-F8C7-A5A94CD16E8E}"/>
              </a:ext>
            </a:extLst>
          </p:cNvPr>
          <p:cNvSpPr/>
          <p:nvPr/>
        </p:nvSpPr>
        <p:spPr>
          <a:xfrm>
            <a:off x="2143108" y="3713507"/>
            <a:ext cx="387347" cy="387347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1B9F83DE-A379-8D18-3B4E-FDA52A774CFC}"/>
              </a:ext>
            </a:extLst>
          </p:cNvPr>
          <p:cNvSpPr txBox="1">
            <a:spLocks/>
          </p:cNvSpPr>
          <p:nvPr/>
        </p:nvSpPr>
        <p:spPr>
          <a:xfrm>
            <a:off x="2483768" y="3651870"/>
            <a:ext cx="1686472" cy="555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tx1"/>
                </a:solidFill>
                <a:latin typeface="Gill Sans Nova Light" panose="020B0302020104020203" pitchFamily="34" charset="0"/>
              </a:rPr>
              <a:t>1424</a:t>
            </a:r>
            <a:endParaRPr lang="ru-RU" sz="4000" b="1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9AD883-1773-9A6D-D26F-6BC104049203}"/>
              </a:ext>
            </a:extLst>
          </p:cNvPr>
          <p:cNvSpPr txBox="1"/>
          <p:nvPr/>
        </p:nvSpPr>
        <p:spPr>
          <a:xfrm>
            <a:off x="3605032" y="3756925"/>
            <a:ext cx="2587122" cy="315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Gill Sans Nova Light" panose="020B0302020104020203" pitchFamily="34" charset="0"/>
              </a:rPr>
              <a:t>Отряды проводников ФПК </a:t>
            </a:r>
            <a:endParaRPr lang="ru-RU" sz="1600" dirty="0">
              <a:latin typeface="Gill Sans Nova Light" panose="020B0302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42CC70-DB4C-7957-B8E8-984D04627D38}"/>
              </a:ext>
            </a:extLst>
          </p:cNvPr>
          <p:cNvSpPr txBox="1"/>
          <p:nvPr/>
        </p:nvSpPr>
        <p:spPr>
          <a:xfrm>
            <a:off x="1208262" y="993455"/>
            <a:ext cx="2720796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Gill Sans Nova Light" panose="020B0302020104020203" pitchFamily="34" charset="0"/>
              </a:rPr>
              <a:t>Период выполнения </a:t>
            </a:r>
            <a:r>
              <a:rPr lang="ru-RU" sz="1600" b="1" dirty="0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работ  2023 г. – 2025 г. </a:t>
            </a:r>
            <a:endParaRPr lang="ru-RU" sz="1600" b="1" dirty="0">
              <a:solidFill>
                <a:srgbClr val="002060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D68456B-BC63-B4A8-975B-CEC11DCB3A7F}"/>
              </a:ext>
            </a:extLst>
          </p:cNvPr>
          <p:cNvSpPr txBox="1"/>
          <p:nvPr/>
        </p:nvSpPr>
        <p:spPr>
          <a:xfrm>
            <a:off x="-551586" y="2309444"/>
            <a:ext cx="2412745" cy="13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Gill Sans Nova Light" panose="020B0302020104020203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Gill Sans Nova Light" panose="020B0302020104020203" pitchFamily="34" charset="0"/>
              </a:rPr>
              <a:t>2072</a:t>
            </a:r>
            <a:r>
              <a:rPr lang="ru-RU" sz="9600" dirty="0" smtClean="0">
                <a:solidFill>
                  <a:schemeClr val="bg1"/>
                </a:solidFill>
                <a:latin typeface="Gill Sans Nova Light" panose="020B0302020104020203" pitchFamily="34" charset="0"/>
              </a:rPr>
              <a:t> </a:t>
            </a:r>
            <a:endParaRPr lang="ru-RU" sz="9600" dirty="0">
              <a:solidFill>
                <a:schemeClr val="bg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E118046-921B-49FA-79D7-B523502C54CB}"/>
              </a:ext>
            </a:extLst>
          </p:cNvPr>
          <p:cNvSpPr txBox="1"/>
          <p:nvPr/>
        </p:nvSpPr>
        <p:spPr>
          <a:xfrm>
            <a:off x="-6755655" y="3291830"/>
            <a:ext cx="8479970" cy="32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Gill Sans Nova Light" panose="020B0302020104020203" pitchFamily="34" charset="0"/>
              </a:rPr>
              <a:t>студента</a:t>
            </a:r>
            <a:endParaRPr lang="ru-RU" dirty="0">
              <a:solidFill>
                <a:schemeClr val="bg1"/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335" y="1483420"/>
            <a:ext cx="2945161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83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46D63B90-B56B-EA5A-60FE-DA84D37341DD}"/>
              </a:ext>
            </a:extLst>
          </p:cNvPr>
          <p:cNvSpPr/>
          <p:nvPr/>
        </p:nvSpPr>
        <p:spPr>
          <a:xfrm>
            <a:off x="-3000428" y="-2643224"/>
            <a:ext cx="8562215" cy="10191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Gill Sans Nova Light" panose="020B0302020104020203" pitchFamily="34" charset="0"/>
              </a:rPr>
              <a:t>Гранта на развитие отраслевого образования в области железнодорожного транспорта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250554C-AE3A-4252-1B20-58DC8DC9C9E2}"/>
              </a:ext>
            </a:extLst>
          </p:cNvPr>
          <p:cNvCxnSpPr>
            <a:cxnSpLocks/>
          </p:cNvCxnSpPr>
          <p:nvPr/>
        </p:nvCxnSpPr>
        <p:spPr>
          <a:xfrm>
            <a:off x="-252536" y="915566"/>
            <a:ext cx="4788024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CF9B0-FCAA-C82A-A52C-70B5EF0542FE}"/>
              </a:ext>
            </a:extLst>
          </p:cNvPr>
          <p:cNvSpPr txBox="1"/>
          <p:nvPr/>
        </p:nvSpPr>
        <p:spPr>
          <a:xfrm>
            <a:off x="258759" y="273143"/>
            <a:ext cx="4889305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Gill Sans Nova Light" panose="020B0302020104020203" pitchFamily="34" charset="0"/>
              </a:rPr>
              <a:t>Подготовительные мероприятия</a:t>
            </a:r>
            <a:endParaRPr lang="ru-RU" sz="2400" dirty="0">
              <a:latin typeface="Gill Sans Nova Light" panose="020B0302020104020203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718B2D5-7CB0-E658-2AAF-57350A1C04C6}"/>
              </a:ext>
            </a:extLst>
          </p:cNvPr>
          <p:cNvSpPr/>
          <p:nvPr/>
        </p:nvSpPr>
        <p:spPr>
          <a:xfrm>
            <a:off x="303816" y="1597526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5CC1E8-DE27-2DEE-487F-4A24D13BA2F8}"/>
              </a:ext>
            </a:extLst>
          </p:cNvPr>
          <p:cNvSpPr txBox="1"/>
          <p:nvPr/>
        </p:nvSpPr>
        <p:spPr>
          <a:xfrm>
            <a:off x="882339" y="1464367"/>
            <a:ext cx="4096529" cy="69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Сформирована потребность, определены ответственные за коммуникацию с РСО и вузами от региональных дирекций и РЦКУ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FC9EB6C-B906-7CF9-0430-E39C9A82902E}"/>
              </a:ext>
            </a:extLst>
          </p:cNvPr>
          <p:cNvSpPr/>
          <p:nvPr/>
        </p:nvSpPr>
        <p:spPr>
          <a:xfrm>
            <a:off x="303816" y="3056974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B6FE1B-A758-F1FB-3FBF-49F0156A6CD7}"/>
              </a:ext>
            </a:extLst>
          </p:cNvPr>
          <p:cNvSpPr txBox="1"/>
          <p:nvPr/>
        </p:nvSpPr>
        <p:spPr>
          <a:xfrm>
            <a:off x="882339" y="3128971"/>
            <a:ext cx="409652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Определены 13 мест размещения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D84DCE1-7A42-9254-BEEE-2D479D2932D3}"/>
              </a:ext>
            </a:extLst>
          </p:cNvPr>
          <p:cNvSpPr/>
          <p:nvPr/>
        </p:nvSpPr>
        <p:spPr>
          <a:xfrm>
            <a:off x="303816" y="3786697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">
            <a:extLst>
              <a:ext uri="{FF2B5EF4-FFF2-40B4-BE49-F238E27FC236}">
                <a16:creationId xmlns:a16="http://schemas.microsoft.com/office/drawing/2014/main" xmlns="" id="{3A381C32-744D-6793-C5A4-A1797202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4811660"/>
            <a:ext cx="276999" cy="196136"/>
          </a:xfrm>
        </p:spPr>
        <p:txBody>
          <a:bodyPr/>
          <a:lstStyle/>
          <a:p>
            <a:fld id="{68B6FFE2-A4D1-4712-A79B-5128E85382F4}" type="slidenum">
              <a:rPr lang="ru-RU" sz="1000" smtClean="0">
                <a:solidFill>
                  <a:schemeClr val="tx1"/>
                </a:solidFill>
                <a:latin typeface="Gill Sans Nova Light" panose="020B0302020104020203" pitchFamily="34" charset="0"/>
              </a:rPr>
              <a:pPr/>
              <a:t>3</a:t>
            </a:fld>
            <a:endParaRPr lang="ru-RU" sz="1000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E4DBE05E-25E1-1292-A6DF-6C884A61BB9C}"/>
              </a:ext>
            </a:extLst>
          </p:cNvPr>
          <p:cNvSpPr/>
          <p:nvPr/>
        </p:nvSpPr>
        <p:spPr>
          <a:xfrm>
            <a:off x="303816" y="2327250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9A9909-551C-C123-D4E6-8E3FB8C57BC9}"/>
              </a:ext>
            </a:extLst>
          </p:cNvPr>
          <p:cNvSpPr txBox="1"/>
          <p:nvPr/>
        </p:nvSpPr>
        <p:spPr>
          <a:xfrm>
            <a:off x="882339" y="2307264"/>
            <a:ext cx="4096529" cy="4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Определен ФОТ и средний размер заработной платы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19" name="Picture 2" descr="Студенческие отряды смогут бесплатно обучаться рабочим професси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763" y="2751923"/>
            <a:ext cx="3371393" cy="224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09A9909-551C-C123-D4E6-8E3FB8C57BC9}"/>
              </a:ext>
            </a:extLst>
          </p:cNvPr>
          <p:cNvSpPr txBox="1"/>
          <p:nvPr/>
        </p:nvSpPr>
        <p:spPr>
          <a:xfrm>
            <a:off x="880349" y="3768979"/>
            <a:ext cx="40965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Прорабатываются мероприятия по организации досуга студентов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23" name="Рисунок 22" descr="2024-05-17-15-02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8610"/>
            <a:ext cx="3357586" cy="215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5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46D63B90-B56B-EA5A-60FE-DA84D37341DD}"/>
              </a:ext>
            </a:extLst>
          </p:cNvPr>
          <p:cNvSpPr/>
          <p:nvPr/>
        </p:nvSpPr>
        <p:spPr>
          <a:xfrm>
            <a:off x="-3000428" y="-2643224"/>
            <a:ext cx="8562215" cy="10191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Gill Sans Nova Light" panose="020B0302020104020203" pitchFamily="34" charset="0"/>
              </a:rPr>
              <a:t>Гранта на развитие отраслевого образования в области железнодорожного транспорта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250554C-AE3A-4252-1B20-58DC8DC9C9E2}"/>
              </a:ext>
            </a:extLst>
          </p:cNvPr>
          <p:cNvCxnSpPr>
            <a:cxnSpLocks/>
          </p:cNvCxnSpPr>
          <p:nvPr/>
        </p:nvCxnSpPr>
        <p:spPr>
          <a:xfrm>
            <a:off x="-252536" y="915566"/>
            <a:ext cx="4788024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CF9B0-FCAA-C82A-A52C-70B5EF0542FE}"/>
              </a:ext>
            </a:extLst>
          </p:cNvPr>
          <p:cNvSpPr txBox="1"/>
          <p:nvPr/>
        </p:nvSpPr>
        <p:spPr>
          <a:xfrm>
            <a:off x="258759" y="273143"/>
            <a:ext cx="4889305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Gill Sans Nova Light" panose="020B0302020104020203" pitchFamily="34" charset="0"/>
              </a:rPr>
              <a:t>Культурно-массовые мероприятия</a:t>
            </a:r>
            <a:endParaRPr lang="ru-RU" sz="2400" dirty="0">
              <a:latin typeface="Gill Sans Nova Light" panose="020B0302020104020203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718B2D5-7CB0-E658-2AAF-57350A1C04C6}"/>
              </a:ext>
            </a:extLst>
          </p:cNvPr>
          <p:cNvSpPr/>
          <p:nvPr/>
        </p:nvSpPr>
        <p:spPr>
          <a:xfrm>
            <a:off x="303816" y="1903966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5CC1E8-DE27-2DEE-487F-4A24D13BA2F8}"/>
              </a:ext>
            </a:extLst>
          </p:cNvPr>
          <p:cNvSpPr txBox="1"/>
          <p:nvPr/>
        </p:nvSpPr>
        <p:spPr>
          <a:xfrm>
            <a:off x="882339" y="1809232"/>
            <a:ext cx="4096529" cy="69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Педагогические отряды – торжественное открытие и закрытие смен, участие в лагерных программах (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квизы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квесты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, конкурсы и т.д.)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FC9EB6C-B906-7CF9-0430-E39C9A82902E}"/>
              </a:ext>
            </a:extLst>
          </p:cNvPr>
          <p:cNvSpPr/>
          <p:nvPr/>
        </p:nvSpPr>
        <p:spPr>
          <a:xfrm>
            <a:off x="303816" y="3416134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B6FE1B-A758-F1FB-3FBF-49F0156A6CD7}"/>
              </a:ext>
            </a:extLst>
          </p:cNvPr>
          <p:cNvSpPr txBox="1"/>
          <p:nvPr/>
        </p:nvSpPr>
        <p:spPr>
          <a:xfrm>
            <a:off x="882339" y="3374361"/>
            <a:ext cx="4096529" cy="4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Прорабатывается вопрос организации экскурсий в г.Краснодар и г.Новороссийск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5" name="Номер слайда 2">
            <a:extLst>
              <a:ext uri="{FF2B5EF4-FFF2-40B4-BE49-F238E27FC236}">
                <a16:creationId xmlns:a16="http://schemas.microsoft.com/office/drawing/2014/main" xmlns="" id="{3A381C32-744D-6793-C5A4-A1797202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4811660"/>
            <a:ext cx="276999" cy="196136"/>
          </a:xfrm>
        </p:spPr>
        <p:txBody>
          <a:bodyPr/>
          <a:lstStyle/>
          <a:p>
            <a:fld id="{68B6FFE2-A4D1-4712-A79B-5128E85382F4}" type="slidenum">
              <a:rPr lang="ru-RU" sz="1000" smtClean="0">
                <a:solidFill>
                  <a:schemeClr val="tx1"/>
                </a:solidFill>
                <a:latin typeface="Gill Sans Nova Light" panose="020B0302020104020203" pitchFamily="34" charset="0"/>
              </a:rPr>
              <a:pPr/>
              <a:t>4</a:t>
            </a:fld>
            <a:endParaRPr lang="ru-RU" sz="1000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E4DBE05E-25E1-1292-A6DF-6C884A61BB9C}"/>
              </a:ext>
            </a:extLst>
          </p:cNvPr>
          <p:cNvSpPr/>
          <p:nvPr/>
        </p:nvSpPr>
        <p:spPr>
          <a:xfrm>
            <a:off x="303816" y="2696054"/>
            <a:ext cx="379752" cy="37975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9A9909-551C-C123-D4E6-8E3FB8C57BC9}"/>
              </a:ext>
            </a:extLst>
          </p:cNvPr>
          <p:cNvSpPr txBox="1"/>
          <p:nvPr/>
        </p:nvSpPr>
        <p:spPr>
          <a:xfrm>
            <a:off x="882339" y="2654281"/>
            <a:ext cx="4096529" cy="4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Занятие спортом – тренажерный зал, турниры </a:t>
            </a:r>
            <a:r>
              <a:rPr lang="ru-RU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по троеборью,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теннису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Gill Sans Nova Light" panose="020B0302020104020203" pitchFamily="34" charset="0"/>
            </a:endParaRPr>
          </a:p>
        </p:txBody>
      </p:sp>
      <p:pic>
        <p:nvPicPr>
          <p:cNvPr id="1026" name="Picture 2" descr="C:\Users\ILukyanova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7774"/>
            <a:ext cx="2880320" cy="191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Lukyanova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83518"/>
            <a:ext cx="2880320" cy="205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5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81310EEF-4778-212B-5679-856B01F8A186}"/>
              </a:ext>
            </a:extLst>
          </p:cNvPr>
          <p:cNvSpPr txBox="1">
            <a:spLocks/>
          </p:cNvSpPr>
          <p:nvPr/>
        </p:nvSpPr>
        <p:spPr>
          <a:xfrm>
            <a:off x="395536" y="4811660"/>
            <a:ext cx="276999" cy="196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6FFE2-A4D1-4712-A79B-5128E85382F4}" type="slidenum">
              <a:rPr lang="ru-RU" sz="1000" smtClean="0">
                <a:solidFill>
                  <a:schemeClr val="tx1"/>
                </a:solidFill>
                <a:latin typeface="Gill Sans Nova Light" panose="020B0302020104020203" pitchFamily="34" charset="0"/>
              </a:rPr>
              <a:pPr/>
              <a:t>5</a:t>
            </a:fld>
            <a:endParaRPr lang="ru-RU" sz="1000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AE61B09-4198-DEF7-486E-71A4057E0365}"/>
              </a:ext>
            </a:extLst>
          </p:cNvPr>
          <p:cNvCxnSpPr>
            <a:cxnSpLocks/>
          </p:cNvCxnSpPr>
          <p:nvPr/>
        </p:nvCxnSpPr>
        <p:spPr>
          <a:xfrm>
            <a:off x="-252536" y="915566"/>
            <a:ext cx="4253032" cy="1311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4CA9C7-2FA1-6EE7-BEBA-ADCE944598FD}"/>
              </a:ext>
            </a:extLst>
          </p:cNvPr>
          <p:cNvSpPr txBox="1"/>
          <p:nvPr/>
        </p:nvSpPr>
        <p:spPr>
          <a:xfrm>
            <a:off x="258759" y="273143"/>
            <a:ext cx="4673281" cy="426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Gill Sans Nova Light" panose="020B0302020104020203" pitchFamily="34" charset="0"/>
              </a:rPr>
              <a:t>Социально-бытовые условия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7A2498-5656-243C-C92E-25761AE0EE0B}"/>
              </a:ext>
            </a:extLst>
          </p:cNvPr>
          <p:cNvSpPr txBox="1"/>
          <p:nvPr/>
        </p:nvSpPr>
        <p:spPr>
          <a:xfrm>
            <a:off x="256069" y="1080043"/>
            <a:ext cx="4096529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Nova Light" panose="020B0302020104020203" pitchFamily="34" charset="0"/>
              </a:rPr>
              <a:t>Указать условия проживания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804977B-8F07-9FA9-5DB3-A1B26EC5AC5F}"/>
              </a:ext>
            </a:extLst>
          </p:cNvPr>
          <p:cNvSpPr/>
          <p:nvPr/>
        </p:nvSpPr>
        <p:spPr>
          <a:xfrm>
            <a:off x="368132" y="1792430"/>
            <a:ext cx="387347" cy="387347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9E051949-B402-05D8-6915-15F9652C75A2}"/>
              </a:ext>
            </a:extLst>
          </p:cNvPr>
          <p:cNvSpPr txBox="1">
            <a:spLocks/>
          </p:cNvSpPr>
          <p:nvPr/>
        </p:nvSpPr>
        <p:spPr>
          <a:xfrm>
            <a:off x="678635" y="1692565"/>
            <a:ext cx="1686472" cy="555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tx1"/>
                </a:solidFill>
                <a:latin typeface="Gill Sans Nova Light" panose="020B0302020104020203" pitchFamily="34" charset="0"/>
              </a:rPr>
              <a:t>13</a:t>
            </a:r>
            <a:endParaRPr lang="ru-RU" sz="4000" b="1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CA302E-57AE-D573-C87E-744286E56785}"/>
              </a:ext>
            </a:extLst>
          </p:cNvPr>
          <p:cNvSpPr txBox="1"/>
          <p:nvPr/>
        </p:nvSpPr>
        <p:spPr>
          <a:xfrm>
            <a:off x="1309602" y="1874014"/>
            <a:ext cx="1686472" cy="315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latin typeface="Gill Sans Nova Light" panose="020B0302020104020203" pitchFamily="34" charset="0"/>
              </a:rPr>
              <a:t>мест дислокации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BAC05D1-CEC0-B44B-DD6A-32A55730B888}"/>
              </a:ext>
            </a:extLst>
          </p:cNvPr>
          <p:cNvSpPr/>
          <p:nvPr/>
        </p:nvSpPr>
        <p:spPr>
          <a:xfrm>
            <a:off x="368132" y="3287956"/>
            <a:ext cx="387347" cy="387347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xmlns="" id="{680CD0A9-EC3A-C6D3-8D35-BD423E507581}"/>
              </a:ext>
            </a:extLst>
          </p:cNvPr>
          <p:cNvSpPr txBox="1">
            <a:spLocks/>
          </p:cNvSpPr>
          <p:nvPr/>
        </p:nvSpPr>
        <p:spPr>
          <a:xfrm>
            <a:off x="742388" y="3188091"/>
            <a:ext cx="1686472" cy="555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tx1"/>
                </a:solidFill>
                <a:latin typeface="Gill Sans Nova Light" panose="020B0302020104020203" pitchFamily="34" charset="0"/>
              </a:rPr>
              <a:t>539</a:t>
            </a:r>
            <a:endParaRPr lang="ru-RU" sz="4000" b="1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F6FF49-4E6F-5DB2-E405-D96FE5D05EB6}"/>
              </a:ext>
            </a:extLst>
          </p:cNvPr>
          <p:cNvSpPr txBox="1"/>
          <p:nvPr/>
        </p:nvSpPr>
        <p:spPr>
          <a:xfrm>
            <a:off x="1671082" y="3303827"/>
            <a:ext cx="1686472" cy="315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latin typeface="Gill Sans Nova Light" panose="020B0302020104020203" pitchFamily="34" charset="0"/>
              </a:rPr>
              <a:t>спальных мест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0D0EF11-4209-26BD-A66A-D53AA4FE7ADB}"/>
              </a:ext>
            </a:extLst>
          </p:cNvPr>
          <p:cNvSpPr txBox="1"/>
          <p:nvPr/>
        </p:nvSpPr>
        <p:spPr>
          <a:xfrm>
            <a:off x="1667662" y="3557002"/>
            <a:ext cx="2118520" cy="2593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200" i="1" dirty="0">
                <a:latin typeface="Gill Sans Nova Light" panose="020B0302020104020203" pitchFamily="34" charset="0"/>
              </a:rPr>
              <a:t>готово к проживанию – </a:t>
            </a:r>
            <a:r>
              <a:rPr lang="ru-RU" sz="1200" i="1" dirty="0" smtClean="0">
                <a:latin typeface="Gill Sans Nova Light" panose="020B0302020104020203" pitchFamily="34" charset="0"/>
              </a:rPr>
              <a:t>539</a:t>
            </a:r>
            <a:endParaRPr lang="ru-RU" sz="1200" i="1" dirty="0">
              <a:solidFill>
                <a:srgbClr val="002060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xmlns="" id="{16B98C73-DDD0-4E5A-BFAE-749FD74E434B}"/>
              </a:ext>
            </a:extLst>
          </p:cNvPr>
          <p:cNvSpPr txBox="1"/>
          <p:nvPr/>
        </p:nvSpPr>
        <p:spPr>
          <a:xfrm>
            <a:off x="5561669" y="899940"/>
            <a:ext cx="2225041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Gill Sans Nova Light" panose="020B0302020104020203" pitchFamily="34" charset="0"/>
              </a:rPr>
              <a:t>ЭЧК Сочи – 10 мест </a:t>
            </a:r>
            <a:endParaRPr lang="ru-RU" sz="1600" b="1" dirty="0">
              <a:latin typeface="Gill Sans Nova Light" panose="020B03020201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5F26B4-78A6-E4C2-BE50-1CF76A4E30AB}"/>
              </a:ext>
            </a:extLst>
          </p:cNvPr>
          <p:cNvSpPr txBox="1"/>
          <p:nvPr/>
        </p:nvSpPr>
        <p:spPr>
          <a:xfrm>
            <a:off x="5286380" y="417806"/>
            <a:ext cx="2592288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Готовы для проживания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185692"/>
            <a:ext cx="1428760" cy="1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85692"/>
            <a:ext cx="1619328" cy="13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185693"/>
            <a:ext cx="1357290" cy="1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8" name="TextBox 12">
            <a:extLst>
              <a:ext uri="{FF2B5EF4-FFF2-40B4-BE49-F238E27FC236}">
                <a16:creationId xmlns:a16="http://schemas.microsoft.com/office/drawing/2014/main" xmlns="" id="{16B98C73-DDD0-4E5A-BFAE-749FD74E434B}"/>
              </a:ext>
            </a:extLst>
          </p:cNvPr>
          <p:cNvSpPr txBox="1"/>
          <p:nvPr/>
        </p:nvSpPr>
        <p:spPr>
          <a:xfrm>
            <a:off x="5133041" y="2737062"/>
            <a:ext cx="3225173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Gill Sans Nova Light" panose="020B0302020104020203" pitchFamily="34" charset="0"/>
              </a:rPr>
              <a:t>ЭЧК </a:t>
            </a:r>
            <a:r>
              <a:rPr lang="ru-RU" sz="1600" b="1" dirty="0" err="1" smtClean="0">
                <a:latin typeface="Gill Sans Nova Light" panose="020B0302020104020203" pitchFamily="34" charset="0"/>
              </a:rPr>
              <a:t>Лазаревская</a:t>
            </a:r>
            <a:r>
              <a:rPr lang="ru-RU" sz="1600" b="1" dirty="0" smtClean="0">
                <a:latin typeface="Gill Sans Nova Light" panose="020B0302020104020203" pitchFamily="34" charset="0"/>
              </a:rPr>
              <a:t> – 13 мест </a:t>
            </a:r>
            <a:endParaRPr lang="ru-RU" sz="1600" b="1" dirty="0">
              <a:latin typeface="Gill Sans Nova Light" panose="020B0302020104020203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177" y="3143254"/>
            <a:ext cx="1615832" cy="12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5366" y="3155129"/>
            <a:ext cx="1534154" cy="12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6889" y="3143254"/>
            <a:ext cx="153426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65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81310EEF-4778-212B-5679-856B01F8A186}"/>
              </a:ext>
            </a:extLst>
          </p:cNvPr>
          <p:cNvSpPr txBox="1">
            <a:spLocks/>
          </p:cNvSpPr>
          <p:nvPr/>
        </p:nvSpPr>
        <p:spPr>
          <a:xfrm>
            <a:off x="395536" y="4732434"/>
            <a:ext cx="276999" cy="196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6FFE2-A4D1-4712-A79B-5128E85382F4}" type="slidenum">
              <a:rPr lang="ru-RU" sz="1000" smtClean="0">
                <a:solidFill>
                  <a:schemeClr val="tx1"/>
                </a:solidFill>
                <a:latin typeface="Gill Sans Nova Light" panose="020B0302020104020203" pitchFamily="34" charset="0"/>
              </a:rPr>
              <a:pPr/>
              <a:t>6</a:t>
            </a:fld>
            <a:endParaRPr lang="ru-RU" sz="1000" dirty="0">
              <a:solidFill>
                <a:schemeClr val="tx1"/>
              </a:solidFill>
              <a:latin typeface="Gill Sans Nova Light" panose="020B0302020104020203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AE61B09-4198-DEF7-486E-71A4057E0365}"/>
              </a:ext>
            </a:extLst>
          </p:cNvPr>
          <p:cNvCxnSpPr>
            <a:cxnSpLocks/>
          </p:cNvCxnSpPr>
          <p:nvPr/>
        </p:nvCxnSpPr>
        <p:spPr>
          <a:xfrm>
            <a:off x="-252536" y="915566"/>
            <a:ext cx="4253032" cy="1311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4CA9C7-2FA1-6EE7-BEBA-ADCE944598FD}"/>
              </a:ext>
            </a:extLst>
          </p:cNvPr>
          <p:cNvSpPr txBox="1"/>
          <p:nvPr/>
        </p:nvSpPr>
        <p:spPr>
          <a:xfrm>
            <a:off x="258759" y="273143"/>
            <a:ext cx="4673281" cy="426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Gill Sans Nova Light" panose="020B0302020104020203" pitchFamily="34" charset="0"/>
              </a:rPr>
              <a:t>Социально-бытовые условия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xmlns="" id="{16B98C73-DDD0-4E5A-BFAE-749FD74E434B}"/>
              </a:ext>
            </a:extLst>
          </p:cNvPr>
          <p:cNvSpPr txBox="1"/>
          <p:nvPr/>
        </p:nvSpPr>
        <p:spPr>
          <a:xfrm>
            <a:off x="5133041" y="547200"/>
            <a:ext cx="322517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Gill Sans Nova Light" panose="020B0302020104020203" pitchFamily="34" charset="0"/>
              </a:rPr>
              <a:t>Специализированный вагон ст.Краснодар – 14 мест </a:t>
            </a:r>
            <a:endParaRPr lang="ru-RU" sz="1600" b="1" dirty="0">
              <a:latin typeface="Gill Sans Nova Light" panose="020B03020201040202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t="21650" r="39763"/>
          <a:stretch>
            <a:fillRect/>
          </a:stretch>
        </p:blipFill>
        <p:spPr bwMode="auto">
          <a:xfrm>
            <a:off x="251520" y="1635646"/>
            <a:ext cx="2277328" cy="20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43758"/>
            <a:ext cx="2287156" cy="20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5" name="TextBox 12">
            <a:extLst>
              <a:ext uri="{FF2B5EF4-FFF2-40B4-BE49-F238E27FC236}">
                <a16:creationId xmlns:a16="http://schemas.microsoft.com/office/drawing/2014/main" xmlns="" id="{16B98C73-DDD0-4E5A-BFAE-749FD74E434B}"/>
              </a:ext>
            </a:extLst>
          </p:cNvPr>
          <p:cNvSpPr txBox="1"/>
          <p:nvPr/>
        </p:nvSpPr>
        <p:spPr>
          <a:xfrm>
            <a:off x="488431" y="1203598"/>
            <a:ext cx="32251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Gill Sans Nova Light" panose="020B0302020104020203" pitchFamily="34" charset="0"/>
              </a:rPr>
              <a:t>КДО по ст. Хоста  – 30 мест </a:t>
            </a:r>
            <a:endParaRPr lang="ru-RU" sz="1600" b="1" dirty="0">
              <a:latin typeface="Gill Sans Nova Light" panose="020B0302020104020203" pitchFamily="34" charset="0"/>
            </a:endParaRPr>
          </a:p>
        </p:txBody>
      </p:sp>
      <p:pic>
        <p:nvPicPr>
          <p:cNvPr id="18" name="Picture 2" descr="C:\Users\pms3-ZTatarkhanova\Downloads\PHOTO-2024-02-12-16-47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03598"/>
            <a:ext cx="2016224" cy="18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" name="Picture 5" descr="C:\Users\drp_MilevichSA\Desktop\2023\Студенты\РСО\ФОТО\ПМС-304\f7cd7849-6fb0-4c8f-8899-86531a3a3b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048" y="1203598"/>
            <a:ext cx="1595416" cy="1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" name="Picture 2" descr="C:\Users\drp_MilevichSA\Desktop\2023\Студенты\РСО\ФОТО\ПМС-304\d3da963e-20ab-49d6-ab6a-6259954ade1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075806"/>
            <a:ext cx="2088232" cy="19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65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5463796-4097-5BD1-7D50-868769278F5C}"/>
              </a:ext>
            </a:extLst>
          </p:cNvPr>
          <p:cNvGrpSpPr/>
          <p:nvPr/>
        </p:nvGrpSpPr>
        <p:grpSpPr>
          <a:xfrm>
            <a:off x="4650979" y="11577736"/>
            <a:ext cx="10297144" cy="10669479"/>
            <a:chOff x="-69892" y="-32833"/>
            <a:chExt cx="10297144" cy="10669479"/>
          </a:xfrm>
        </p:grpSpPr>
        <p:pic>
          <p:nvPicPr>
            <p:cNvPr id="2050" name="Picture 2" descr="Байкало-Амурская магистраль (БАМ)">
              <a:extLst>
                <a:ext uri="{FF2B5EF4-FFF2-40B4-BE49-F238E27FC236}">
                  <a16:creationId xmlns:a16="http://schemas.microsoft.com/office/drawing/2014/main" xmlns="" id="{8AAC7FFE-37D8-E366-F25A-BD0C2037F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24" y="-32833"/>
              <a:ext cx="10169740" cy="520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A5FDC96-A8A8-76D2-70D4-94CF5D92ABE8}"/>
                </a:ext>
              </a:extLst>
            </p:cNvPr>
            <p:cNvSpPr/>
            <p:nvPr/>
          </p:nvSpPr>
          <p:spPr>
            <a:xfrm>
              <a:off x="-69892" y="339502"/>
              <a:ext cx="10297144" cy="10297144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2DD47D8-F380-4443-B018-6A079B6BE3F5}"/>
              </a:ext>
            </a:extLst>
          </p:cNvPr>
          <p:cNvCxnSpPr>
            <a:cxnSpLocks/>
          </p:cNvCxnSpPr>
          <p:nvPr/>
        </p:nvCxnSpPr>
        <p:spPr>
          <a:xfrm>
            <a:off x="0" y="2772363"/>
            <a:ext cx="5724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EBCE7D-363D-43F3-913F-873768DB0FCC}"/>
              </a:ext>
            </a:extLst>
          </p:cNvPr>
          <p:cNvSpPr txBox="1"/>
          <p:nvPr/>
        </p:nvSpPr>
        <p:spPr>
          <a:xfrm>
            <a:off x="179512" y="1343603"/>
            <a:ext cx="6130958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Трудовой семестр 2023-2025 года студенческих отрядов железнодорожного транспорта </a:t>
            </a:r>
            <a:endParaRPr lang="ru-RU" sz="3200" dirty="0">
              <a:solidFill>
                <a:srgbClr val="002060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5BAAA4-58EE-B67A-BA70-3BA30F5BE2B2}"/>
              </a:ext>
            </a:extLst>
          </p:cNvPr>
          <p:cNvSpPr txBox="1"/>
          <p:nvPr/>
        </p:nvSpPr>
        <p:spPr>
          <a:xfrm>
            <a:off x="71406" y="3058115"/>
            <a:ext cx="6130958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Gill Sans Nova Light" panose="020B0302020104020203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Северо-Кавказская</a:t>
            </a:r>
            <a:r>
              <a:rPr lang="ru-RU" sz="2800" b="1" dirty="0" smtClean="0">
                <a:solidFill>
                  <a:srgbClr val="002060"/>
                </a:solidFill>
                <a:latin typeface="Gill Sans Nova Light" panose="020B0302020104020203" pitchFamily="34" charset="0"/>
              </a:rPr>
              <a:t> железная </a:t>
            </a:r>
            <a:r>
              <a:rPr lang="ru-RU" sz="2800" b="1" dirty="0">
                <a:solidFill>
                  <a:srgbClr val="002060"/>
                </a:solidFill>
                <a:latin typeface="Gill Sans Nova Light" panose="020B0302020104020203" pitchFamily="34" charset="0"/>
              </a:rPr>
              <a:t>дорога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67C2E8-DCA0-0598-2F6B-5E0E9741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93" b="100000" l="37127" r="89972">
                        <a14:foregroundMark x1="63268" y1="59166" x2="63268" y2="59166"/>
                        <a14:foregroundMark x1="50197" y1="73832" x2="52620" y2="73400"/>
                        <a14:foregroundMark x1="52676" y1="74766" x2="52676" y2="74766"/>
                        <a14:foregroundMark x1="58873" y1="47951" x2="64901" y2="97484"/>
                        <a14:foregroundMark x1="69746" y1="49892" x2="64676" y2="92883"/>
                        <a14:foregroundMark x1="60901" y1="52840" x2="68113" y2="53702"/>
                        <a14:foregroundMark x1="65465" y1="78577" x2="61127" y2="54062"/>
                        <a14:backgroundMark x1="41239" y1="58303" x2="35831" y2="74982"/>
                        <a14:backgroundMark x1="55324" y1="36449" x2="43887" y2="53990"/>
                        <a14:backgroundMark x1="74366" y1="34939" x2="82930" y2="49389"/>
                        <a14:backgroundMark x1="70423" y1="39396" x2="80958" y2="53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02" r="13960"/>
          <a:stretch/>
        </p:blipFill>
        <p:spPr>
          <a:xfrm>
            <a:off x="4932040" y="-956642"/>
            <a:ext cx="4605114" cy="69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2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9853</TotalTime>
  <Words>227</Words>
  <Application>Microsoft Office PowerPoint</Application>
  <PresentationFormat>Экран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Nova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nok_kobylyatskayaES</cp:lastModifiedBy>
  <cp:revision>273</cp:revision>
  <dcterms:created xsi:type="dcterms:W3CDTF">2021-11-15T10:28:00Z</dcterms:created>
  <dcterms:modified xsi:type="dcterms:W3CDTF">2025-09-09T08:34:47Z</dcterms:modified>
</cp:coreProperties>
</file>